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842" r:id="rId3"/>
    <p:sldId id="853" r:id="rId5"/>
    <p:sldId id="841" r:id="rId6"/>
    <p:sldId id="845" r:id="rId7"/>
    <p:sldId id="855" r:id="rId8"/>
    <p:sldId id="846" r:id="rId9"/>
    <p:sldId id="857" r:id="rId10"/>
    <p:sldId id="858" r:id="rId11"/>
    <p:sldId id="856" r:id="rId12"/>
    <p:sldId id="860" r:id="rId13"/>
    <p:sldId id="797" r:id="rId14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7" d="100"/>
          <a:sy n="87" d="100"/>
        </p:scale>
        <p:origin x="63" y="123"/>
      </p:cViewPr>
      <p:guideLst>
        <p:guide orient="horz" pos="1071"/>
        <p:guide pos="7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dirty="0"/>
            <a:t>3.1</a:t>
          </a:r>
          <a:r>
            <a:rPr lang="zh-CN" altLang="en-US" dirty="0"/>
            <a:t>输入部分</a:t>
          </a:r>
          <a:endParaRPr lang="zh-CN" dirty="0"/>
        </a:p>
      </dgm:t>
    </dgm:pt>
    <dgm:pt modelId="{C9974E75-C5BA-4AF8-9D14-7E6DB268B9AF}" cxnId="{A0E66A77-1B4D-40AE-BB2B-B0524F944202}" type="parTrans">
      <dgm:prSet/>
      <dgm:spPr/>
      <dgm:t>
        <a:bodyPr/>
        <a:lstStyle/>
        <a:p>
          <a:endParaRPr lang="zh-CN" altLang="en-US"/>
        </a:p>
      </dgm:t>
    </dgm:pt>
    <dgm:pt modelId="{535AB587-A692-43E5-9615-766AE847F8A5}" cxnId="{A0E66A77-1B4D-40AE-BB2B-B0524F944202}" type="sibTrans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dirty="0"/>
            <a:t>3.2</a:t>
          </a:r>
          <a:r>
            <a:rPr lang="zh-CN" altLang="en-US" dirty="0"/>
            <a:t>输出部分</a:t>
          </a:r>
          <a:endParaRPr lang="zh-CN" dirty="0"/>
        </a:p>
      </dgm:t>
    </dgm:pt>
    <dgm:pt modelId="{7DE52E51-8CAB-45CC-98CF-C0B0F0BA2BEC}" cxnId="{DB08EC71-EF56-48F8-A5C5-A27D5218C5E6}" type="parTrans">
      <dgm:prSet/>
      <dgm:spPr/>
      <dgm:t>
        <a:bodyPr/>
        <a:lstStyle/>
        <a:p>
          <a:endParaRPr lang="zh-CN" altLang="en-US"/>
        </a:p>
      </dgm:t>
    </dgm:pt>
    <dgm:pt modelId="{947AA9B5-348C-49D4-8596-840AF5DDE9BB}" cxnId="{DB08EC71-EF56-48F8-A5C5-A27D5218C5E6}" type="sibTrans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dirty="0"/>
            <a:t>3.3</a:t>
          </a:r>
          <a:r>
            <a:rPr lang="zh-CN" altLang="en-US" dirty="0"/>
            <a:t>错误与异常信息</a:t>
          </a:r>
          <a:endParaRPr lang="zh-CN" dirty="0"/>
        </a:p>
      </dgm:t>
    </dgm:pt>
    <dgm:pt modelId="{2F9F47C1-5388-40C2-9DAB-1579AD182756}" cxnId="{93041D8F-B28E-4F99-98AA-0C8D9FB0047A}" type="parTrans">
      <dgm:prSet/>
      <dgm:spPr/>
      <dgm:t>
        <a:bodyPr/>
        <a:lstStyle/>
        <a:p>
          <a:endParaRPr lang="zh-CN" altLang="en-US"/>
        </a:p>
      </dgm:t>
    </dgm:pt>
    <dgm:pt modelId="{2B9AB75B-3C49-4AA8-BFE1-7CF35008B916}" cxnId="{93041D8F-B28E-4F99-98AA-0C8D9FB0047A}" type="sibTrans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/>
      <dgm:spPr/>
      <dgm:t>
        <a:bodyPr/>
        <a:lstStyle/>
        <a:p>
          <a:r>
            <a:rPr lang="en-US" dirty="0"/>
            <a:t>3.4</a:t>
          </a:r>
          <a:r>
            <a:rPr lang="zh-CN" altLang="en-US" dirty="0"/>
            <a:t>外部数据文件</a:t>
          </a:r>
          <a:endParaRPr lang="zh-CN" dirty="0"/>
        </a:p>
      </dgm:t>
    </dgm:pt>
    <dgm:pt modelId="{BBEC2C39-4DA0-4760-9652-2CF72F8B720D}" cxnId="{838ABDC2-B4E8-43BB-A8FA-24DFF6AB15DA}" type="parTrans">
      <dgm:prSet/>
      <dgm:spPr/>
      <dgm:t>
        <a:bodyPr/>
        <a:lstStyle/>
        <a:p>
          <a:endParaRPr lang="zh-CN" altLang="en-US"/>
        </a:p>
      </dgm:t>
    </dgm:pt>
    <dgm:pt modelId="{BA0E16FC-83B3-431A-9ADB-0130A23E20FD}" cxnId="{838ABDC2-B4E8-43BB-A8FA-24DFF6AB15DA}" type="sibTrans">
      <dgm:prSet/>
      <dgm:spPr/>
      <dgm:t>
        <a:bodyPr/>
        <a:lstStyle/>
        <a:p>
          <a:endParaRPr lang="zh-CN" altLang="en-US"/>
        </a:p>
      </dgm:t>
    </dgm:pt>
    <dgm:pt modelId="{225B27C5-54C0-43AE-816E-7B92CA9DABB0}">
      <dgm:prSet/>
      <dgm:spPr/>
      <dgm:t>
        <a:bodyPr/>
        <a:lstStyle/>
        <a:p>
          <a:r>
            <a:rPr lang="en-US" dirty="0"/>
            <a:t>3.5</a:t>
          </a:r>
          <a:r>
            <a:rPr lang="zh-CN" altLang="en-US" dirty="0"/>
            <a:t>注意事项</a:t>
          </a:r>
          <a:endParaRPr lang="zh-CN" dirty="0"/>
        </a:p>
      </dgm:t>
    </dgm:pt>
    <dgm:pt modelId="{9E278C2F-7178-473F-865E-E1BBAD24F96B}" cxnId="{BB78E481-DA29-40A8-A289-63F1CB1C3591}" type="parTrans">
      <dgm:prSet/>
      <dgm:spPr/>
      <dgm:t>
        <a:bodyPr/>
        <a:lstStyle/>
        <a:p>
          <a:endParaRPr lang="zh-CN" altLang="en-US"/>
        </a:p>
      </dgm:t>
    </dgm:pt>
    <dgm:pt modelId="{C65CA052-16C8-43E3-B1DC-67C97180D97C}" cxnId="{BB78E481-DA29-40A8-A289-63F1CB1C3591}" type="sibTrans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5"/>
      <dgm:spPr/>
    </dgm:pt>
    <dgm:pt modelId="{FFD53BA8-45B8-48D7-839D-F63881906C2D}" type="pres">
      <dgm:prSet presAssocID="{4A6CFA20-D504-4C11-9666-95A21ED3E06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5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5"/>
      <dgm:spPr/>
    </dgm:pt>
    <dgm:pt modelId="{F0E83ED0-3189-4ABA-A665-B109CE1D0191}" type="pres">
      <dgm:prSet presAssocID="{07FD02D3-E7E6-438A-89AC-27845D67F8A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5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5"/>
      <dgm:spPr/>
    </dgm:pt>
    <dgm:pt modelId="{87E6350B-AA9F-4374-A90A-F0D4DDB30293}" type="pres">
      <dgm:prSet presAssocID="{A28C3E8F-D85D-46D1-A6A3-FB5FAF2BB39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5">
        <dgm:presLayoutVars>
          <dgm:bulletEnabled val="1"/>
        </dgm:presLayoutVars>
      </dgm:prSet>
      <dgm:spPr/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5"/>
      <dgm:spPr/>
    </dgm:pt>
    <dgm:pt modelId="{86F01D77-AF58-4F11-B068-07FCCCA28177}" type="pres">
      <dgm:prSet presAssocID="{4164C1CD-1FEB-4FAE-BCA7-B2F901F12CD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5">
        <dgm:presLayoutVars>
          <dgm:bulletEnabled val="1"/>
        </dgm:presLayoutVars>
      </dgm:prSet>
      <dgm:spPr/>
    </dgm:pt>
    <dgm:pt modelId="{D4FCE144-AE56-44CF-B4EC-B3819FCC324F}" type="pres">
      <dgm:prSet presAssocID="{BA0E16FC-83B3-431A-9ADB-0130A23E20FD}" presName="spaceBetweenRectangles" presStyleCnt="0"/>
      <dgm:spPr/>
    </dgm:pt>
    <dgm:pt modelId="{79F8EEA0-EE80-45AA-9EE1-BCF3F8EB1294}" type="pres">
      <dgm:prSet presAssocID="{225B27C5-54C0-43AE-816E-7B92CA9DABB0}" presName="parentLin" presStyleCnt="0"/>
      <dgm:spPr/>
    </dgm:pt>
    <dgm:pt modelId="{3EE58CF2-A797-44C9-A559-CA7749BDFEDA}" type="pres">
      <dgm:prSet presAssocID="{225B27C5-54C0-43AE-816E-7B92CA9DABB0}" presName="parentLeftMargin" presStyleLbl="node1" presStyleIdx="3" presStyleCnt="5"/>
      <dgm:spPr/>
    </dgm:pt>
    <dgm:pt modelId="{D3E18E89-E900-482D-AA27-1F32F222277F}" type="pres">
      <dgm:prSet presAssocID="{225B27C5-54C0-43AE-816E-7B92CA9DABB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2C78EE9-2F2D-468B-B6D7-D92DDBE51D6A}" type="pres">
      <dgm:prSet presAssocID="{225B27C5-54C0-43AE-816E-7B92CA9DABB0}" presName="negativeSpace" presStyleCnt="0"/>
      <dgm:spPr/>
    </dgm:pt>
    <dgm:pt modelId="{754144EF-9FCF-4C3F-9B4B-F39D8BC3D36C}" type="pres">
      <dgm:prSet presAssocID="{225B27C5-54C0-43AE-816E-7B92CA9DABB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55B3602-A8FE-42FA-A274-4CD1FE4C12D7}" type="presOf" srcId="{225B27C5-54C0-43AE-816E-7B92CA9DABB0}" destId="{3EE58CF2-A797-44C9-A559-CA7749BDFEDA}" srcOrd="0" destOrd="0" presId="urn:microsoft.com/office/officeart/2005/8/layout/list1"/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0B5C4121-452C-44CF-9632-25E7F2EDC2E4}" type="presOf" srcId="{4164C1CD-1FEB-4FAE-BCA7-B2F901F12CD8}" destId="{818CC7FD-FD66-432F-A406-41DC7CAE93F0}" srcOrd="0" destOrd="0" presId="urn:microsoft.com/office/officeart/2005/8/layout/list1"/>
    <dgm:cxn modelId="{73F96E28-121F-430B-AD79-CA81AC4EE642}" type="presOf" srcId="{4164C1CD-1FEB-4FAE-BCA7-B2F901F12CD8}" destId="{86F01D77-AF58-4F11-B068-07FCCCA28177}" srcOrd="1" destOrd="0" presId="urn:microsoft.com/office/officeart/2005/8/layout/list1"/>
    <dgm:cxn modelId="{7ED50B38-AB28-4555-BDB6-D4D28782EA09}" type="presOf" srcId="{225B27C5-54C0-43AE-816E-7B92CA9DABB0}" destId="{D3E18E89-E900-482D-AA27-1F32F222277F}" srcOrd="1" destOrd="0" presId="urn:microsoft.com/office/officeart/2005/8/layout/list1"/>
    <dgm:cxn modelId="{772E125B-A00C-476E-8C61-4B3C881A0A5F}" type="presOf" srcId="{A28C3E8F-D85D-46D1-A6A3-FB5FAF2BB39A}" destId="{87E6350B-AA9F-4374-A90A-F0D4DDB30293}" srcOrd="1" destOrd="0" presId="urn:microsoft.com/office/officeart/2005/8/layout/list1"/>
    <dgm:cxn modelId="{81492D67-CFFC-4E16-9B45-8A98A6422DFF}" type="presOf" srcId="{A28C3E8F-D85D-46D1-A6A3-FB5FAF2BB39A}" destId="{C621DF11-A0F5-4D43-9B81-3F2B12D700F6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BB78E481-DA29-40A8-A289-63F1CB1C3591}" srcId="{2D3DEDF0-B9A1-4CD2-BA88-CA716FC4420C}" destId="{225B27C5-54C0-43AE-816E-7B92CA9DABB0}" srcOrd="4" destOrd="0" parTransId="{9E278C2F-7178-473F-865E-E1BBAD24F96B}" sibTransId="{C65CA052-16C8-43E3-B1DC-67C97180D97C}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838ABDC2-B4E8-43BB-A8FA-24DFF6AB15DA}" srcId="{2D3DEDF0-B9A1-4CD2-BA88-CA716FC4420C}" destId="{4164C1CD-1FEB-4FAE-BCA7-B2F901F12CD8}" srcOrd="3" destOrd="0" parTransId="{BBEC2C39-4DA0-4760-9652-2CF72F8B720D}" sibTransId="{BA0E16FC-83B3-431A-9ADB-0130A23E20FD}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  <dgm:cxn modelId="{9E46565E-6BD2-445F-8D0D-0ABB2B933CFA}" type="presParOf" srcId="{ACC2AE7E-59B9-49A0-BAB4-22D68AC176E7}" destId="{4DF959AC-5D69-47E5-B406-4D2C3851BBA8}" srcOrd="7" destOrd="0" presId="urn:microsoft.com/office/officeart/2005/8/layout/list1"/>
    <dgm:cxn modelId="{FEC89717-3284-4C01-8D9D-791FCB7B93AA}" type="presParOf" srcId="{ACC2AE7E-59B9-49A0-BAB4-22D68AC176E7}" destId="{BC025EF3-8250-4C0B-B47C-577AF15030CE}" srcOrd="8" destOrd="0" presId="urn:microsoft.com/office/officeart/2005/8/layout/list1"/>
    <dgm:cxn modelId="{072B3334-3DDA-47FB-B607-B5DDA342616D}" type="presParOf" srcId="{BC025EF3-8250-4C0B-B47C-577AF15030CE}" destId="{C621DF11-A0F5-4D43-9B81-3F2B12D700F6}" srcOrd="0" destOrd="0" presId="urn:microsoft.com/office/officeart/2005/8/layout/list1"/>
    <dgm:cxn modelId="{04F32568-25EC-4D30-B13F-39AC42A316C4}" type="presParOf" srcId="{BC025EF3-8250-4C0B-B47C-577AF15030CE}" destId="{87E6350B-AA9F-4374-A90A-F0D4DDB30293}" srcOrd="1" destOrd="0" presId="urn:microsoft.com/office/officeart/2005/8/layout/list1"/>
    <dgm:cxn modelId="{842E0C02-3F63-44CA-87FA-EE4766E36A63}" type="presParOf" srcId="{ACC2AE7E-59B9-49A0-BAB4-22D68AC176E7}" destId="{BFDDC46B-D2D6-4F22-B2B2-08457F1A28D3}" srcOrd="9" destOrd="0" presId="urn:microsoft.com/office/officeart/2005/8/layout/list1"/>
    <dgm:cxn modelId="{C43B5A0B-5EE6-4365-871C-0DF671AB5978}" type="presParOf" srcId="{ACC2AE7E-59B9-49A0-BAB4-22D68AC176E7}" destId="{3F980722-34FD-4A1F-B474-E9F8C5B4DD29}" srcOrd="10" destOrd="0" presId="urn:microsoft.com/office/officeart/2005/8/layout/list1"/>
    <dgm:cxn modelId="{0E7F6C98-36C1-45C0-8AA8-2CE5748E0AD5}" type="presParOf" srcId="{ACC2AE7E-59B9-49A0-BAB4-22D68AC176E7}" destId="{8D3B3D27-C574-4E85-BC78-E99F417FEEDB}" srcOrd="11" destOrd="0" presId="urn:microsoft.com/office/officeart/2005/8/layout/list1"/>
    <dgm:cxn modelId="{E75EB3D6-AE0D-4C34-ABA0-ADB428B61B88}" type="presParOf" srcId="{ACC2AE7E-59B9-49A0-BAB4-22D68AC176E7}" destId="{3A9CAEF6-FFDF-430A-A005-8728B4BFCD0C}" srcOrd="12" destOrd="0" presId="urn:microsoft.com/office/officeart/2005/8/layout/list1"/>
    <dgm:cxn modelId="{F7B5FE53-9D7D-445D-8169-021F870E6A93}" type="presParOf" srcId="{3A9CAEF6-FFDF-430A-A005-8728B4BFCD0C}" destId="{818CC7FD-FD66-432F-A406-41DC7CAE93F0}" srcOrd="0" destOrd="0" presId="urn:microsoft.com/office/officeart/2005/8/layout/list1"/>
    <dgm:cxn modelId="{6AAF2A00-050F-42C9-AEEE-B55339097095}" type="presParOf" srcId="{3A9CAEF6-FFDF-430A-A005-8728B4BFCD0C}" destId="{86F01D77-AF58-4F11-B068-07FCCCA28177}" srcOrd="1" destOrd="0" presId="urn:microsoft.com/office/officeart/2005/8/layout/list1"/>
    <dgm:cxn modelId="{DF813E5B-725E-4A31-8460-8D00BFA0468F}" type="presParOf" srcId="{ACC2AE7E-59B9-49A0-BAB4-22D68AC176E7}" destId="{2447C150-AF8D-41C9-BB4C-E4FA97EE4298}" srcOrd="13" destOrd="0" presId="urn:microsoft.com/office/officeart/2005/8/layout/list1"/>
    <dgm:cxn modelId="{9A56A084-6AB0-4A21-AF1C-672F575F63DA}" type="presParOf" srcId="{ACC2AE7E-59B9-49A0-BAB4-22D68AC176E7}" destId="{B428B3ED-E28C-4C28-8B71-AD1709E71E95}" srcOrd="14" destOrd="0" presId="urn:microsoft.com/office/officeart/2005/8/layout/list1"/>
    <dgm:cxn modelId="{3F7FEF68-98F3-4AF6-B143-181A84AB9B18}" type="presParOf" srcId="{ACC2AE7E-59B9-49A0-BAB4-22D68AC176E7}" destId="{D4FCE144-AE56-44CF-B4EC-B3819FCC324F}" srcOrd="15" destOrd="0" presId="urn:microsoft.com/office/officeart/2005/8/layout/list1"/>
    <dgm:cxn modelId="{55C8B336-BFB4-4117-9114-C9641E7FAF14}" type="presParOf" srcId="{ACC2AE7E-59B9-49A0-BAB4-22D68AC176E7}" destId="{79F8EEA0-EE80-45AA-9EE1-BCF3F8EB1294}" srcOrd="16" destOrd="0" presId="urn:microsoft.com/office/officeart/2005/8/layout/list1"/>
    <dgm:cxn modelId="{BB36329E-0118-4CF7-BF8C-E35B63CA86CE}" type="presParOf" srcId="{79F8EEA0-EE80-45AA-9EE1-BCF3F8EB1294}" destId="{3EE58CF2-A797-44C9-A559-CA7749BDFEDA}" srcOrd="0" destOrd="0" presId="urn:microsoft.com/office/officeart/2005/8/layout/list1"/>
    <dgm:cxn modelId="{3BFBEC90-76BC-4BBF-B580-1FD6A602BD9B}" type="presParOf" srcId="{79F8EEA0-EE80-45AA-9EE1-BCF3F8EB1294}" destId="{D3E18E89-E900-482D-AA27-1F32F222277F}" srcOrd="1" destOrd="0" presId="urn:microsoft.com/office/officeart/2005/8/layout/list1"/>
    <dgm:cxn modelId="{08945DFB-764F-40FE-AC2B-B5538105E074}" type="presParOf" srcId="{ACC2AE7E-59B9-49A0-BAB4-22D68AC176E7}" destId="{F2C78EE9-2F2D-468B-B6D7-D92DDBE51D6A}" srcOrd="17" destOrd="0" presId="urn:microsoft.com/office/officeart/2005/8/layout/list1"/>
    <dgm:cxn modelId="{ABC90BC2-D014-47B7-ACCC-1F27B2C4DAEF}" type="presParOf" srcId="{ACC2AE7E-59B9-49A0-BAB4-22D68AC176E7}" destId="{754144EF-9FCF-4C3F-9B4B-F39D8BC3D36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6433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69137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3.1</a:t>
          </a:r>
          <a:r>
            <a:rPr lang="zh-CN" altLang="en-US" sz="2000" kern="1200" dirty="0"/>
            <a:t>输入部分</a:t>
          </a:r>
          <a:endParaRPr lang="zh-CN" sz="2000" kern="1200" dirty="0"/>
        </a:p>
      </dsp:txBody>
      <dsp:txXfrm>
        <a:off x="509240" y="97958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7153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76337"/>
          <a:ext cx="6725877" cy="590400"/>
        </a:xfrm>
        <a:prstGeom prst="round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3.2</a:t>
          </a:r>
          <a:r>
            <a:rPr lang="zh-CN" altLang="en-US" sz="2000" kern="1200" dirty="0"/>
            <a:t>输出部分</a:t>
          </a:r>
          <a:endParaRPr lang="zh-CN" sz="2000" kern="1200" dirty="0"/>
        </a:p>
      </dsp:txBody>
      <dsp:txXfrm>
        <a:off x="509240" y="1005158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787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83538"/>
          <a:ext cx="6725877" cy="59040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3.3</a:t>
          </a:r>
          <a:r>
            <a:rPr lang="zh-CN" altLang="en-US" sz="2000" kern="1200" dirty="0"/>
            <a:t>错误与异常信息</a:t>
          </a:r>
          <a:endParaRPr lang="zh-CN" sz="2000" kern="1200" dirty="0"/>
        </a:p>
      </dsp:txBody>
      <dsp:txXfrm>
        <a:off x="509240" y="1912359"/>
        <a:ext cx="6668235" cy="532758"/>
      </dsp:txXfrm>
    </dsp:sp>
    <dsp:sp modelId="{B428B3ED-E28C-4C28-8B71-AD1709E71E95}">
      <dsp:nvSpPr>
        <dsp:cNvPr id="0" name=""/>
        <dsp:cNvSpPr/>
      </dsp:nvSpPr>
      <dsp:spPr>
        <a:xfrm>
          <a:off x="0" y="30859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790738"/>
          <a:ext cx="6725877" cy="590400"/>
        </a:xfrm>
        <a:prstGeom prst="round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3.4</a:t>
          </a:r>
          <a:r>
            <a:rPr lang="zh-CN" altLang="en-US" sz="2000" kern="1200" dirty="0"/>
            <a:t>外部数据文件</a:t>
          </a:r>
          <a:endParaRPr lang="zh-CN" sz="2000" kern="1200" dirty="0"/>
        </a:p>
      </dsp:txBody>
      <dsp:txXfrm>
        <a:off x="509240" y="2819559"/>
        <a:ext cx="6668235" cy="532758"/>
      </dsp:txXfrm>
    </dsp:sp>
    <dsp:sp modelId="{754144EF-9FCF-4C3F-9B4B-F39D8BC3D36C}">
      <dsp:nvSpPr>
        <dsp:cNvPr id="0" name=""/>
        <dsp:cNvSpPr/>
      </dsp:nvSpPr>
      <dsp:spPr>
        <a:xfrm>
          <a:off x="0" y="39931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18E89-E900-482D-AA27-1F32F222277F}">
      <dsp:nvSpPr>
        <dsp:cNvPr id="0" name=""/>
        <dsp:cNvSpPr/>
      </dsp:nvSpPr>
      <dsp:spPr>
        <a:xfrm>
          <a:off x="480419" y="3697938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3.5</a:t>
          </a:r>
          <a:r>
            <a:rPr lang="zh-CN" altLang="en-US" sz="2000" kern="1200" dirty="0"/>
            <a:t>注意事项</a:t>
          </a:r>
          <a:endParaRPr lang="zh-CN" sz="2000" kern="1200" dirty="0"/>
        </a:p>
      </dsp:txBody>
      <dsp:txXfrm>
        <a:off x="509240" y="3726759"/>
        <a:ext cx="6668235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-34534" y="6592094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从数据分析到数据科学（第二版）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chaolemen@ruc.edu.cn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615" y="1375410"/>
            <a:ext cx="10243185" cy="28714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外部数据文件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▼第一篇 准备工作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 3.</a:t>
            </a:r>
            <a:r>
              <a:rPr lang="zh-CN" altLang="en-US" dirty="0"/>
              <a:t>如何看懂和运行本书代码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047343" y="167119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275148" y="2204864"/>
          <a:ext cx="7709284" cy="14923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180"/>
                <a:gridCol w="1017753"/>
                <a:gridCol w="945056"/>
                <a:gridCol w="917807"/>
                <a:gridCol w="936104"/>
                <a:gridCol w="1152128"/>
                <a:gridCol w="936104"/>
                <a:gridCol w="1368152"/>
              </a:tblGrid>
              <a:tr h="750636">
                <a:tc>
                  <a:txBody>
                    <a:bodyPr/>
                    <a:lstStyle/>
                    <a:p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diagnosis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radius_mean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texture_mean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perimeter_mean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area_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fontAlgn="ctr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smoothness_mean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842302</a:t>
                      </a:r>
                      <a:endParaRPr lang="en-US" altLang="zh-C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17.99</a:t>
                      </a:r>
                      <a:endParaRPr lang="en-US" altLang="zh-C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10.38</a:t>
                      </a:r>
                      <a:endParaRPr lang="en-US" altLang="zh-C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122.8</a:t>
                      </a:r>
                      <a:endParaRPr lang="en-US" altLang="zh-C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1001.0</a:t>
                      </a:r>
                      <a:endParaRPr lang="en-US" altLang="zh-C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0.11840</a:t>
                      </a:r>
                      <a:endParaRPr lang="en-US" altLang="zh-C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842517</a:t>
                      </a:r>
                      <a:endParaRPr lang="en-US" altLang="zh-C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20.57</a:t>
                      </a:r>
                      <a:endParaRPr lang="en-US" altLang="zh-C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17.77</a:t>
                      </a:r>
                      <a:endParaRPr lang="en-US" altLang="zh-C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132.9</a:t>
                      </a:r>
                      <a:endParaRPr lang="en-US" altLang="zh-C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1326.0</a:t>
                      </a:r>
                      <a:endParaRPr lang="en-US" altLang="zh-C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0.08474</a:t>
                      </a:r>
                      <a:endParaRPr lang="en-US" altLang="zh-C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1992221" y="389747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rows × 32 columns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▼第一篇 准备工作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 3.</a:t>
            </a:r>
            <a:r>
              <a:rPr lang="zh-CN" altLang="en-US" dirty="0"/>
              <a:t>如何看懂和运行本书代码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281940" y="692785"/>
            <a:ext cx="11141710" cy="5732780"/>
            <a:chOff x="444" y="1091"/>
            <a:chExt cx="17546" cy="9028"/>
          </a:xfrm>
        </p:grpSpPr>
        <p:pic>
          <p:nvPicPr>
            <p:cNvPr id="11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85" y="1091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2" name="组合 11"/>
            <p:cNvGrpSpPr/>
            <p:nvPr/>
          </p:nvGrpSpPr>
          <p:grpSpPr>
            <a:xfrm>
              <a:off x="444" y="6349"/>
              <a:ext cx="17546" cy="3771"/>
              <a:chOff x="444" y="6349"/>
              <a:chExt cx="17546" cy="3771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2096" y="9596"/>
                <a:ext cx="15656" cy="525"/>
                <a:chOff x="2096" y="9596"/>
                <a:chExt cx="15656" cy="525"/>
              </a:xfrm>
            </p:grpSpPr>
            <p:sp>
              <p:nvSpPr>
                <p:cNvPr id="24" name="文本框 23"/>
                <p:cNvSpPr txBox="1"/>
                <p:nvPr/>
              </p:nvSpPr>
              <p:spPr>
                <a:xfrm flipH="1">
                  <a:off x="7537" y="9685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微信公众号</a:t>
                  </a:r>
                  <a:endParaRPr lang="zh-CN" altLang="en-US" sz="1200" dirty="0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 flipH="1">
                  <a:off x="2096" y="964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参考书目</a:t>
                  </a:r>
                  <a:endParaRPr lang="zh-CN" altLang="en-US" sz="1200" dirty="0"/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 flipH="1">
                  <a:off x="11058" y="9667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主讲人联系方式</a:t>
                  </a:r>
                  <a:endParaRPr lang="zh-CN" altLang="en-US" sz="1200" dirty="0"/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 flipH="1">
                  <a:off x="15270" y="959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主讲人微信</a:t>
                  </a:r>
                  <a:endParaRPr lang="zh-CN" altLang="en-US" sz="1200" dirty="0"/>
                </a:p>
              </p:txBody>
            </p:sp>
          </p:grpSp>
          <p:grpSp>
            <p:nvGrpSpPr>
              <p:cNvPr id="30" name="组合 29"/>
              <p:cNvGrpSpPr/>
              <p:nvPr/>
            </p:nvGrpSpPr>
            <p:grpSpPr>
              <a:xfrm>
                <a:off x="444" y="6349"/>
                <a:ext cx="17547" cy="3138"/>
                <a:chOff x="415" y="6333"/>
                <a:chExt cx="17547" cy="3138"/>
              </a:xfrm>
            </p:grpSpPr>
            <p:pic>
              <p:nvPicPr>
                <p:cNvPr id="31" name="图片 3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7" y="6333"/>
                  <a:ext cx="3138" cy="3138"/>
                </a:xfrm>
                <a:prstGeom prst="rect">
                  <a:avLst/>
                </a:prstGeom>
              </p:spPr>
            </p:pic>
            <p:sp>
              <p:nvSpPr>
                <p:cNvPr id="32" name="文本框 31"/>
                <p:cNvSpPr txBox="1"/>
                <p:nvPr/>
              </p:nvSpPr>
              <p:spPr>
                <a:xfrm>
                  <a:off x="10672" y="6492"/>
                  <a:ext cx="3297" cy="2763"/>
                </a:xfrm>
                <a:prstGeom prst="rect">
                  <a:avLst/>
                </a:prstGeom>
                <a:solidFill>
                  <a:schemeClr val="accent5">
                    <a:lumMod val="25000"/>
                  </a:schemeClr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chaolemen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@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ruc.edu.cn</a:t>
                  </a:r>
                  <a:endParaRPr lang="en-US" altLang="zh-CN" dirty="0"/>
                </a:p>
              </p:txBody>
            </p:sp>
            <p:pic>
              <p:nvPicPr>
                <p:cNvPr id="33" name="图片 32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962" t="40550" r="21962" b="27951"/>
                <a:stretch>
                  <a:fillRect/>
                </a:stretch>
              </p:blipFill>
              <p:spPr>
                <a:xfrm>
                  <a:off x="14930" y="6333"/>
                  <a:ext cx="3033" cy="3033"/>
                </a:xfrm>
                <a:prstGeom prst="rect">
                  <a:avLst/>
                </a:prstGeom>
              </p:spPr>
            </p:pic>
            <p:grpSp>
              <p:nvGrpSpPr>
                <p:cNvPr id="34" name="组合 33"/>
                <p:cNvGrpSpPr/>
                <p:nvPr/>
              </p:nvGrpSpPr>
              <p:grpSpPr>
                <a:xfrm>
                  <a:off x="415" y="6401"/>
                  <a:ext cx="5668" cy="2898"/>
                  <a:chOff x="415" y="6401"/>
                  <a:chExt cx="5668" cy="2898"/>
                </a:xfrm>
              </p:grpSpPr>
              <p:pic>
                <p:nvPicPr>
                  <p:cNvPr id="35" name="图片 34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" y="6401"/>
                    <a:ext cx="2650" cy="2898"/>
                  </a:xfrm>
                  <a:prstGeom prst="rect">
                    <a:avLst/>
                  </a:prstGeom>
                </p:spPr>
              </p:pic>
              <p:pic>
                <p:nvPicPr>
                  <p:cNvPr id="36" name="图片 35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8" y="6522"/>
                    <a:ext cx="2248" cy="2619"/>
                  </a:xfrm>
                  <a:prstGeom prst="rect">
                    <a:avLst/>
                  </a:prstGeom>
                </p:spPr>
              </p:pic>
              <p:pic>
                <p:nvPicPr>
                  <p:cNvPr id="37" name="图片 36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969"/>
                  <a:stretch>
                    <a:fillRect/>
                  </a:stretch>
                </p:blipFill>
                <p:spPr>
                  <a:xfrm>
                    <a:off x="3901" y="6631"/>
                    <a:ext cx="2183" cy="2619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 3.</a:t>
            </a:r>
            <a:r>
              <a:rPr lang="zh-CN" altLang="en-US" sz="5400" dirty="0">
                <a:solidFill>
                  <a:srgbClr val="C00000"/>
                </a:solidFill>
              </a:rPr>
              <a:t>如何看懂和运行本书代码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▼第一篇 准备工作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 3.</a:t>
            </a:r>
            <a:r>
              <a:rPr lang="zh-CN" altLang="en-US" dirty="0"/>
              <a:t>如何看懂和运行本书代码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输入部分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▼第一篇 准备工作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 3.</a:t>
            </a:r>
            <a:r>
              <a:rPr lang="zh-CN" altLang="en-US" dirty="0"/>
              <a:t>如何看懂和运行本书代码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000800"/>
            <a:chOff x="975335" y="2003854"/>
            <a:chExt cx="9116770" cy="1000800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1000800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x1=11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x1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116770" cy="1000800"/>
            <a:chOff x="975335" y="2003854"/>
            <a:chExt cx="9116770" cy="1000800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1000800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x2=12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x2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19775" y="5035632"/>
            <a:ext cx="9116770" cy="1000800"/>
            <a:chOff x="975335" y="2003854"/>
            <a:chExt cx="9116770" cy="1000800"/>
          </a:xfrm>
        </p:grpSpPr>
        <p:sp>
          <p:nvSpPr>
            <p:cNvPr id="22" name="文本框 21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099894" y="2003854"/>
              <a:ext cx="7992211" cy="1000800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x3=13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x3</a:t>
              </a:r>
              <a:r>
                <a:rPr lang="en-US" altLang="zh-CN" sz="2400" dirty="0"/>
                <a:t>)</a:t>
              </a:r>
              <a:endParaRPr lang="zh-CN" altLang="zh-CN" sz="2400" dirty="0"/>
            </a:p>
          </p:txBody>
        </p:sp>
      </p:grp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输入部分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▼第一篇 准备工作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 3.</a:t>
            </a:r>
            <a:r>
              <a:rPr lang="zh-CN" altLang="en-US" dirty="0"/>
              <a:t>如何看懂和运行本书代码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55440" y="1698227"/>
            <a:ext cx="9116770" cy="590872"/>
            <a:chOff x="975335" y="2003854"/>
            <a:chExt cx="9116770" cy="590872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x4=14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55440" y="2827264"/>
            <a:ext cx="9116770" cy="1000800"/>
            <a:chOff x="975335" y="2003854"/>
            <a:chExt cx="9116770" cy="1000800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1000800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x4=x4+1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x4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55440" y="4376610"/>
            <a:ext cx="9116770" cy="1716686"/>
            <a:chOff x="975335" y="2003854"/>
            <a:chExt cx="9116770" cy="1716686"/>
          </a:xfrm>
        </p:grpSpPr>
        <p:sp>
          <p:nvSpPr>
            <p:cNvPr id="22" name="文本框 21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099894" y="2003854"/>
              <a:ext cx="7992211" cy="1000800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x5=5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x5</a:t>
              </a:r>
              <a:endParaRPr lang="zh-CN" altLang="zh-CN" sz="24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75335" y="318686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99894" y="31296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b="0" dirty="0"/>
              <a:t>输出部分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▼第一篇 准备工作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 3.</a:t>
            </a:r>
            <a:r>
              <a:rPr lang="zh-CN" altLang="en-US" dirty="0"/>
              <a:t>如何看懂和运行本书代码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y1=21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y1 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055440" y="384624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In[8]: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79999" y="3789040"/>
            <a:ext cx="7992211" cy="1001507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y2=22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y2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55440" y="500236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79999" y="494516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b="0" dirty="0"/>
              <a:t>输出部分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▼第一篇 准备工作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 3.</a:t>
            </a:r>
            <a:r>
              <a:rPr lang="zh-CN" altLang="en-US" dirty="0"/>
              <a:t>如何看懂和运行本书代码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y3=23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print(y3)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23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b="0" dirty="0"/>
              <a:t>错误与异常信息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▼第一篇 准备工作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 3.</a:t>
            </a:r>
            <a:r>
              <a:rPr lang="zh-CN" altLang="en-US" dirty="0"/>
              <a:t>如何看懂和运行本书代码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401422" cy="4011050"/>
            <a:chOff x="1019775" y="1696808"/>
            <a:chExt cx="9401422" cy="401105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z1=31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z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847528" y="2611514"/>
              <a:ext cx="8573669" cy="309634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---------------------------------------------------------------------------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NameError</a:t>
              </a:r>
              <a:r>
                <a:rPr lang="en-US" altLang="zh-CN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Traceback (most recent call last)</a:t>
              </a:r>
              <a:endPara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&lt;ipython-input-10-8d66e1a13261&gt; in &lt;module&gt;()</a:t>
              </a:r>
              <a:endPara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1 z1=31</a:t>
              </a:r>
              <a:endPara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----&gt; 2 z</a:t>
              </a:r>
              <a:endPara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NameError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zh-CN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name 'z' is not defined</a:t>
              </a:r>
              <a:endParaRPr lang="zh-CN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外部数据文件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▼第一篇 准备工作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 3.</a:t>
            </a:r>
            <a:r>
              <a:rPr lang="zh-CN" altLang="en-US" dirty="0"/>
              <a:t>如何看懂和运行本书代码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8879" y="1700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pt-BR" altLang="zh-CN" sz="2400" b="1" dirty="0">
                  <a:solidFill>
                    <a:schemeClr val="tx1"/>
                  </a:solidFill>
                </a:rPr>
                <a:t>import os</a:t>
              </a:r>
              <a:endParaRPr lang="pt-BR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pt-BR" altLang="zh-CN" sz="2400" b="1" dirty="0">
                  <a:solidFill>
                    <a:schemeClr val="tx1"/>
                  </a:solidFill>
                </a:rPr>
                <a:t>print(os.getcwd())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C:\Users\soloman\clm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8879" y="4149080"/>
            <a:ext cx="9116770" cy="1319236"/>
            <a:chOff x="1019775" y="4543228"/>
            <a:chExt cx="9116770" cy="1319236"/>
          </a:xfrm>
        </p:grpSpPr>
        <p:sp>
          <p:nvSpPr>
            <p:cNvPr id="16" name="文本框 15"/>
            <p:cNvSpPr txBox="1"/>
            <p:nvPr/>
          </p:nvSpPr>
          <p:spPr>
            <a:xfrm>
              <a:off x="1019775" y="460042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from pandas import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read_csv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data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read_csv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('bc_data.csv')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data.head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(2)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1165</Words>
  <Application>WPS 演示</Application>
  <PresentationFormat>宽屏</PresentationFormat>
  <Paragraphs>214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Times New Roman</vt:lpstr>
      <vt:lpstr>Wingdings 2</vt:lpstr>
      <vt:lpstr>Wingdings</vt:lpstr>
      <vt:lpstr>华文中宋</vt:lpstr>
      <vt:lpstr>Sitka Subheading</vt:lpstr>
      <vt:lpstr>NumberOnly</vt:lpstr>
      <vt:lpstr>MV Boli</vt:lpstr>
      <vt:lpstr>微软雅黑</vt:lpstr>
      <vt:lpstr>Arial Unicode MS</vt:lpstr>
      <vt:lpstr>Calibri</vt:lpstr>
      <vt:lpstr>吉祥如意</vt:lpstr>
      <vt:lpstr>Python编程     ——从数据分析到数据科学</vt:lpstr>
      <vt:lpstr> 3.如何看懂和运行本书代码</vt:lpstr>
      <vt:lpstr>本章内容提要</vt:lpstr>
      <vt:lpstr>3.1 输入部分</vt:lpstr>
      <vt:lpstr>3.1 输入部分</vt:lpstr>
      <vt:lpstr>3.2 输出部分</vt:lpstr>
      <vt:lpstr>3.2 输出部分</vt:lpstr>
      <vt:lpstr>3.3 错误与异常信息</vt:lpstr>
      <vt:lpstr>3.4 外部数据文件</vt:lpstr>
      <vt:lpstr>3.4 外部数据文件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西岸太平洋</cp:lastModifiedBy>
  <cp:revision>1557</cp:revision>
  <cp:lastPrinted>2017-07-17T10:18:00Z</cp:lastPrinted>
  <dcterms:created xsi:type="dcterms:W3CDTF">2007-03-02T11:26:00Z</dcterms:created>
  <dcterms:modified xsi:type="dcterms:W3CDTF">2021-10-07T07:43:11Z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204B508EBB254608B983A4878E2ED5FA</vt:lpwstr>
  </property>
  <property fmtid="{D5CDD505-2E9C-101B-9397-08002B2CF9AE}" pid="3" name="KSOProductBuildVer">
    <vt:lpwstr>2052-11.1.0.10938</vt:lpwstr>
  </property>
</Properties>
</file>