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842" r:id="rId3"/>
    <p:sldId id="853" r:id="rId5"/>
    <p:sldId id="841" r:id="rId6"/>
    <p:sldId id="854" r:id="rId7"/>
    <p:sldId id="855" r:id="rId8"/>
    <p:sldId id="856" r:id="rId9"/>
    <p:sldId id="857" r:id="rId10"/>
    <p:sldId id="845" r:id="rId11"/>
    <p:sldId id="848" r:id="rId12"/>
    <p:sldId id="860" r:id="rId13"/>
    <p:sldId id="861" r:id="rId14"/>
    <p:sldId id="862" r:id="rId15"/>
    <p:sldId id="863" r:id="rId16"/>
    <p:sldId id="864" r:id="rId17"/>
    <p:sldId id="865" r:id="rId18"/>
    <p:sldId id="858" r:id="rId19"/>
    <p:sldId id="867" r:id="rId20"/>
    <p:sldId id="868" r:id="rId21"/>
    <p:sldId id="869" r:id="rId22"/>
    <p:sldId id="870" r:id="rId23"/>
    <p:sldId id="797" r:id="rId24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EF4"/>
    <a:srgbClr val="EDCDCB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b="0" i="0" dirty="0"/>
            <a:t>9.1</a:t>
          </a:r>
          <a:r>
            <a:rPr lang="zh-CN" altLang="en-US" b="0" i="0" dirty="0"/>
            <a:t>特殊运算符</a:t>
          </a:r>
          <a:endParaRPr lang="zh-CN" b="0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9.2</a:t>
          </a:r>
          <a:r>
            <a:rPr lang="zh-CN" altLang="en-US" dirty="0"/>
            <a:t>内置函数</a:t>
          </a:r>
          <a:endParaRPr lang="zh-CN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9.3math</a:t>
          </a:r>
          <a:r>
            <a:rPr lang="zh-CN" altLang="en-US" dirty="0"/>
            <a:t>模块</a:t>
          </a:r>
          <a:endParaRPr lang="zh-CN" dirty="0"/>
        </a:p>
      </dgm:t>
    </dgm:pt>
    <dgm:pt modelId="{2F9F47C1-5388-40C2-9DAB-1579AD182756}" cxnId="{93041D8F-B28E-4F99-98AA-0C8D9FB0047A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3041D8F-B28E-4F99-98AA-0C8D9FB0047A}" type="sibTrans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altLang="zh-CN" b="0" i="0" dirty="0"/>
            <a:t>9.4</a:t>
          </a:r>
          <a:r>
            <a:rPr lang="zh-CN" altLang="en-US" b="0" i="0" dirty="0"/>
            <a:t>优先级与结合方向</a:t>
          </a:r>
          <a:endParaRPr lang="zh-CN" b="0" dirty="0"/>
        </a:p>
      </dgm:t>
    </dgm:pt>
    <dgm:pt modelId="{BBEC2C39-4DA0-4760-9652-2CF72F8B720D}" cxnId="{838ABDC2-B4E8-43BB-A8FA-24DFF6AB15DA}" type="parTrans">
      <dgm:prSet/>
      <dgm:spPr/>
      <dgm:t>
        <a:bodyPr/>
        <a:lstStyle/>
        <a:p>
          <a:endParaRPr lang="zh-CN" altLang="en-US"/>
        </a:p>
      </dgm:t>
    </dgm:pt>
    <dgm:pt modelId="{BA0E16FC-83B3-431A-9ADB-0130A23E20FD}" cxnId="{838ABDC2-B4E8-43BB-A8FA-24DFF6AB15DA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4"/>
      <dgm:spPr/>
    </dgm:pt>
    <dgm:pt modelId="{F0E83ED0-3189-4ABA-A665-B109CE1D0191}" type="pres">
      <dgm:prSet presAssocID="{07FD02D3-E7E6-438A-89AC-27845D67F8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4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4"/>
      <dgm:spPr/>
    </dgm:pt>
    <dgm:pt modelId="{86F01D77-AF58-4F11-B068-07FCCCA28177}" type="pres">
      <dgm:prSet presAssocID="{4164C1CD-1FEB-4FAE-BCA7-B2F901F12C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369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41799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i="0" kern="1200" dirty="0"/>
            <a:t>9.1</a:t>
          </a:r>
          <a:r>
            <a:rPr lang="zh-CN" altLang="en-US" sz="2000" b="0" i="0" kern="1200" dirty="0"/>
            <a:t>特殊运算符</a:t>
          </a:r>
          <a:endParaRPr lang="zh-CN" sz="2000" b="0" kern="1200" dirty="0"/>
        </a:p>
      </dsp:txBody>
      <dsp:txXfrm>
        <a:off x="509240" y="70620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441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48999"/>
          <a:ext cx="6725877" cy="5904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9.2</a:t>
          </a:r>
          <a:r>
            <a:rPr lang="zh-CN" altLang="en-US" sz="2000" kern="1200" dirty="0"/>
            <a:t>内置函数</a:t>
          </a:r>
          <a:endParaRPr lang="zh-CN" sz="2000" kern="1200" dirty="0"/>
        </a:p>
      </dsp:txBody>
      <dsp:txXfrm>
        <a:off x="509240" y="977820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513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56199"/>
          <a:ext cx="6725877" cy="5904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9.3math</a:t>
          </a:r>
          <a:r>
            <a:rPr lang="zh-CN" altLang="en-US" sz="2000" kern="1200" dirty="0"/>
            <a:t>模块</a:t>
          </a:r>
          <a:endParaRPr lang="zh-CN" sz="2000" kern="1200" dirty="0"/>
        </a:p>
      </dsp:txBody>
      <dsp:txXfrm>
        <a:off x="509240" y="1885020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585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63399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i="0" kern="1200" dirty="0"/>
            <a:t>9.4</a:t>
          </a:r>
          <a:r>
            <a:rPr lang="zh-CN" altLang="en-US" sz="2000" b="0" i="0" kern="1200" dirty="0"/>
            <a:t>优先级与结合方向</a:t>
          </a:r>
          <a:endParaRPr lang="zh-CN" sz="2000" b="0" kern="1200" dirty="0"/>
        </a:p>
      </dsp:txBody>
      <dsp:txXfrm>
        <a:off x="509240" y="2792220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0" y="661162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01204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特殊运算符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x=True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y=False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 and y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x=True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y=False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 or y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特殊运算符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x=True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not x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9775" y="291013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28529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27018" y="3903439"/>
            <a:ext cx="9116770" cy="2492895"/>
            <a:chOff x="1019775" y="4365104"/>
            <a:chExt cx="9116770" cy="2492895"/>
          </a:xfrm>
        </p:grpSpPr>
        <p:sp>
          <p:nvSpPr>
            <p:cNvPr id="16" name="文本框 15"/>
            <p:cNvSpPr txBox="1"/>
            <p:nvPr/>
          </p:nvSpPr>
          <p:spPr>
            <a:xfrm>
              <a:off x="1019775" y="4422305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144334" y="4365104"/>
              <a:ext cx="7992211" cy="1592459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y=3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print(x,y)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print(bin(x),bin(y))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144334" y="5900364"/>
              <a:ext cx="7992211" cy="95763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2 3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0b10 0b11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特殊运算符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y=3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x&amp;y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y=3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bin(x&amp;y)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'0b10'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特殊运算符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y=3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bin(x|y)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'0b11'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22057" y="4365104"/>
            <a:ext cx="9116770" cy="1425146"/>
            <a:chOff x="975335" y="2003854"/>
            <a:chExt cx="9116770" cy="1425146"/>
          </a:xfrm>
        </p:grpSpPr>
        <p:sp>
          <p:nvSpPr>
            <p:cNvPr id="21" name="文本框 20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bin(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x^y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'0b1'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特殊运算符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55440" y="3480406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y=3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bin(x&lt;&lt;y)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'0b10000'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56995" y="1715859"/>
            <a:ext cx="9116770" cy="1425146"/>
            <a:chOff x="975335" y="2003854"/>
            <a:chExt cx="9116770" cy="1425146"/>
          </a:xfrm>
        </p:grpSpPr>
        <p:sp>
          <p:nvSpPr>
            <p:cNvPr id="21" name="文本框 20"/>
            <p:cNvSpPr txBox="1"/>
            <p:nvPr/>
          </p:nvSpPr>
          <p:spPr>
            <a:xfrm>
              <a:off x="975335" y="2061053"/>
              <a:ext cx="1123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bin(~x)</a:t>
              </a:r>
              <a:endParaRPr lang="zh-CN" altLang="zh-CN" sz="24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75335" y="2895327"/>
              <a:ext cx="13302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'-0b11'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特殊运算符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y=3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bin(x&gt;&gt;y)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'0b0'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内置函数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pow(2,10)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1024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round(2.991)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round(2.991,2)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2.99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9.3 math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5" y="1754008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math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math.sin</a:t>
            </a:r>
            <a:r>
              <a:rPr lang="en-US" altLang="zh-CN" sz="2400" b="1" dirty="0">
                <a:solidFill>
                  <a:schemeClr val="tx1"/>
                </a:solidFill>
              </a:rPr>
              <a:t>(5/2)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9775" y="2910135"/>
            <a:ext cx="126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28529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0.5984721441039564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55440" y="3846240"/>
            <a:ext cx="10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In[29]: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79999" y="3789040"/>
            <a:ext cx="7992211" cy="1001507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math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math.pi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55440" y="5002367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79999" y="494516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3.141592653589793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9.3 math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5" y="1754008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math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math.sqrt</a:t>
            </a:r>
            <a:r>
              <a:rPr lang="en-US" altLang="zh-CN" sz="2400" b="1" dirty="0">
                <a:solidFill>
                  <a:schemeClr val="tx1"/>
                </a:solidFill>
              </a:rPr>
              <a:t>(2.0)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9775" y="2910135"/>
            <a:ext cx="126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28529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1.4142135623730951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9.3 math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055440" y="1758008"/>
            <a:ext cx="10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79999" y="1700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math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math.sqrt</a:t>
            </a:r>
            <a:r>
              <a:rPr lang="en-US" altLang="zh-CN" sz="2400" b="1" dirty="0">
                <a:solidFill>
                  <a:schemeClr val="tx1"/>
                </a:solidFill>
              </a:rPr>
              <a:t>(-1) 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99894" y="2852936"/>
            <a:ext cx="7992211" cy="21602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Traceback (most recent call last)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&lt;ipython-input-31-4e02a0210c6b&gt; in &lt;module&gt;()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 import math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2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(-1)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math domain error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9.</a:t>
            </a:r>
            <a:r>
              <a:rPr lang="zh-CN" altLang="en-US" sz="5400" dirty="0">
                <a:solidFill>
                  <a:srgbClr val="C00000"/>
                </a:solidFill>
              </a:rPr>
              <a:t>运算符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9.3 math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5" y="1754008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import </a:t>
            </a:r>
            <a:r>
              <a:rPr lang="en-US" altLang="zh-CN" sz="2400" b="1" dirty="0" err="1">
                <a:solidFill>
                  <a:schemeClr val="tx1"/>
                </a:solidFill>
              </a:rPr>
              <a:t>cmath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cmath.sqrt</a:t>
            </a:r>
            <a:r>
              <a:rPr lang="en-US" altLang="zh-CN" sz="2400" b="1" dirty="0">
                <a:solidFill>
                  <a:schemeClr val="tx1"/>
                </a:solidFill>
              </a:rPr>
              <a:t>(-2)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9775" y="2910135"/>
            <a:ext cx="126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28529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1.4142135623730951j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3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360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特殊运算符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y=5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y/x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2.5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y=5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y%x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特殊运算符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y=5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y//x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y=5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x**y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特殊运算符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y=5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x==y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y=5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x!=y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特殊运算符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y=5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 is y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x=2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y=5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 is not y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特殊运算符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 in [1,2,3,4]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y in [1,2,3,4]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x not in [1,2,3,4]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特殊运算符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9.</a:t>
            </a:r>
            <a:r>
              <a:rPr lang="zh-CN" altLang="en-US" dirty="0"/>
              <a:t>运算符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y=5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y//=x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print(x,y)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2 2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19775" y="4365104"/>
            <a:ext cx="9116770" cy="2126133"/>
            <a:chOff x="1019775" y="4365104"/>
            <a:chExt cx="9116770" cy="2126133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5" y="4422305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4365104"/>
              <a:ext cx="7992211" cy="1592459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x=2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y=5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y//=x+8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print(y)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4334" y="5900365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2009</Words>
  <Application>WPS 演示</Application>
  <PresentationFormat>宽屏</PresentationFormat>
  <Paragraphs>438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9.运算符</vt:lpstr>
      <vt:lpstr>本章内容提要</vt:lpstr>
      <vt:lpstr>9.1 特殊运算符</vt:lpstr>
      <vt:lpstr>9.1 特殊运算符</vt:lpstr>
      <vt:lpstr>9.1 特殊运算符</vt:lpstr>
      <vt:lpstr>9.1 特殊运算符</vt:lpstr>
      <vt:lpstr>9.1 特殊运算符</vt:lpstr>
      <vt:lpstr>9.1 特殊运算符</vt:lpstr>
      <vt:lpstr>9.1 特殊运算符</vt:lpstr>
      <vt:lpstr>9.1 特殊运算符</vt:lpstr>
      <vt:lpstr>9.1 特殊运算符</vt:lpstr>
      <vt:lpstr>9.1 特殊运算符</vt:lpstr>
      <vt:lpstr>9.1 特殊运算符</vt:lpstr>
      <vt:lpstr>9.1 特殊运算符</vt:lpstr>
      <vt:lpstr>9.2 内置函数</vt:lpstr>
      <vt:lpstr>9.3 math模块</vt:lpstr>
      <vt:lpstr>9.3 math模块</vt:lpstr>
      <vt:lpstr>9.3 math模块</vt:lpstr>
      <vt:lpstr>9.3 math模块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1584</cp:revision>
  <cp:lastPrinted>2017-07-17T10:18:00Z</cp:lastPrinted>
  <dcterms:created xsi:type="dcterms:W3CDTF">2007-03-02T11:26:00Z</dcterms:created>
  <dcterms:modified xsi:type="dcterms:W3CDTF">2021-10-07T07:42:45Z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635538F733504611B5F19DA1952C945B</vt:lpwstr>
  </property>
  <property fmtid="{D5CDD505-2E9C-101B-9397-08002B2CF9AE}" pid="3" name="KSOProductBuildVer">
    <vt:lpwstr>2052-11.1.0.10938</vt:lpwstr>
  </property>
</Properties>
</file>