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0"/>
  </p:handoutMasterIdLst>
  <p:sldIdLst>
    <p:sldId id="842" r:id="rId3"/>
    <p:sldId id="853" r:id="rId5"/>
    <p:sldId id="841" r:id="rId6"/>
    <p:sldId id="854" r:id="rId7"/>
    <p:sldId id="846" r:id="rId8"/>
    <p:sldId id="856" r:id="rId9"/>
    <p:sldId id="857" r:id="rId10"/>
    <p:sldId id="858" r:id="rId11"/>
    <p:sldId id="859" r:id="rId12"/>
    <p:sldId id="860" r:id="rId13"/>
    <p:sldId id="845" r:id="rId14"/>
    <p:sldId id="862" r:id="rId15"/>
    <p:sldId id="863" r:id="rId16"/>
    <p:sldId id="864" r:id="rId17"/>
    <p:sldId id="847" r:id="rId18"/>
    <p:sldId id="866" r:id="rId19"/>
    <p:sldId id="867" r:id="rId20"/>
    <p:sldId id="868" r:id="rId21"/>
    <p:sldId id="869" r:id="rId22"/>
    <p:sldId id="870" r:id="rId23"/>
    <p:sldId id="871" r:id="rId24"/>
    <p:sldId id="872" r:id="rId25"/>
    <p:sldId id="849" r:id="rId26"/>
    <p:sldId id="855" r:id="rId27"/>
    <p:sldId id="861" r:id="rId28"/>
    <p:sldId id="874" r:id="rId29"/>
    <p:sldId id="848" r:id="rId30"/>
    <p:sldId id="865" r:id="rId31"/>
    <p:sldId id="873" r:id="rId32"/>
    <p:sldId id="875" r:id="rId33"/>
    <p:sldId id="876" r:id="rId34"/>
    <p:sldId id="877" r:id="rId35"/>
    <p:sldId id="878" r:id="rId36"/>
    <p:sldId id="850" r:id="rId37"/>
    <p:sldId id="879" r:id="rId38"/>
    <p:sldId id="797" r:id="rId39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63" y="123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14.1</a:t>
          </a:r>
          <a:r>
            <a:rPr lang="zh-CN" altLang="en-US" dirty="0"/>
            <a:t>定义方法</a:t>
          </a:r>
          <a:endParaRPr lang="zh-CN" dirty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14.2</a:t>
          </a:r>
          <a:r>
            <a:rPr lang="zh-CN" altLang="en-US" dirty="0"/>
            <a:t>切片操作</a:t>
          </a:r>
          <a:endParaRPr lang="zh-CN" dirty="0"/>
        </a:p>
      </dgm:t>
    </dgm:pt>
    <dgm:pt modelId="{7DE52E51-8CAB-45CC-98CF-C0B0F0BA2BEC}" cxnId="{DB08EC71-EF56-48F8-A5C5-A27D5218C5E6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DB08EC71-EF56-48F8-A5C5-A27D5218C5E6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14.3</a:t>
          </a:r>
          <a:r>
            <a:rPr lang="zh-CN" altLang="en-US" dirty="0"/>
            <a:t>反向遍历</a:t>
          </a:r>
          <a:endParaRPr lang="zh-CN" dirty="0"/>
        </a:p>
      </dgm:t>
    </dgm:pt>
    <dgm:pt modelId="{2F9F47C1-5388-40C2-9DAB-1579AD182756}" cxnId="{93041D8F-B28E-4F99-98AA-0C8D9FB0047A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93041D8F-B28E-4F99-98AA-0C8D9FB0047A}" type="sibTrans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altLang="zh-CN" dirty="0"/>
            <a:t>14.4</a:t>
          </a:r>
          <a:r>
            <a:rPr lang="zh-CN" altLang="en-US" dirty="0"/>
            <a:t>类型转换</a:t>
          </a:r>
          <a:endParaRPr lang="zh-CN" dirty="0"/>
        </a:p>
      </dgm:t>
    </dgm:pt>
    <dgm:pt modelId="{BBEC2C39-4DA0-4760-9652-2CF72F8B720D}" cxnId="{838ABDC2-B4E8-43BB-A8FA-24DFF6AB15DA}" type="parTrans">
      <dgm:prSet/>
      <dgm:spPr/>
      <dgm:t>
        <a:bodyPr/>
        <a:lstStyle/>
        <a:p>
          <a:endParaRPr lang="zh-CN" altLang="en-US"/>
        </a:p>
      </dgm:t>
    </dgm:pt>
    <dgm:pt modelId="{BA0E16FC-83B3-431A-9ADB-0130A23E20FD}" cxnId="{838ABDC2-B4E8-43BB-A8FA-24DFF6AB15DA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4"/>
      <dgm:spPr/>
    </dgm:pt>
    <dgm:pt modelId="{FFD53BA8-45B8-48D7-839D-F63881906C2D}" type="pres">
      <dgm:prSet presAssocID="{4A6CFA20-D504-4C11-9666-95A21ED3E0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4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4"/>
      <dgm:spPr/>
    </dgm:pt>
    <dgm:pt modelId="{F0E83ED0-3189-4ABA-A665-B109CE1D0191}" type="pres">
      <dgm:prSet presAssocID="{07FD02D3-E7E6-438A-89AC-27845D67F8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4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4"/>
      <dgm:spPr/>
    </dgm:pt>
    <dgm:pt modelId="{87E6350B-AA9F-4374-A90A-F0D4DDB30293}" type="pres">
      <dgm:prSet presAssocID="{A28C3E8F-D85D-46D1-A6A3-FB5FAF2BB3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4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4"/>
      <dgm:spPr/>
    </dgm:pt>
    <dgm:pt modelId="{86F01D77-AF58-4F11-B068-07FCCCA28177}" type="pres">
      <dgm:prSet presAssocID="{4164C1CD-1FEB-4FAE-BCA7-B2F901F12CD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14.5extend</a:t>
          </a:r>
          <a:r>
            <a:rPr lang="zh-CN" altLang="zh-CN" dirty="0"/>
            <a:t>与</a:t>
          </a:r>
          <a:r>
            <a:rPr lang="en-US" altLang="zh-CN" dirty="0"/>
            <a:t>append</a:t>
          </a:r>
          <a:r>
            <a:rPr lang="zh-CN" altLang="zh-CN" dirty="0"/>
            <a:t>的区别</a:t>
          </a:r>
          <a:endParaRPr lang="zh-CN" dirty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14.6</a:t>
          </a:r>
          <a:r>
            <a:rPr lang="zh-CN" altLang="zh-CN" dirty="0"/>
            <a:t>列表推导式</a:t>
          </a:r>
          <a:endParaRPr lang="zh-CN" dirty="0"/>
        </a:p>
      </dgm:t>
    </dgm:pt>
    <dgm:pt modelId="{7DE52E51-8CAB-45CC-98CF-C0B0F0BA2BEC}" cxnId="{DB08EC71-EF56-48F8-A5C5-A27D5218C5E6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DB08EC71-EF56-48F8-A5C5-A27D5218C5E6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14.7</a:t>
          </a:r>
          <a:r>
            <a:rPr lang="zh-CN" altLang="zh-CN" dirty="0"/>
            <a:t>插入与删除</a:t>
          </a:r>
          <a:endParaRPr lang="zh-CN" dirty="0"/>
        </a:p>
      </dgm:t>
    </dgm:pt>
    <dgm:pt modelId="{2F9F47C1-5388-40C2-9DAB-1579AD182756}" cxnId="{93041D8F-B28E-4F99-98AA-0C8D9FB0047A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93041D8F-B28E-4F99-98AA-0C8D9FB0047A}" type="sibTrans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altLang="zh-CN" dirty="0"/>
            <a:t>14.8</a:t>
          </a:r>
          <a:r>
            <a:rPr lang="zh-CN" altLang="zh-CN" dirty="0"/>
            <a:t>常用操作函数</a:t>
          </a:r>
        </a:p>
      </dgm:t>
    </dgm:pt>
    <dgm:pt modelId="{BBEC2C39-4DA0-4760-9652-2CF72F8B720D}" cxnId="{838ABDC2-B4E8-43BB-A8FA-24DFF6AB15DA}" type="parTrans">
      <dgm:prSet/>
      <dgm:spPr/>
      <dgm:t>
        <a:bodyPr/>
        <a:lstStyle/>
        <a:p>
          <a:endParaRPr lang="zh-CN" altLang="en-US"/>
        </a:p>
      </dgm:t>
    </dgm:pt>
    <dgm:pt modelId="{BA0E16FC-83B3-431A-9ADB-0130A23E20FD}" cxnId="{838ABDC2-B4E8-43BB-A8FA-24DFF6AB15DA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4"/>
      <dgm:spPr/>
    </dgm:pt>
    <dgm:pt modelId="{FFD53BA8-45B8-48D7-839D-F63881906C2D}" type="pres">
      <dgm:prSet presAssocID="{4A6CFA20-D504-4C11-9666-95A21ED3E0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4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4"/>
      <dgm:spPr/>
    </dgm:pt>
    <dgm:pt modelId="{F0E83ED0-3189-4ABA-A665-B109CE1D0191}" type="pres">
      <dgm:prSet presAssocID="{07FD02D3-E7E6-438A-89AC-27845D67F8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4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4"/>
      <dgm:spPr/>
    </dgm:pt>
    <dgm:pt modelId="{87E6350B-AA9F-4374-A90A-F0D4DDB30293}" type="pres">
      <dgm:prSet presAssocID="{A28C3E8F-D85D-46D1-A6A3-FB5FAF2BB3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4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4"/>
      <dgm:spPr/>
    </dgm:pt>
    <dgm:pt modelId="{86F01D77-AF58-4F11-B068-07FCCCA28177}" type="pres">
      <dgm:prSet presAssocID="{4164C1CD-1FEB-4FAE-BCA7-B2F901F12CD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36999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41799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14.1</a:t>
          </a:r>
          <a:r>
            <a:rPr lang="zh-CN" altLang="en-US" sz="2000" kern="1200" dirty="0"/>
            <a:t>定义方法</a:t>
          </a:r>
          <a:endParaRPr lang="zh-CN" sz="2000" kern="1200" dirty="0"/>
        </a:p>
      </dsp:txBody>
      <dsp:txXfrm>
        <a:off x="509240" y="70620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44199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48999"/>
          <a:ext cx="6725877" cy="59040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14.2</a:t>
          </a:r>
          <a:r>
            <a:rPr lang="zh-CN" altLang="en-US" sz="2000" kern="1200" dirty="0"/>
            <a:t>切片操作</a:t>
          </a:r>
          <a:endParaRPr lang="zh-CN" sz="2000" kern="1200" dirty="0"/>
        </a:p>
      </dsp:txBody>
      <dsp:txXfrm>
        <a:off x="509240" y="977820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51399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56199"/>
          <a:ext cx="6725877" cy="59040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14.3</a:t>
          </a:r>
          <a:r>
            <a:rPr lang="zh-CN" altLang="en-US" sz="2000" kern="1200" dirty="0"/>
            <a:t>反向遍历</a:t>
          </a:r>
          <a:endParaRPr lang="zh-CN" sz="2000" kern="1200" dirty="0"/>
        </a:p>
      </dsp:txBody>
      <dsp:txXfrm>
        <a:off x="509240" y="1885020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58599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63399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14.4</a:t>
          </a:r>
          <a:r>
            <a:rPr lang="zh-CN" altLang="en-US" sz="2000" kern="1200" dirty="0"/>
            <a:t>类型转换</a:t>
          </a:r>
          <a:endParaRPr lang="zh-CN" sz="2000" kern="1200" dirty="0"/>
        </a:p>
      </dsp:txBody>
      <dsp:txXfrm>
        <a:off x="509240" y="2792220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36999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41799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14.5extend</a:t>
          </a:r>
          <a:r>
            <a:rPr lang="zh-CN" altLang="zh-CN" sz="2000" kern="1200" dirty="0"/>
            <a:t>与</a:t>
          </a:r>
          <a:r>
            <a:rPr lang="en-US" altLang="zh-CN" sz="2000" kern="1200" dirty="0"/>
            <a:t>append</a:t>
          </a:r>
          <a:r>
            <a:rPr lang="zh-CN" altLang="zh-CN" sz="2000" kern="1200" dirty="0"/>
            <a:t>的区别</a:t>
          </a:r>
          <a:endParaRPr lang="zh-CN" sz="2000" kern="1200" dirty="0"/>
        </a:p>
      </dsp:txBody>
      <dsp:txXfrm>
        <a:off x="509240" y="70620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44199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48999"/>
          <a:ext cx="6725877" cy="59040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14.6</a:t>
          </a:r>
          <a:r>
            <a:rPr lang="zh-CN" altLang="zh-CN" sz="2000" kern="1200" dirty="0"/>
            <a:t>列表推导式</a:t>
          </a:r>
          <a:endParaRPr lang="zh-CN" sz="2000" kern="1200" dirty="0"/>
        </a:p>
      </dsp:txBody>
      <dsp:txXfrm>
        <a:off x="509240" y="977820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51399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56199"/>
          <a:ext cx="6725877" cy="59040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14.7</a:t>
          </a:r>
          <a:r>
            <a:rPr lang="zh-CN" altLang="zh-CN" sz="2000" kern="1200" dirty="0"/>
            <a:t>插入与删除</a:t>
          </a:r>
          <a:endParaRPr lang="zh-CN" sz="2000" kern="1200" dirty="0"/>
        </a:p>
      </dsp:txBody>
      <dsp:txXfrm>
        <a:off x="509240" y="1885020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58599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63399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14.8</a:t>
          </a:r>
          <a:r>
            <a:rPr lang="zh-CN" altLang="zh-CN" sz="2000" kern="1200" dirty="0"/>
            <a:t>常用操作函数</a:t>
          </a:r>
        </a:p>
      </dsp:txBody>
      <dsp:txXfrm>
        <a:off x="509240" y="2792220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0" y="6592094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140950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14.2 </a:t>
            </a:r>
            <a:r>
              <a:rPr lang="zh-CN" altLang="en-US" dirty="0"/>
              <a:t>切片操作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myList1[2:]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[23, 24, 25, 26, 27, 28, 29]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27" name="文本框 2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myList1[:-1]</a:t>
              </a:r>
              <a:endParaRPr lang="zh-CN" altLang="zh-CN" sz="24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28]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14.3 </a:t>
            </a:r>
            <a:r>
              <a:rPr lang="zh-CN" altLang="en-US" dirty="0"/>
              <a:t>反向遍历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28, 29]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myList1[::-1] 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[29, 28, 27, 26, 25, 24, 23, 22, 21]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</a:t>
              </a:r>
              <a:endParaRPr lang="zh-CN" altLang="zh-CN" sz="2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28, 29]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14.3 </a:t>
            </a:r>
            <a:r>
              <a:rPr lang="zh-CN" altLang="en-US" dirty="0"/>
              <a:t>反向遍历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myList1[:-1]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reversed(myList1)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list_reverseiterator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at 0x1eba97dfac8&gt;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list(reversed(myList1))</a:t>
              </a:r>
              <a:endParaRPr lang="zh-CN" altLang="zh-CN" sz="2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[29, 28, 27, 26, 25, 24, 23, 22, 21]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14.3 </a:t>
            </a:r>
            <a:r>
              <a:rPr lang="zh-CN" altLang="en-US" dirty="0"/>
              <a:t>反向遍历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28, 29]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7" name="文本框 26"/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myList1.reverse()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[29, 28, 27, 26, 25, 24, 23, 22, 21]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14.4 </a:t>
            </a:r>
            <a:r>
              <a:rPr lang="zh-CN" altLang="en-US" dirty="0"/>
              <a:t>类型转换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chaolemen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['c', 'h', 'a', 'o', 'l', 'e', 'm', 'e', 'n']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14.5 extend</a:t>
            </a:r>
            <a:r>
              <a:rPr lang="zh-CN" altLang="en-US" dirty="0"/>
              <a:t>与</a:t>
            </a:r>
            <a:r>
              <a:rPr lang="en-US" altLang="zh-CN" dirty="0"/>
              <a:t>append</a:t>
            </a:r>
            <a:r>
              <a:rPr lang="zh-CN" altLang="en-US" dirty="0"/>
              <a:t>的区别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308256"/>
            <a:chOff x="1019775" y="1696808"/>
            <a:chExt cx="9116770" cy="2308256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35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fi-FI" altLang="zh-CN" sz="2400" b="1" dirty="0">
                  <a:solidFill>
                    <a:schemeClr val="tx1"/>
                  </a:solidFill>
                </a:rPr>
                <a:t>myList1 = [21,22,23,24,25,26,27,28,29]</a:t>
              </a:r>
              <a:endParaRPr lang="fi-FI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fi-FI" altLang="zh-CN" sz="2400" b="1" dirty="0">
                  <a:solidFill>
                    <a:schemeClr val="tx1"/>
                  </a:solidFill>
                </a:rPr>
                <a:t>myList2=myList1</a:t>
              </a:r>
              <a:endParaRPr lang="fi-FI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fi-FI" altLang="zh-CN" sz="2400" b="1" dirty="0">
                  <a:solidFill>
                    <a:schemeClr val="tx1"/>
                  </a:solidFill>
                </a:rPr>
                <a:t>myList1 + myList2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87890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28, 29, 21, 22, 23, 24, 25, 26, 27, 28, 29]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5" y="4103775"/>
            <a:ext cx="9116770" cy="2349561"/>
            <a:chOff x="1019775" y="4365104"/>
            <a:chExt cx="9116770" cy="2349561"/>
          </a:xfrm>
        </p:grpSpPr>
        <p:sp>
          <p:nvSpPr>
            <p:cNvPr id="16" name="文本框 15"/>
            <p:cNvSpPr txBox="1"/>
            <p:nvPr/>
          </p:nvSpPr>
          <p:spPr>
            <a:xfrm>
              <a:off x="1019775" y="4422305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144334" y="4365104"/>
              <a:ext cx="7992211" cy="1592459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myList1 = [21,22,23,24,25,26,27,28,29]</a:t>
              </a:r>
              <a:endParaRPr lang="sv-SE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myList2=myList1</a:t>
              </a:r>
              <a:endParaRPr lang="sv-SE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myList1.extend(myList2)</a:t>
              </a:r>
              <a:endParaRPr lang="sv-SE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myList1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19775" y="5957564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035984" y="6123793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28, 29, 21, 22, 23, 24, 25, 26, 27, 28, 29]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14.5 extend</a:t>
            </a:r>
            <a:r>
              <a:rPr lang="zh-CN" altLang="en-US" dirty="0"/>
              <a:t>与</a:t>
            </a:r>
            <a:r>
              <a:rPr lang="en-US" altLang="zh-CN" dirty="0"/>
              <a:t>append</a:t>
            </a:r>
            <a:r>
              <a:rPr lang="zh-CN" altLang="en-US" dirty="0"/>
              <a:t>的区别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2092232"/>
            <a:chOff x="1019775" y="1696808"/>
            <a:chExt cx="9116770" cy="2092232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35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myList1.append(myList2)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93610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28, 29, 21, 22, 23, 24, 25, 26, 27, 28, 29, [...]]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16" name="文本框 15"/>
            <p:cNvSpPr txBox="1"/>
            <p:nvPr/>
          </p:nvSpPr>
          <p:spPr>
            <a:xfrm>
              <a:off x="1019775" y="460042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 = [1,2,3,4,5,6,7,8,9]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myList3 = [11,12,13,14,15,16,17,18,19]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+ j 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, j in zip(myList1, myList3)]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19775" y="5991671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[12, 14, 16, 18, 20, 22, 24, 26, 28]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14.6 </a:t>
            </a:r>
            <a:r>
              <a:rPr lang="zh-CN" altLang="en-US" dirty="0"/>
              <a:t>列表推导式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[2 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range(20)]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[2, 2, 2, 2, 2, 2, 2, 2, 2, 2, 2, 2, 2, 2, 2, 2, 2, 2, 2, 2]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401422" cy="1425146"/>
            <a:chOff x="975335" y="2003854"/>
            <a:chExt cx="9401422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range(1, 21)]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8276863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[1, 2, 3, 4, 5, 6, 7, 8, 9, 10, 11, 12, 13, 14, 15, 16, 17, 18, 19, 20]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range(1, 21, 2)]</a:t>
              </a:r>
              <a:endParaRPr lang="zh-CN" altLang="zh-CN" sz="2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[1, 3, 5, 7, 9, 11, 13, 15, 17, 19]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14.6 </a:t>
            </a:r>
            <a:r>
              <a:rPr lang="zh-CN" altLang="en-US" dirty="0"/>
              <a:t>列表推导式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range(10)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range(0, 10)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401422" cy="1425146"/>
            <a:chOff x="975335" y="2003854"/>
            <a:chExt cx="9401422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list(range(0,10,2))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8276863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[0, 2, 4, 6, 8]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[type(item) for item in [True,"1",1,1.0]]</a:t>
              </a:r>
              <a:endParaRPr lang="zh-CN" altLang="zh-CN" sz="2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[bool, str, int, float]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14.6 </a:t>
            </a:r>
            <a:r>
              <a:rPr lang="zh-CN" altLang="en-US" dirty="0"/>
              <a:t>列表推导式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print([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ord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 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['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朝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', '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乐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', '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门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']])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[26397, 20048, 38376]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401422" cy="2867672"/>
            <a:chOff x="975335" y="2003854"/>
            <a:chExt cx="9401422" cy="2867672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["input/%d.txt" % i + "dd%d" % i for i in range(5)]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8276863" cy="203339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['input/0.txtdd0',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'input/1.txtdd1',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'input/2.txtdd2',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'input/3.txtdd3',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'input/4.txtdd4']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14.</a:t>
            </a:r>
            <a:r>
              <a:rPr lang="zh-CN" altLang="en-US" sz="5400" dirty="0">
                <a:solidFill>
                  <a:srgbClr val="C00000"/>
                </a:solidFill>
              </a:rPr>
              <a:t>列表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14.6 </a:t>
            </a:r>
            <a:r>
              <a:rPr lang="zh-CN" altLang="en-US" dirty="0"/>
              <a:t>列表推导式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2873510"/>
            <a:chOff x="975335" y="2003854"/>
            <a:chExt cx="9116770" cy="287351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["input/%d.txt"%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+ "_%d" %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range(5)]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7"/>
              <a:ext cx="7992211" cy="203923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['input/0.txt_0',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'input/1.txt_1',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'input/2.txt_2',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'input/3.txt_3',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'input/4.txt_4']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14.7 </a:t>
            </a:r>
            <a:r>
              <a:rPr lang="zh-CN" altLang="en-US" dirty="0"/>
              <a:t>插入与删除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[10,10,11,12,13,14,15]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lst_1.insert(1, 8)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8, 10, 11, 12, 13, 14, 15]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26" name="文本框 25"/>
            <p:cNvSpPr txBox="1"/>
            <p:nvPr/>
          </p:nvSpPr>
          <p:spPr>
            <a:xfrm>
              <a:off x="1019775" y="4600428"/>
              <a:ext cx="1035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lst_1 = [10,10,11,12,13,14,15]</a:t>
              </a:r>
              <a:endParaRPr lang="sv-SE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lst_1.pop(2)</a:t>
              </a:r>
              <a:endParaRPr lang="sv-SE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10, 12, 13, 14, 15]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14.7 </a:t>
            </a:r>
            <a:r>
              <a:rPr lang="zh-CN" altLang="en-US" dirty="0"/>
              <a:t>插入与删除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lst_1 = [10,10,11,12,13,14,15]</a:t>
              </a:r>
              <a:endParaRPr lang="sv-SE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del lst_1[2]</a:t>
              </a:r>
              <a:endParaRPr lang="sv-SE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10, 12, 13, 14, 15]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19774" y="4543228"/>
            <a:ext cx="9116771" cy="1982116"/>
            <a:chOff x="1019774" y="4543228"/>
            <a:chExt cx="9116771" cy="1982116"/>
          </a:xfrm>
        </p:grpSpPr>
        <p:sp>
          <p:nvSpPr>
            <p:cNvPr id="26" name="文本框 25"/>
            <p:cNvSpPr txBox="1"/>
            <p:nvPr/>
          </p:nvSpPr>
          <p:spPr>
            <a:xfrm>
              <a:off x="1019774" y="460042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lst_1 = [10,10,11,12,13,14,15]</a:t>
              </a:r>
              <a:endParaRPr lang="sv-SE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lst_1.remove(10)</a:t>
              </a:r>
              <a:endParaRPr lang="sv-SE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19775" y="5991671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11, 12, 13, 14, 15]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14.7 </a:t>
            </a:r>
            <a:r>
              <a:rPr lang="zh-CN" altLang="en-US" dirty="0"/>
              <a:t>插入与删除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7"/>
            <a:ext cx="9116770" cy="2884321"/>
            <a:chOff x="1019775" y="1696807"/>
            <a:chExt cx="9116770" cy="2884321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7"/>
              <a:ext cx="7992211" cy="222144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[10,10,11,12,11,13,14,15]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lst_1 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if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== 11: 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 lst_1.remove(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print(lst_1)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99025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10, 12, 13, 14, 15]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19775" y="4797152"/>
            <a:ext cx="9116770" cy="1747000"/>
            <a:chOff x="1055440" y="3789040"/>
            <a:chExt cx="9116770" cy="1747000"/>
          </a:xfrm>
        </p:grpSpPr>
        <p:sp>
          <p:nvSpPr>
            <p:cNvPr id="15" name="文本框 14"/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[10,10,11,12,11,13,14,15]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[x for x in lst_1 if x != 10]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[11, 12, 11, 13, 14, 15]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14.7 </a:t>
            </a:r>
            <a:r>
              <a:rPr lang="zh-CN" altLang="en-US" dirty="0"/>
              <a:t>插入与删除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[10,10,11,12,11,13,14,15]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list(filter(lambda i:i!=10, lst_1))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6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[11, 12, 11, 13, 14, 15]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/>
            <p:cNvSpPr txBox="1"/>
            <p:nvPr/>
          </p:nvSpPr>
          <p:spPr>
            <a:xfrm>
              <a:off x="1055440" y="3846240"/>
              <a:ext cx="1088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[10,10,11,12,11,13,14,15]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list(set(lst_1))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55440" y="5002367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11, 12, 13, 14, 15]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14.8 </a:t>
            </a:r>
            <a:r>
              <a:rPr lang="zh-CN" altLang="en-US" dirty="0"/>
              <a:t>常用操作函数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(lst_1)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662628"/>
            <a:chOff x="975335" y="2003854"/>
            <a:chExt cx="9116770" cy="1662628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1000800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[10,10,11,12,11,13,14,15]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sorted(lst_1)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313280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307561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10, 11, 11, 12, 13, 14, 15]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14.8 </a:t>
            </a:r>
            <a:r>
              <a:rPr lang="zh-CN" altLang="en-US" dirty="0"/>
              <a:t>常用操作函数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10, 11, 12, 11, 13, 14, 15]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3429000"/>
            <a:ext cx="9116770" cy="1982116"/>
            <a:chOff x="1019775" y="4543228"/>
            <a:chExt cx="9116770" cy="1982116"/>
          </a:xfrm>
        </p:grpSpPr>
        <p:sp>
          <p:nvSpPr>
            <p:cNvPr id="22" name="文本框 21"/>
            <p:cNvSpPr txBox="1"/>
            <p:nvPr/>
          </p:nvSpPr>
          <p:spPr>
            <a:xfrm>
              <a:off x="1019775" y="4600428"/>
              <a:ext cx="1035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[10,10,11,12,11,13,14,15]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lst_1.sort() 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19775" y="5991671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10, 11, 11, 12, 13, 14, 15]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14.8 </a:t>
            </a:r>
            <a:r>
              <a:rPr lang="zh-CN" altLang="en-US" dirty="0"/>
              <a:t>常用操作函数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2236248"/>
            <a:chOff x="1019775" y="1696808"/>
            <a:chExt cx="9116770" cy="2236248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[10,10,11,12,11,13,14,15]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lst_2=[11,12,13,14]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lst_1.append(lst_2) 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print(lst_1)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342184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10, 11, 12, 11, 13, 14, 15, [11, 12, 13, 14]]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19775" y="4365104"/>
            <a:ext cx="9116770" cy="2126133"/>
            <a:chOff x="1019775" y="4365104"/>
            <a:chExt cx="9116770" cy="2126133"/>
          </a:xfrm>
        </p:grpSpPr>
        <p:sp>
          <p:nvSpPr>
            <p:cNvPr id="26" name="文本框 25"/>
            <p:cNvSpPr txBox="1"/>
            <p:nvPr/>
          </p:nvSpPr>
          <p:spPr>
            <a:xfrm>
              <a:off x="1019775" y="4422305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4334" y="4365104"/>
              <a:ext cx="7992211" cy="1592459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lst_1 = [10,10,11,12,11,13,14,15]</a:t>
              </a:r>
              <a:endParaRPr lang="sv-SE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lst_2=[11,12,13,14]</a:t>
              </a:r>
              <a:endParaRPr lang="sv-SE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lst_1.extend(lst_2)</a:t>
              </a:r>
              <a:endParaRPr lang="sv-SE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print(lst_1)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4334" y="5900365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[10, 10, 11, 12, 11, 13, 14, 15, 11, 12, 13, 14]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14.8 </a:t>
            </a:r>
            <a:r>
              <a:rPr lang="zh-CN" altLang="en-US" dirty="0"/>
              <a:t>常用操作函数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[1,2,3,'Python',True,4.3,None]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lst_2 = [1,2,[2,3]]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print(lst_1, lst_2)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[1, 2, 3, 'Python', True, 4.3, None] [1, 2, [2, 3]]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55440" y="4077072"/>
            <a:ext cx="9116770" cy="1747000"/>
            <a:chOff x="1055440" y="3789040"/>
            <a:chExt cx="9116770" cy="1747000"/>
          </a:xfrm>
        </p:grpSpPr>
        <p:sp>
          <p:nvSpPr>
            <p:cNvPr id="17" name="文本框 16"/>
            <p:cNvSpPr txBox="1"/>
            <p:nvPr/>
          </p:nvSpPr>
          <p:spPr>
            <a:xfrm>
              <a:off x="1055440" y="3846240"/>
              <a:ext cx="1088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[1,2,3,'Python',True,4.3,None]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list(reversed(lst_1))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55440" y="5002367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[None, 4.3, True, 'Python', 3, 2, 1]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14.8 </a:t>
            </a:r>
            <a:r>
              <a:rPr lang="zh-CN" altLang="en-US" dirty="0"/>
              <a:t>常用操作函数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reversed(lst_1)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list_reverseiterator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at 0x1eba97e83c8&gt;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35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[1, 2, 3, 'Python', True, 4.3, None]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360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14.8 </a:t>
            </a:r>
            <a:r>
              <a:rPr lang="zh-CN" altLang="en-US" dirty="0"/>
              <a:t>常用操作函数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 = [1,2,3,'Python',True,4.3,None]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lst_1.reverse()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lst_1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[None, 4.3, True, 'Python', 3, 2, 1]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26" name="文本框 25"/>
            <p:cNvSpPr txBox="1"/>
            <p:nvPr/>
          </p:nvSpPr>
          <p:spPr>
            <a:xfrm>
              <a:off x="1019775" y="460042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str1=[1,2,3,4,5]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str2=[20,21,23,24,25]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print(zip(str1,str2))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&lt;zip object at 0x000001EBA97A9BC8&gt;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14.8 </a:t>
            </a:r>
            <a:r>
              <a:rPr lang="zh-CN" altLang="en-US" dirty="0"/>
              <a:t>常用操作函数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print(list(zip(str1,str2)))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[(1, 20), (2, 21), (3, 23), (4, 24), (5, 25)]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662628"/>
            <a:chOff x="975335" y="2003854"/>
            <a:chExt cx="9116770" cy="1662628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1000800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str1=["a","about","c","china","b","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beijing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x.upper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 for x in str1 if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(x)&gt;1] 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313280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307561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['ABOUT', 'CHINA', 'BEIJING']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14.8 </a:t>
            </a:r>
            <a:r>
              <a:rPr lang="zh-CN" altLang="en-US" dirty="0"/>
              <a:t>常用操作函数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[x**2 for x in range(10)]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[0, 1, 4, 9, 16, 25, 36, 49, 64, 81]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662628"/>
            <a:chOff x="975335" y="2003854"/>
            <a:chExt cx="9116770" cy="1662628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1000800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str1=["a","about","c","china","b","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beijing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[str2.upper() for str2 in str1 if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(str2)&gt;1]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313280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307561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['ABOUT', 'CHINA', 'BEIJING']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14.8 </a:t>
            </a:r>
            <a:r>
              <a:rPr lang="zh-CN" altLang="en-US" dirty="0"/>
              <a:t>常用操作函数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=[2,3,5,6,7,3,2]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list(enumerate(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6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[(0, 2), (1, 3), (2, 5), (3, 6), (4, 7), (5, 3), (6, 2)]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14.8 </a:t>
            </a:r>
            <a:r>
              <a:rPr lang="zh-CN" altLang="en-US" dirty="0"/>
              <a:t>常用操作函数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019775" y="1696807"/>
            <a:ext cx="9116770" cy="3244361"/>
            <a:chOff x="1019775" y="1696807"/>
            <a:chExt cx="9116770" cy="3244361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7"/>
              <a:ext cx="7992211" cy="258148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=0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sum=0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for value in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=i+1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sum=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value+i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sum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4407495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435029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14.8 </a:t>
            </a:r>
            <a:r>
              <a:rPr lang="zh-CN" altLang="en-US" dirty="0"/>
              <a:t>常用操作函数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sum=0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[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dict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value,i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 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, value in enumerate(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6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{2: 6, 3: 5, 5: 2, 6: 3, 7: 4}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3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360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14.1 </a:t>
            </a:r>
            <a:r>
              <a:rPr lang="zh-CN" altLang="en-US" dirty="0"/>
              <a:t>定义方法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 = [21,22,23,24,25,26,27,28,29]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28, 29]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/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myList2=myList1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myList2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28, 29]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14.1 </a:t>
            </a:r>
            <a:r>
              <a:rPr lang="zh-CN" altLang="en-US" dirty="0"/>
              <a:t>定义方法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myList3=list("Data")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myList3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['D', 'a', 't', 'a']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5" y="3501008"/>
            <a:ext cx="9116770" cy="1425146"/>
            <a:chOff x="975335" y="2003854"/>
            <a:chExt cx="9116770" cy="1425146"/>
          </a:xfrm>
        </p:grpSpPr>
        <p:sp>
          <p:nvSpPr>
            <p:cNvPr id="16" name="文本框 15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myList1[-1]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19775" y="5114084"/>
            <a:ext cx="9116770" cy="1425146"/>
            <a:chOff x="975335" y="2003854"/>
            <a:chExt cx="9116770" cy="1425146"/>
          </a:xfrm>
        </p:grpSpPr>
        <p:sp>
          <p:nvSpPr>
            <p:cNvPr id="21" name="文本框 20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myList1[-9]</a:t>
              </a:r>
              <a:endParaRPr lang="zh-CN" altLang="zh-CN" sz="24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14.1 </a:t>
            </a:r>
            <a:r>
              <a:rPr lang="zh-CN" altLang="en-US" dirty="0"/>
              <a:t>定义方法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3028335"/>
            <a:chOff x="975335" y="2003854"/>
            <a:chExt cx="9116770" cy="3028335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myList1[9]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7"/>
              <a:ext cx="7992211" cy="219406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---------------------------------------------------------------------------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Traceback (most recent call last)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&lt;ipython-input-6-6a89397133c8&gt; in &lt;module&gt;()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1 myList1[9]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endPara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list index out of range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14.2 </a:t>
            </a:r>
            <a:r>
              <a:rPr lang="zh-CN" altLang="en-US" dirty="0"/>
              <a:t>切片操作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28, 29]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myList1[1:8] 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[22, 23, 24, 25, 26, 27, 28]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myList1[1:8:2] </a:t>
              </a:r>
              <a:endParaRPr lang="zh-CN" altLang="zh-CN" sz="2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[22, 24, 26, 28]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14.2 </a:t>
            </a:r>
            <a:r>
              <a:rPr lang="zh-CN" altLang="en-US" dirty="0"/>
              <a:t>切片操作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14.</a:t>
            </a:r>
            <a:r>
              <a:rPr lang="zh-CN" altLang="en-US" dirty="0"/>
              <a:t>列表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myList1[:5]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27" name="文本框 2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myList1[:]</a:t>
              </a:r>
              <a:endParaRPr lang="zh-CN" altLang="zh-CN" sz="24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[21, 22, 23, 24, 25, 26, 27, 28, 29]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6797</Words>
  <Application>WPS 演示</Application>
  <PresentationFormat>宽屏</PresentationFormat>
  <Paragraphs>779</Paragraphs>
  <Slides>36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0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14.列表</vt:lpstr>
      <vt:lpstr>本章内容提要</vt:lpstr>
      <vt:lpstr>本章内容提要</vt:lpstr>
      <vt:lpstr>14.1 定义方法</vt:lpstr>
      <vt:lpstr>14.1 定义方法</vt:lpstr>
      <vt:lpstr>14.1 定义方法</vt:lpstr>
      <vt:lpstr>14.2 切片操作</vt:lpstr>
      <vt:lpstr>14.2 切片操作</vt:lpstr>
      <vt:lpstr>14.2 切片操作</vt:lpstr>
      <vt:lpstr>14.3 反向遍历</vt:lpstr>
      <vt:lpstr>14.3 反向遍历</vt:lpstr>
      <vt:lpstr>14.3 反向遍历</vt:lpstr>
      <vt:lpstr>14.4 类型转换</vt:lpstr>
      <vt:lpstr>14.5 extend与append的区别</vt:lpstr>
      <vt:lpstr>14.5 extend与append的区别</vt:lpstr>
      <vt:lpstr>14.6 列表推导式</vt:lpstr>
      <vt:lpstr>14.6 列表推导式</vt:lpstr>
      <vt:lpstr>14.6 列表推导式</vt:lpstr>
      <vt:lpstr>14.6 列表推导式</vt:lpstr>
      <vt:lpstr>14.7 插入与删除</vt:lpstr>
      <vt:lpstr>14.7 插入与删除</vt:lpstr>
      <vt:lpstr>14.7 插入与删除</vt:lpstr>
      <vt:lpstr>14.7 插入与删除</vt:lpstr>
      <vt:lpstr>14.8 常用操作函数</vt:lpstr>
      <vt:lpstr>14.8 常用操作函数</vt:lpstr>
      <vt:lpstr>14.8 常用操作函数</vt:lpstr>
      <vt:lpstr>14.8 常用操作函数</vt:lpstr>
      <vt:lpstr>14.8 常用操作函数</vt:lpstr>
      <vt:lpstr>14.8 常用操作函数</vt:lpstr>
      <vt:lpstr>14.8 常用操作函数</vt:lpstr>
      <vt:lpstr>14.8 常用操作函数</vt:lpstr>
      <vt:lpstr>14.8 常用操作函数</vt:lpstr>
      <vt:lpstr>14.8 常用操作函数</vt:lpstr>
      <vt:lpstr>14.8 常用操作函数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1638</cp:revision>
  <cp:lastPrinted>2017-07-17T10:18:00Z</cp:lastPrinted>
  <dcterms:created xsi:type="dcterms:W3CDTF">2007-03-02T11:26:00Z</dcterms:created>
  <dcterms:modified xsi:type="dcterms:W3CDTF">2021-10-07T07:42:37Z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3F12011B203E4EF9BD94B18CF2E9F29D</vt:lpwstr>
  </property>
  <property fmtid="{D5CDD505-2E9C-101B-9397-08002B2CF9AE}" pid="3" name="KSOProductBuildVer">
    <vt:lpwstr>2052-11.1.0.10938</vt:lpwstr>
  </property>
</Properties>
</file>