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842" r:id="rId3"/>
    <p:sldId id="853" r:id="rId5"/>
    <p:sldId id="841" r:id="rId6"/>
    <p:sldId id="854" r:id="rId7"/>
    <p:sldId id="855" r:id="rId8"/>
    <p:sldId id="846" r:id="rId9"/>
    <p:sldId id="858" r:id="rId10"/>
    <p:sldId id="845" r:id="rId11"/>
    <p:sldId id="859" r:id="rId12"/>
    <p:sldId id="856" r:id="rId13"/>
    <p:sldId id="864" r:id="rId14"/>
    <p:sldId id="865" r:id="rId15"/>
    <p:sldId id="861" r:id="rId16"/>
    <p:sldId id="862" r:id="rId17"/>
    <p:sldId id="866" r:id="rId18"/>
    <p:sldId id="867" r:id="rId19"/>
    <p:sldId id="869" r:id="rId20"/>
    <p:sldId id="797" r:id="rId21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67" d="100"/>
          <a:sy n="67" d="100"/>
        </p:scale>
        <p:origin x="620" y="36"/>
      </p:cViewPr>
      <p:guideLst>
        <p:guide orient="horz" pos="1068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dirty="0"/>
            <a:t>5.1</a:t>
          </a:r>
          <a:r>
            <a:rPr lang="zh-CN" altLang="en-US" b="0" i="0" dirty="0"/>
            <a:t>变量的定义方法</a:t>
          </a:r>
          <a:endParaRPr lang="zh-CN" b="0" dirty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dirty="0"/>
            <a:t>5.2</a:t>
          </a:r>
          <a:r>
            <a:rPr lang="en-US" altLang="zh-CN" b="0" i="0" dirty="0"/>
            <a:t>Python</a:t>
          </a:r>
          <a:r>
            <a:rPr lang="zh-CN" altLang="en-US" b="0" i="0" dirty="0"/>
            <a:t>是动态类型语言</a:t>
          </a:r>
          <a:endParaRPr lang="zh-CN" b="0" dirty="0"/>
        </a:p>
      </dgm:t>
    </dgm:pt>
    <dgm:pt modelId="{7DE52E51-8CAB-45CC-98CF-C0B0F0BA2BEC}" cxnId="{DB08EC71-EF56-48F8-A5C5-A27D5218C5E6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DB08EC71-EF56-48F8-A5C5-A27D5218C5E6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b="0" dirty="0"/>
            <a:t>5.3</a:t>
          </a:r>
          <a:r>
            <a:rPr lang="en-US" altLang="zh-CN" b="0" i="0" dirty="0"/>
            <a:t>Python</a:t>
          </a:r>
          <a:r>
            <a:rPr lang="zh-CN" altLang="en-US" b="0" i="0" dirty="0"/>
            <a:t>是强类型语言</a:t>
          </a:r>
          <a:endParaRPr lang="zh-CN" b="0" dirty="0"/>
        </a:p>
      </dgm:t>
    </dgm:pt>
    <dgm:pt modelId="{2F9F47C1-5388-40C2-9DAB-1579AD182756}" cxnId="{93041D8F-B28E-4F99-98AA-0C8D9FB0047A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93041D8F-B28E-4F99-98AA-0C8D9FB0047A}" type="sibTrans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dirty="0"/>
            <a:t>5.4</a:t>
          </a:r>
          <a:r>
            <a:rPr lang="en-US" altLang="zh-CN" dirty="0"/>
            <a:t>Python</a:t>
          </a:r>
          <a:r>
            <a:rPr lang="zh-CN" altLang="en-US" dirty="0"/>
            <a:t>中的变量名是引用</a:t>
          </a:r>
          <a:endParaRPr lang="zh-CN" dirty="0"/>
        </a:p>
      </dgm:t>
    </dgm:pt>
    <dgm:pt modelId="{BBEC2C39-4DA0-4760-9652-2CF72F8B720D}" cxnId="{838ABDC2-B4E8-43BB-A8FA-24DFF6AB15DA}" type="parTrans">
      <dgm:prSet/>
      <dgm:spPr/>
      <dgm:t>
        <a:bodyPr/>
        <a:lstStyle/>
        <a:p>
          <a:endParaRPr lang="zh-CN" altLang="en-US"/>
        </a:p>
      </dgm:t>
    </dgm:pt>
    <dgm:pt modelId="{BA0E16FC-83B3-431A-9ADB-0130A23E20FD}" cxnId="{838ABDC2-B4E8-43BB-A8FA-24DFF6AB15DA}" type="sibTrans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/>
      <dgm:spPr/>
      <dgm:t>
        <a:bodyPr/>
        <a:lstStyle/>
        <a:p>
          <a:r>
            <a:rPr lang="en-US" dirty="0"/>
            <a:t>5.5</a:t>
          </a:r>
          <a:r>
            <a:rPr lang="en-US" altLang="zh-CN" dirty="0"/>
            <a:t>Python</a:t>
          </a:r>
          <a:r>
            <a:rPr lang="zh-CN" altLang="en-US" dirty="0"/>
            <a:t>中区分大小写</a:t>
          </a:r>
          <a:endParaRPr lang="zh-CN" dirty="0"/>
        </a:p>
      </dgm:t>
    </dgm:pt>
    <dgm:pt modelId="{9E278C2F-7178-473F-865E-E1BBAD24F96B}" cxnId="{BB78E481-DA29-40A8-A289-63F1CB1C3591}" type="parTrans">
      <dgm:prSet/>
      <dgm:spPr/>
      <dgm:t>
        <a:bodyPr/>
        <a:lstStyle/>
        <a:p>
          <a:endParaRPr lang="zh-CN" altLang="en-US"/>
        </a:p>
      </dgm:t>
    </dgm:pt>
    <dgm:pt modelId="{C65CA052-16C8-43E3-B1DC-67C97180D97C}" cxnId="{BB78E481-DA29-40A8-A289-63F1CB1C3591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5"/>
      <dgm:spPr/>
    </dgm:pt>
    <dgm:pt modelId="{FFD53BA8-45B8-48D7-839D-F63881906C2D}" type="pres">
      <dgm:prSet presAssocID="{4A6CFA20-D504-4C11-9666-95A21ED3E0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5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5"/>
      <dgm:spPr/>
    </dgm:pt>
    <dgm:pt modelId="{F0E83ED0-3189-4ABA-A665-B109CE1D0191}" type="pres">
      <dgm:prSet presAssocID="{07FD02D3-E7E6-438A-89AC-27845D67F8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5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5"/>
      <dgm:spPr/>
    </dgm:pt>
    <dgm:pt modelId="{87E6350B-AA9F-4374-A90A-F0D4DDB30293}" type="pres">
      <dgm:prSet presAssocID="{A28C3E8F-D85D-46D1-A6A3-FB5FAF2BB3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5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5"/>
      <dgm:spPr/>
    </dgm:pt>
    <dgm:pt modelId="{86F01D77-AF58-4F11-B068-07FCCCA28177}" type="pres">
      <dgm:prSet presAssocID="{4164C1CD-1FEB-4FAE-BCA7-B2F901F12CD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5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3" presStyleCnt="5"/>
      <dgm:spPr/>
    </dgm:pt>
    <dgm:pt modelId="{D3E18E89-E900-482D-AA27-1F32F222277F}" type="pres">
      <dgm:prSet presAssocID="{225B27C5-54C0-43AE-816E-7B92CA9DABB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55B3602-A8FE-42FA-A274-4CD1FE4C12D7}" type="presOf" srcId="{225B27C5-54C0-43AE-816E-7B92CA9DABB0}" destId="{3EE58CF2-A797-44C9-A559-CA7749BDFEDA}" srcOrd="0" destOrd="0" presId="urn:microsoft.com/office/officeart/2005/8/layout/list1"/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7ED50B38-AB28-4555-BDB6-D4D28782EA09}" type="presOf" srcId="{225B27C5-54C0-43AE-816E-7B92CA9DABB0}" destId="{D3E18E89-E900-482D-AA27-1F32F222277F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BB78E481-DA29-40A8-A289-63F1CB1C3591}" srcId="{2D3DEDF0-B9A1-4CD2-BA88-CA716FC4420C}" destId="{225B27C5-54C0-43AE-816E-7B92CA9DABB0}" srcOrd="4" destOrd="0" parTransId="{9E278C2F-7178-473F-865E-E1BBAD24F96B}" sibTransId="{C65CA052-16C8-43E3-B1DC-67C97180D97C}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  <dgm:cxn modelId="{3F7FEF68-98F3-4AF6-B143-181A84AB9B18}" type="presParOf" srcId="{ACC2AE7E-59B9-49A0-BAB4-22D68AC176E7}" destId="{D4FCE144-AE56-44CF-B4EC-B3819FCC324F}" srcOrd="15" destOrd="0" presId="urn:microsoft.com/office/officeart/2005/8/layout/list1"/>
    <dgm:cxn modelId="{55C8B336-BFB4-4117-9114-C9641E7FAF14}" type="presParOf" srcId="{ACC2AE7E-59B9-49A0-BAB4-22D68AC176E7}" destId="{79F8EEA0-EE80-45AA-9EE1-BCF3F8EB1294}" srcOrd="16" destOrd="0" presId="urn:microsoft.com/office/officeart/2005/8/layout/list1"/>
    <dgm:cxn modelId="{BB36329E-0118-4CF7-BF8C-E35B63CA86CE}" type="presParOf" srcId="{79F8EEA0-EE80-45AA-9EE1-BCF3F8EB1294}" destId="{3EE58CF2-A797-44C9-A559-CA7749BDFEDA}" srcOrd="0" destOrd="0" presId="urn:microsoft.com/office/officeart/2005/8/layout/list1"/>
    <dgm:cxn modelId="{3BFBEC90-76BC-4BBF-B580-1FD6A602BD9B}" type="presParOf" srcId="{79F8EEA0-EE80-45AA-9EE1-BCF3F8EB1294}" destId="{D3E18E89-E900-482D-AA27-1F32F222277F}" srcOrd="1" destOrd="0" presId="urn:microsoft.com/office/officeart/2005/8/layout/list1"/>
    <dgm:cxn modelId="{08945DFB-764F-40FE-AC2B-B5538105E074}" type="presParOf" srcId="{ACC2AE7E-59B9-49A0-BAB4-22D68AC176E7}" destId="{F2C78EE9-2F2D-468B-B6D7-D92DDBE51D6A}" srcOrd="17" destOrd="0" presId="urn:microsoft.com/office/officeart/2005/8/layout/list1"/>
    <dgm:cxn modelId="{ABC90BC2-D014-47B7-ACCC-1F27B2C4DAEF}" type="presParOf" srcId="{ACC2AE7E-59B9-49A0-BAB4-22D68AC176E7}" destId="{754144EF-9FCF-4C3F-9B4B-F39D8BC3D36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dirty="0"/>
            <a:t>5.6</a:t>
          </a:r>
          <a:r>
            <a:rPr lang="zh-CN" altLang="en-US" b="0" i="0" dirty="0"/>
            <a:t>变量命名规范</a:t>
          </a:r>
          <a:endParaRPr lang="zh-CN" b="0" dirty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dirty="0"/>
            <a:t>5.7</a:t>
          </a:r>
          <a:r>
            <a:rPr lang="en-US" altLang="zh-CN" b="0" i="0" dirty="0"/>
            <a:t>iPython</a:t>
          </a:r>
          <a:r>
            <a:rPr lang="zh-CN" altLang="zh-CN" b="0" i="0" dirty="0"/>
            <a:t>的特殊变量</a:t>
          </a:r>
          <a:endParaRPr lang="zh-CN" b="0" dirty="0"/>
        </a:p>
      </dgm:t>
    </dgm:pt>
    <dgm:pt modelId="{7DE52E51-8CAB-45CC-98CF-C0B0F0BA2BEC}" cxnId="{DB08EC71-EF56-48F8-A5C5-A27D5218C5E6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DB08EC71-EF56-48F8-A5C5-A27D5218C5E6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b="0" dirty="0"/>
            <a:t>5.8</a:t>
          </a:r>
          <a:r>
            <a:rPr lang="zh-CN" altLang="zh-CN" b="0" i="0" dirty="0"/>
            <a:t>查看</a:t>
          </a:r>
          <a:r>
            <a:rPr lang="en-US" altLang="zh-CN" b="0" i="0" dirty="0"/>
            <a:t>Python</a:t>
          </a:r>
          <a:r>
            <a:rPr lang="zh-CN" altLang="zh-CN" b="0" i="0" dirty="0"/>
            <a:t>关键字的方法</a:t>
          </a:r>
          <a:endParaRPr lang="zh-CN" b="0" dirty="0"/>
        </a:p>
      </dgm:t>
    </dgm:pt>
    <dgm:pt modelId="{2F9F47C1-5388-40C2-9DAB-1579AD182756}" cxnId="{93041D8F-B28E-4F99-98AA-0C8D9FB0047A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93041D8F-B28E-4F99-98AA-0C8D9FB0047A}" type="sibTrans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dirty="0"/>
            <a:t>5.9</a:t>
          </a:r>
          <a:r>
            <a:rPr lang="zh-CN" altLang="en-US" dirty="0"/>
            <a:t>查看已定义的所有变量</a:t>
          </a:r>
          <a:endParaRPr lang="zh-CN" dirty="0"/>
        </a:p>
      </dgm:t>
    </dgm:pt>
    <dgm:pt modelId="{BBEC2C39-4DA0-4760-9652-2CF72F8B720D}" cxnId="{838ABDC2-B4E8-43BB-A8FA-24DFF6AB15DA}" type="parTrans">
      <dgm:prSet/>
      <dgm:spPr/>
      <dgm:t>
        <a:bodyPr/>
        <a:lstStyle/>
        <a:p>
          <a:endParaRPr lang="zh-CN" altLang="en-US"/>
        </a:p>
      </dgm:t>
    </dgm:pt>
    <dgm:pt modelId="{BA0E16FC-83B3-431A-9ADB-0130A23E20FD}" cxnId="{838ABDC2-B4E8-43BB-A8FA-24DFF6AB15DA}" type="sibTrans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/>
      <dgm:spPr/>
      <dgm:t>
        <a:bodyPr/>
        <a:lstStyle/>
        <a:p>
          <a:r>
            <a:rPr lang="en-US" dirty="0"/>
            <a:t>5.10</a:t>
          </a:r>
          <a:r>
            <a:rPr lang="zh-CN" altLang="zh-CN" dirty="0"/>
            <a:t>删除变量</a:t>
          </a:r>
          <a:endParaRPr lang="zh-CN" dirty="0"/>
        </a:p>
      </dgm:t>
    </dgm:pt>
    <dgm:pt modelId="{9E278C2F-7178-473F-865E-E1BBAD24F96B}" cxnId="{BB78E481-DA29-40A8-A289-63F1CB1C3591}" type="parTrans">
      <dgm:prSet/>
      <dgm:spPr/>
      <dgm:t>
        <a:bodyPr/>
        <a:lstStyle/>
        <a:p>
          <a:endParaRPr lang="zh-CN" altLang="en-US"/>
        </a:p>
      </dgm:t>
    </dgm:pt>
    <dgm:pt modelId="{C65CA052-16C8-43E3-B1DC-67C97180D97C}" cxnId="{BB78E481-DA29-40A8-A289-63F1CB1C3591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5"/>
      <dgm:spPr/>
    </dgm:pt>
    <dgm:pt modelId="{FFD53BA8-45B8-48D7-839D-F63881906C2D}" type="pres">
      <dgm:prSet presAssocID="{4A6CFA20-D504-4C11-9666-95A21ED3E0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5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5"/>
      <dgm:spPr/>
    </dgm:pt>
    <dgm:pt modelId="{F0E83ED0-3189-4ABA-A665-B109CE1D0191}" type="pres">
      <dgm:prSet presAssocID="{07FD02D3-E7E6-438A-89AC-27845D67F8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5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5"/>
      <dgm:spPr/>
    </dgm:pt>
    <dgm:pt modelId="{87E6350B-AA9F-4374-A90A-F0D4DDB30293}" type="pres">
      <dgm:prSet presAssocID="{A28C3E8F-D85D-46D1-A6A3-FB5FAF2BB3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5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5"/>
      <dgm:spPr/>
    </dgm:pt>
    <dgm:pt modelId="{86F01D77-AF58-4F11-B068-07FCCCA28177}" type="pres">
      <dgm:prSet presAssocID="{4164C1CD-1FEB-4FAE-BCA7-B2F901F12CD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5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3" presStyleCnt="5"/>
      <dgm:spPr/>
    </dgm:pt>
    <dgm:pt modelId="{D3E18E89-E900-482D-AA27-1F32F222277F}" type="pres">
      <dgm:prSet presAssocID="{225B27C5-54C0-43AE-816E-7B92CA9DABB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55B3602-A8FE-42FA-A274-4CD1FE4C12D7}" type="presOf" srcId="{225B27C5-54C0-43AE-816E-7B92CA9DABB0}" destId="{3EE58CF2-A797-44C9-A559-CA7749BDFEDA}" srcOrd="0" destOrd="0" presId="urn:microsoft.com/office/officeart/2005/8/layout/list1"/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7ED50B38-AB28-4555-BDB6-D4D28782EA09}" type="presOf" srcId="{225B27C5-54C0-43AE-816E-7B92CA9DABB0}" destId="{D3E18E89-E900-482D-AA27-1F32F222277F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BB78E481-DA29-40A8-A289-63F1CB1C3591}" srcId="{2D3DEDF0-B9A1-4CD2-BA88-CA716FC4420C}" destId="{225B27C5-54C0-43AE-816E-7B92CA9DABB0}" srcOrd="4" destOrd="0" parTransId="{9E278C2F-7178-473F-865E-E1BBAD24F96B}" sibTransId="{C65CA052-16C8-43E3-B1DC-67C97180D97C}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  <dgm:cxn modelId="{3F7FEF68-98F3-4AF6-B143-181A84AB9B18}" type="presParOf" srcId="{ACC2AE7E-59B9-49A0-BAB4-22D68AC176E7}" destId="{D4FCE144-AE56-44CF-B4EC-B3819FCC324F}" srcOrd="15" destOrd="0" presId="urn:microsoft.com/office/officeart/2005/8/layout/list1"/>
    <dgm:cxn modelId="{55C8B336-BFB4-4117-9114-C9641E7FAF14}" type="presParOf" srcId="{ACC2AE7E-59B9-49A0-BAB4-22D68AC176E7}" destId="{79F8EEA0-EE80-45AA-9EE1-BCF3F8EB1294}" srcOrd="16" destOrd="0" presId="urn:microsoft.com/office/officeart/2005/8/layout/list1"/>
    <dgm:cxn modelId="{BB36329E-0118-4CF7-BF8C-E35B63CA86CE}" type="presParOf" srcId="{79F8EEA0-EE80-45AA-9EE1-BCF3F8EB1294}" destId="{3EE58CF2-A797-44C9-A559-CA7749BDFEDA}" srcOrd="0" destOrd="0" presId="urn:microsoft.com/office/officeart/2005/8/layout/list1"/>
    <dgm:cxn modelId="{3BFBEC90-76BC-4BBF-B580-1FD6A602BD9B}" type="presParOf" srcId="{79F8EEA0-EE80-45AA-9EE1-BCF3F8EB1294}" destId="{D3E18E89-E900-482D-AA27-1F32F222277F}" srcOrd="1" destOrd="0" presId="urn:microsoft.com/office/officeart/2005/8/layout/list1"/>
    <dgm:cxn modelId="{08945DFB-764F-40FE-AC2B-B5538105E074}" type="presParOf" srcId="{ACC2AE7E-59B9-49A0-BAB4-22D68AC176E7}" destId="{F2C78EE9-2F2D-468B-B6D7-D92DDBE51D6A}" srcOrd="17" destOrd="0" presId="urn:microsoft.com/office/officeart/2005/8/layout/list1"/>
    <dgm:cxn modelId="{ABC90BC2-D014-47B7-ACCC-1F27B2C4DAEF}" type="presParOf" srcId="{ACC2AE7E-59B9-49A0-BAB4-22D68AC176E7}" destId="{754144EF-9FCF-4C3F-9B4B-F39D8BC3D36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643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9137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5.1</a:t>
          </a:r>
          <a:r>
            <a:rPr lang="zh-CN" altLang="en-US" sz="2000" b="0" i="0" kern="1200" dirty="0"/>
            <a:t>变量的定义方法</a:t>
          </a:r>
          <a:endParaRPr lang="zh-CN" sz="2000" b="0" kern="1200" dirty="0"/>
        </a:p>
      </dsp:txBody>
      <dsp:txXfrm>
        <a:off x="509240" y="9795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715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76337"/>
          <a:ext cx="6725877" cy="59040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5.2</a:t>
          </a:r>
          <a:r>
            <a:rPr lang="en-US" altLang="zh-CN" sz="2000" b="0" i="0" kern="1200" dirty="0"/>
            <a:t>Python</a:t>
          </a:r>
          <a:r>
            <a:rPr lang="zh-CN" altLang="en-US" sz="2000" b="0" i="0" kern="1200" dirty="0"/>
            <a:t>是动态类型语言</a:t>
          </a:r>
          <a:endParaRPr lang="zh-CN" sz="2000" b="0" kern="1200" dirty="0"/>
        </a:p>
      </dsp:txBody>
      <dsp:txXfrm>
        <a:off x="509240" y="100515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787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83538"/>
          <a:ext cx="6725877" cy="590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5.3</a:t>
          </a:r>
          <a:r>
            <a:rPr lang="en-US" altLang="zh-CN" sz="2000" b="0" i="0" kern="1200" dirty="0"/>
            <a:t>Python</a:t>
          </a:r>
          <a:r>
            <a:rPr lang="zh-CN" altLang="en-US" sz="2000" b="0" i="0" kern="1200" dirty="0"/>
            <a:t>是强类型语言</a:t>
          </a:r>
          <a:endParaRPr lang="zh-CN" sz="2000" b="0" kern="1200" dirty="0"/>
        </a:p>
      </dsp:txBody>
      <dsp:txXfrm>
        <a:off x="509240" y="1912359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859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90738"/>
          <a:ext cx="6725877" cy="59040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5.4</a:t>
          </a:r>
          <a:r>
            <a:rPr lang="en-US" altLang="zh-CN" sz="2000" kern="1200" dirty="0"/>
            <a:t>Python</a:t>
          </a:r>
          <a:r>
            <a:rPr lang="zh-CN" altLang="en-US" sz="2000" kern="1200" dirty="0"/>
            <a:t>中的变量名是引用</a:t>
          </a:r>
          <a:endParaRPr lang="zh-CN" sz="2000" kern="1200" dirty="0"/>
        </a:p>
      </dsp:txBody>
      <dsp:txXfrm>
        <a:off x="509240" y="2819559"/>
        <a:ext cx="6668235" cy="532758"/>
      </dsp:txXfrm>
    </dsp:sp>
    <dsp:sp modelId="{754144EF-9FCF-4C3F-9B4B-F39D8BC3D36C}">
      <dsp:nvSpPr>
        <dsp:cNvPr id="0" name=""/>
        <dsp:cNvSpPr/>
      </dsp:nvSpPr>
      <dsp:spPr>
        <a:xfrm>
          <a:off x="0" y="39931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697938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5.5</a:t>
          </a:r>
          <a:r>
            <a:rPr lang="en-US" altLang="zh-CN" sz="2000" kern="1200" dirty="0"/>
            <a:t>Python</a:t>
          </a:r>
          <a:r>
            <a:rPr lang="zh-CN" altLang="en-US" sz="2000" kern="1200" dirty="0"/>
            <a:t>中区分大小写</a:t>
          </a:r>
          <a:endParaRPr lang="zh-CN" sz="2000" kern="1200" dirty="0"/>
        </a:p>
      </dsp:txBody>
      <dsp:txXfrm>
        <a:off x="509240" y="3726759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643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9137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5.6</a:t>
          </a:r>
          <a:r>
            <a:rPr lang="zh-CN" altLang="en-US" sz="2000" b="0" i="0" kern="1200" dirty="0"/>
            <a:t>变量命名规范</a:t>
          </a:r>
          <a:endParaRPr lang="zh-CN" sz="2000" b="0" kern="1200" dirty="0"/>
        </a:p>
      </dsp:txBody>
      <dsp:txXfrm>
        <a:off x="509240" y="9795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715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76337"/>
          <a:ext cx="6725877" cy="59040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5.7</a:t>
          </a:r>
          <a:r>
            <a:rPr lang="en-US" altLang="zh-CN" sz="2000" b="0" i="0" kern="1200" dirty="0"/>
            <a:t>iPython</a:t>
          </a:r>
          <a:r>
            <a:rPr lang="zh-CN" altLang="zh-CN" sz="2000" b="0" i="0" kern="1200" dirty="0"/>
            <a:t>的特殊变量</a:t>
          </a:r>
          <a:endParaRPr lang="zh-CN" sz="2000" b="0" kern="1200" dirty="0"/>
        </a:p>
      </dsp:txBody>
      <dsp:txXfrm>
        <a:off x="509240" y="100515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787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83538"/>
          <a:ext cx="6725877" cy="590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5.8</a:t>
          </a:r>
          <a:r>
            <a:rPr lang="zh-CN" altLang="zh-CN" sz="2000" b="0" i="0" kern="1200" dirty="0"/>
            <a:t>查看</a:t>
          </a:r>
          <a:r>
            <a:rPr lang="en-US" altLang="zh-CN" sz="2000" b="0" i="0" kern="1200" dirty="0"/>
            <a:t>Python</a:t>
          </a:r>
          <a:r>
            <a:rPr lang="zh-CN" altLang="zh-CN" sz="2000" b="0" i="0" kern="1200" dirty="0"/>
            <a:t>关键字的方法</a:t>
          </a:r>
          <a:endParaRPr lang="zh-CN" sz="2000" b="0" kern="1200" dirty="0"/>
        </a:p>
      </dsp:txBody>
      <dsp:txXfrm>
        <a:off x="509240" y="1912359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859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90738"/>
          <a:ext cx="6725877" cy="59040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5.9</a:t>
          </a:r>
          <a:r>
            <a:rPr lang="zh-CN" altLang="en-US" sz="2000" kern="1200" dirty="0"/>
            <a:t>查看已定义的所有变量</a:t>
          </a:r>
          <a:endParaRPr lang="zh-CN" sz="2000" kern="1200" dirty="0"/>
        </a:p>
      </dsp:txBody>
      <dsp:txXfrm>
        <a:off x="509240" y="2819559"/>
        <a:ext cx="6668235" cy="532758"/>
      </dsp:txXfrm>
    </dsp:sp>
    <dsp:sp modelId="{754144EF-9FCF-4C3F-9B4B-F39D8BC3D36C}">
      <dsp:nvSpPr>
        <dsp:cNvPr id="0" name=""/>
        <dsp:cNvSpPr/>
      </dsp:nvSpPr>
      <dsp:spPr>
        <a:xfrm>
          <a:off x="0" y="39931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697938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5.10</a:t>
          </a:r>
          <a:r>
            <a:rPr lang="zh-CN" altLang="zh-CN" sz="2000" kern="1200" dirty="0"/>
            <a:t>删除变量</a:t>
          </a:r>
          <a:endParaRPr lang="zh-CN" sz="2000" kern="1200" dirty="0"/>
        </a:p>
      </dsp:txBody>
      <dsp:txXfrm>
        <a:off x="509240" y="3726759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520" y="6597650"/>
            <a:ext cx="12061825" cy="31750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083165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5.5 Python</a:t>
            </a:r>
            <a:r>
              <a:rPr lang="zh-CN" altLang="en-US" dirty="0"/>
              <a:t>中区分大小写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</a:t>
            </a:r>
            <a:r>
              <a:rPr lang="zh-CN" altLang="en-US" dirty="0"/>
              <a:t>变量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</a:rPr>
              <a:t>=20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19536" y="2780928"/>
            <a:ext cx="7992211" cy="30689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Traceback (most recent call last)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&lt;ipython-input-8-779b88bd1cc1&gt; in &lt;module&gt;()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2 I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name 'I' is not defined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变量命名规范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</a:t>
            </a:r>
            <a:r>
              <a:rPr lang="zh-CN" altLang="en-US" dirty="0"/>
              <a:t>变量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590872"/>
            <a:chOff x="975335" y="2003854"/>
            <a:chExt cx="9116770" cy="590872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myvariable_2=0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5633" y="2914132"/>
            <a:ext cx="9116770" cy="2351247"/>
            <a:chOff x="975335" y="2003854"/>
            <a:chExt cx="9116770" cy="2351247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2_myvariable=0 </a:t>
              </a:r>
              <a:endParaRPr lang="zh-CN" altLang="zh-CN" sz="24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3" y="2904132"/>
              <a:ext cx="7992211" cy="145096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"&lt;ipython-input-11-1eddbc5616ed&gt;", line 1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2_myvariable=0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^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SyntaxError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invalid token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变量命名规范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</a:t>
            </a:r>
            <a:r>
              <a:rPr lang="zh-CN" altLang="en-US" dirty="0"/>
              <a:t>变量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3964440"/>
            <a:chOff x="1019775" y="1696808"/>
            <a:chExt cx="9116770" cy="396444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print=0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x=0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print(x)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253508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---------------------------------------------------------------------------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Traceback (most recent call last)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&lt;ipython-input-12-713cdf74ab27&gt; in &lt;module&gt;()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3 x=0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4 print(x) #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报错</a:t>
              </a:r>
              <a:endPara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endPara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'int' object is not callable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5.7 </a:t>
            </a:r>
            <a:r>
              <a:rPr lang="en-US" altLang="zh-CN" dirty="0" err="1"/>
              <a:t>iPython</a:t>
            </a:r>
            <a:r>
              <a:rPr lang="zh-CN" altLang="en-US" dirty="0"/>
              <a:t>的特殊变量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</a:t>
            </a:r>
            <a:r>
              <a:rPr lang="zh-CN" altLang="en-US" dirty="0"/>
              <a:t>变量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019775" y="406626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In[13]</a:t>
              </a:r>
              <a:r>
                <a:rPr lang="en-US" altLang="zh-CN" sz="2400" dirty="0"/>
                <a:t>)</a:t>
              </a:r>
              <a:endParaRPr lang="zh-CN" altLang="zh-CN" sz="2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'x=12+13\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nx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27" name="文本框 2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x=12+13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5.7 </a:t>
            </a:r>
            <a:r>
              <a:rPr lang="en-US" altLang="zh-CN" dirty="0" err="1"/>
              <a:t>iPython</a:t>
            </a:r>
            <a:r>
              <a:rPr lang="zh-CN" altLang="en-US" dirty="0"/>
              <a:t>的特殊变量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</a:t>
            </a:r>
            <a:r>
              <a:rPr lang="zh-CN" altLang="en-US" dirty="0"/>
              <a:t>变量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Out[13]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3736045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_</a:t>
              </a:r>
              <a:endParaRPr lang="zh-CN" altLang="zh-CN" sz="2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5.8 </a:t>
            </a:r>
            <a:r>
              <a:rPr lang="zh-CN" altLang="en-US" dirty="0"/>
              <a:t>查看</a:t>
            </a:r>
            <a:r>
              <a:rPr lang="en-US" altLang="zh-CN" dirty="0"/>
              <a:t>Python</a:t>
            </a:r>
            <a:r>
              <a:rPr lang="zh-CN" altLang="en-US" dirty="0"/>
              <a:t>关键字的方法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</a:t>
            </a:r>
            <a:r>
              <a:rPr lang="zh-CN" altLang="en-US" dirty="0"/>
              <a:t>变量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222094" cy="4593420"/>
            <a:chOff x="1019775" y="1696808"/>
            <a:chExt cx="9222094" cy="459342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keyword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keyword.kwlist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1308" y="3005438"/>
              <a:ext cx="8100561" cy="328479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numCol="4" spcCol="36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['False',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'None',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'True',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'and',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'as',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'assert',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'break',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'class',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'continue',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'def',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'del',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elif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'else',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'except',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'finally',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'for',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'from',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'global',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'if',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'import',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'in',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'is',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'lambda',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'nonlocal',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'not',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'or',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'pass',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'raise',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'return',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'try',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'while',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'with',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'yield']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5.9 </a:t>
            </a:r>
            <a:r>
              <a:rPr lang="zh-CN" altLang="en-US" dirty="0"/>
              <a:t>查看已定义的所有变量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</a:t>
            </a:r>
            <a:r>
              <a:rPr lang="zh-CN" altLang="en-US" dirty="0"/>
              <a:t>变量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222094" cy="3820424"/>
            <a:chOff x="1019775" y="1696808"/>
            <a:chExt cx="9222094" cy="38204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59040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dir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420888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1308" y="2516190"/>
              <a:ext cx="8100561" cy="300104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numCol="3" spcCol="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['In',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'Out',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'_1',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'_13',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'_14',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'_15',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'_16',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'_17',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'_4',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'_5',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'_6',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'_7',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'___',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builtin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__',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builtins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__',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'__doc__',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'__loader__',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'__name__',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'__package__',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'__spec__’,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…… 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5.10 </a:t>
            </a:r>
            <a:r>
              <a:rPr lang="zh-CN" altLang="en-US" dirty="0"/>
              <a:t>删除变量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</a:t>
            </a:r>
            <a:r>
              <a:rPr lang="zh-CN" altLang="en-US" dirty="0"/>
              <a:t>变量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55440" y="3363684"/>
            <a:ext cx="9116770" cy="3327176"/>
            <a:chOff x="975335" y="2003854"/>
            <a:chExt cx="9116770" cy="3327176"/>
          </a:xfrm>
        </p:grpSpPr>
        <p:sp>
          <p:nvSpPr>
            <p:cNvPr id="16" name="文本框 15"/>
            <p:cNvSpPr txBox="1"/>
            <p:nvPr/>
          </p:nvSpPr>
          <p:spPr>
            <a:xfrm>
              <a:off x="975335" y="2061053"/>
              <a:ext cx="101620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</a:t>
              </a:r>
              <a:endParaRPr lang="zh-CN" altLang="zh-CN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019789" y="2594726"/>
              <a:ext cx="7992211" cy="273630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---------------------------------------------------------------------------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Traceback (most recent call last)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&lt;ipython-input-2-397d543883c5&gt; in &lt;module&gt;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1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name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 is not defined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55440" y="1700808"/>
            <a:ext cx="9116770" cy="1274731"/>
            <a:chOff x="1019775" y="1696808"/>
            <a:chExt cx="9116770" cy="1274731"/>
          </a:xfrm>
        </p:grpSpPr>
        <p:sp>
          <p:nvSpPr>
            <p:cNvPr id="14" name="文本框 13"/>
            <p:cNvSpPr txBox="1"/>
            <p:nvPr/>
          </p:nvSpPr>
          <p:spPr>
            <a:xfrm>
              <a:off x="1019775" y="1754008"/>
              <a:ext cx="101620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=20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（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del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631315" y="4509135"/>
            <a:ext cx="6324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  <a:sym typeface="+mn-ea"/>
              </a:rPr>
              <a:t>24]:</a:t>
            </a:r>
            <a:endParaRPr lang="zh-CN" altLang="en-US" sz="2400"/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</a:t>
            </a:r>
            <a:r>
              <a:rPr lang="zh-CN" altLang="en-US" dirty="0"/>
              <a:t>变量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3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5.</a:t>
            </a:r>
            <a:r>
              <a:rPr lang="zh-CN" altLang="en-US" sz="5400" dirty="0">
                <a:solidFill>
                  <a:srgbClr val="C00000"/>
                </a:solidFill>
              </a:rPr>
              <a:t>变量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</a:t>
            </a:r>
            <a:r>
              <a:rPr lang="zh-CN" altLang="en-US" dirty="0"/>
              <a:t>变量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</a:t>
            </a:r>
            <a:r>
              <a:rPr lang="zh-CN" altLang="en-US" dirty="0"/>
              <a:t>变量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变量的定义方法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</a:t>
            </a:r>
            <a:r>
              <a:rPr lang="zh-CN" altLang="en-US" dirty="0"/>
              <a:t>变量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7"/>
            <a:ext cx="9116770" cy="2884321"/>
            <a:chOff x="1019775" y="1696807"/>
            <a:chExt cx="9116770" cy="2884321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7"/>
              <a:ext cx="7992211" cy="222144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testBool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=True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testInt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=20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testFloat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=10.6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testStr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MyStr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testBool,testInt,testFloat,testStr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404745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99025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(True, 20, 10.6,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MyStr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5.2 Python</a:t>
            </a:r>
            <a:r>
              <a:rPr lang="zh-CN" altLang="en-US" dirty="0"/>
              <a:t>是动态类型语言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</a:t>
            </a:r>
            <a:r>
              <a:rPr lang="zh-CN" altLang="en-US" dirty="0"/>
              <a:t>变量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x=10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x="</a:t>
            </a:r>
            <a:r>
              <a:rPr lang="en-US" altLang="zh-CN" sz="2400" b="1" dirty="0" err="1">
                <a:solidFill>
                  <a:schemeClr val="tx1"/>
                </a:solidFill>
              </a:rPr>
              <a:t>testMe</a:t>
            </a:r>
            <a:r>
              <a:rPr lang="en-US" altLang="zh-CN" sz="2400" b="1" dirty="0">
                <a:solidFill>
                  <a:schemeClr val="tx1"/>
                </a:solidFill>
              </a:rPr>
              <a:t>"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5.3 Python</a:t>
            </a:r>
            <a:r>
              <a:rPr lang="zh-CN" altLang="en-US" dirty="0"/>
              <a:t>是强类型语言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</a:t>
            </a:r>
            <a:r>
              <a:rPr lang="zh-CN" altLang="en-US" dirty="0"/>
              <a:t>变量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3028335"/>
            <a:chOff x="975335" y="2003854"/>
            <a:chExt cx="9116770" cy="3028335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"3"+2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75096" y="2727933"/>
              <a:ext cx="7992211" cy="230425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---------------------------------------------------------------------------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Traceback (most recent call last)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&lt;ipython-input-3-0417f8c502b5&gt; in &lt;module&gt;()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1 "3"+2 #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则出错，提示为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must be str, not int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5.3 Python</a:t>
            </a:r>
            <a:r>
              <a:rPr lang="zh-CN" altLang="en-US" dirty="0"/>
              <a:t>是强类型语言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</a:t>
            </a:r>
            <a:r>
              <a:rPr lang="zh-CN" altLang="en-US" dirty="0"/>
              <a:t>变量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3+True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3+3.3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6.3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3+(1+3j)</a:t>
              </a:r>
              <a:endParaRPr lang="zh-CN" altLang="zh-CN" sz="2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(4+3j)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5.4 Python</a:t>
            </a:r>
            <a:r>
              <a:rPr lang="zh-CN" altLang="en-US" dirty="0"/>
              <a:t>中的变量名是引用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</a:t>
            </a:r>
            <a:r>
              <a:rPr lang="zh-CN" altLang="en-US" dirty="0"/>
              <a:t>变量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2236248"/>
            <a:chOff x="1019775" y="1696808"/>
            <a:chExt cx="9116770" cy="2236248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=20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myStr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=30.1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399383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342184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30.1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2745</Words>
  <Application>WPS 演示</Application>
  <PresentationFormat>宽屏</PresentationFormat>
  <Paragraphs>350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5.变量</vt:lpstr>
      <vt:lpstr>本章内容提要</vt:lpstr>
      <vt:lpstr>本章内容提要</vt:lpstr>
      <vt:lpstr>5.1 变量的定义方法</vt:lpstr>
      <vt:lpstr>5.2 Python是动态类型语言</vt:lpstr>
      <vt:lpstr>5.3 Python是强类型语言</vt:lpstr>
      <vt:lpstr>5.3 Python是强类型语言</vt:lpstr>
      <vt:lpstr>5.4 Python中的变量名是引用</vt:lpstr>
      <vt:lpstr>5.5 Python中区分大小写</vt:lpstr>
      <vt:lpstr>5.6 变量命名规范</vt:lpstr>
      <vt:lpstr>5.6 变量命名规范</vt:lpstr>
      <vt:lpstr>5.7 iPython的特殊变量</vt:lpstr>
      <vt:lpstr>5.7 iPython的特殊变量</vt:lpstr>
      <vt:lpstr>5.8 查看Python关键字的方法</vt:lpstr>
      <vt:lpstr>5.9 查看已定义的所有变量</vt:lpstr>
      <vt:lpstr>5.10 删除变量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1569</cp:revision>
  <cp:lastPrinted>2017-07-17T10:18:00Z</cp:lastPrinted>
  <dcterms:created xsi:type="dcterms:W3CDTF">2007-03-02T11:26:00Z</dcterms:created>
  <dcterms:modified xsi:type="dcterms:W3CDTF">2021-10-07T07:43:07Z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11911534BAEA42B6AB3F12FD9850F468</vt:lpwstr>
  </property>
  <property fmtid="{D5CDD505-2E9C-101B-9397-08002B2CF9AE}" pid="3" name="KSOProductBuildVer">
    <vt:lpwstr>2052-11.1.0.10938</vt:lpwstr>
  </property>
</Properties>
</file>