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842" r:id="rId3"/>
    <p:sldId id="853" r:id="rId5"/>
    <p:sldId id="841" r:id="rId6"/>
    <p:sldId id="854" r:id="rId7"/>
    <p:sldId id="855" r:id="rId8"/>
    <p:sldId id="845" r:id="rId9"/>
    <p:sldId id="857" r:id="rId10"/>
    <p:sldId id="858" r:id="rId11"/>
    <p:sldId id="856" r:id="rId12"/>
    <p:sldId id="859" r:id="rId13"/>
    <p:sldId id="846" r:id="rId14"/>
    <p:sldId id="861" r:id="rId15"/>
    <p:sldId id="862" r:id="rId16"/>
    <p:sldId id="860" r:id="rId17"/>
    <p:sldId id="847" r:id="rId18"/>
    <p:sldId id="863" r:id="rId19"/>
    <p:sldId id="864" r:id="rId20"/>
    <p:sldId id="848" r:id="rId21"/>
    <p:sldId id="797" r:id="rId22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7" d="100"/>
          <a:sy n="87" d="100"/>
        </p:scale>
        <p:origin x="63" y="123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dirty="0"/>
            <a:t>16.1</a:t>
          </a:r>
          <a:r>
            <a:rPr lang="zh-CN" altLang="en-US" dirty="0"/>
            <a:t>定义方法</a:t>
          </a:r>
          <a:endParaRPr lang="zh-CN" dirty="0"/>
        </a:p>
      </dgm:t>
    </dgm:pt>
    <dgm:pt modelId="{C9974E75-C5BA-4AF8-9D14-7E6DB268B9AF}" cxnId="{A0E66A77-1B4D-40AE-BB2B-B0524F944202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A0E66A77-1B4D-40AE-BB2B-B0524F944202}" type="sibTrans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altLang="zh-CN" dirty="0"/>
            <a:t>16.2</a:t>
          </a:r>
          <a:r>
            <a:rPr lang="zh-CN" altLang="en-US" dirty="0"/>
            <a:t>主要特征</a:t>
          </a:r>
          <a:endParaRPr lang="zh-CN" dirty="0"/>
        </a:p>
      </dgm:t>
    </dgm:pt>
    <dgm:pt modelId="{7DE52E51-8CAB-45CC-98CF-C0B0F0BA2BEC}" cxnId="{DB08EC71-EF56-48F8-A5C5-A27D5218C5E6}" type="parTrans">
      <dgm:prSet/>
      <dgm:spPr/>
      <dgm:t>
        <a:bodyPr/>
        <a:lstStyle/>
        <a:p>
          <a:endParaRPr lang="zh-CN" altLang="en-US"/>
        </a:p>
      </dgm:t>
    </dgm:pt>
    <dgm:pt modelId="{947AA9B5-348C-49D4-8596-840AF5DDE9BB}" cxnId="{DB08EC71-EF56-48F8-A5C5-A27D5218C5E6}" type="sibTrans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altLang="zh-CN" dirty="0"/>
            <a:t>16.3</a:t>
          </a:r>
          <a:r>
            <a:rPr lang="zh-CN" altLang="en-US" dirty="0"/>
            <a:t>字符串的操作</a:t>
          </a:r>
          <a:endParaRPr lang="zh-CN" dirty="0"/>
        </a:p>
      </dgm:t>
    </dgm:pt>
    <dgm:pt modelId="{2F9F47C1-5388-40C2-9DAB-1579AD182756}" cxnId="{93041D8F-B28E-4F99-98AA-0C8D9FB0047A}" type="parTrans">
      <dgm:prSet/>
      <dgm:spPr/>
      <dgm:t>
        <a:bodyPr/>
        <a:lstStyle/>
        <a:p>
          <a:endParaRPr lang="zh-CN" altLang="en-US"/>
        </a:p>
      </dgm:t>
    </dgm:pt>
    <dgm:pt modelId="{2B9AB75B-3C49-4AA8-BFE1-7CF35008B916}" cxnId="{93041D8F-B28E-4F99-98AA-0C8D9FB0047A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3"/>
      <dgm:spPr/>
    </dgm:pt>
    <dgm:pt modelId="{FFD53BA8-45B8-48D7-839D-F63881906C2D}" type="pres">
      <dgm:prSet presAssocID="{4A6CFA20-D504-4C11-9666-95A21ED3E0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3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3"/>
      <dgm:spPr/>
    </dgm:pt>
    <dgm:pt modelId="{F0E83ED0-3189-4ABA-A665-B109CE1D0191}" type="pres">
      <dgm:prSet presAssocID="{07FD02D3-E7E6-438A-89AC-27845D67F8A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3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3"/>
      <dgm:spPr/>
    </dgm:pt>
    <dgm:pt modelId="{87E6350B-AA9F-4374-A90A-F0D4DDB30293}" type="pres">
      <dgm:prSet presAssocID="{A28C3E8F-D85D-46D1-A6A3-FB5FAF2BB39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2254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27347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16.1</a:t>
          </a:r>
          <a:r>
            <a:rPr lang="zh-CN" altLang="en-US" sz="2000" kern="1200" dirty="0"/>
            <a:t>定义方法</a:t>
          </a:r>
          <a:endParaRPr lang="zh-CN" sz="2000" kern="1200" dirty="0"/>
        </a:p>
      </dsp:txBody>
      <dsp:txXfrm>
        <a:off x="509240" y="56168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2974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34547"/>
          <a:ext cx="6725877" cy="59040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16.2</a:t>
          </a:r>
          <a:r>
            <a:rPr lang="zh-CN" altLang="en-US" sz="2000" kern="1200" dirty="0"/>
            <a:t>主要特征</a:t>
          </a:r>
          <a:endParaRPr lang="zh-CN" sz="2000" kern="1200" dirty="0"/>
        </a:p>
      </dsp:txBody>
      <dsp:txXfrm>
        <a:off x="509240" y="963368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3694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41747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16.3</a:t>
          </a:r>
          <a:r>
            <a:rPr lang="zh-CN" altLang="en-US" sz="2000" kern="1200" dirty="0"/>
            <a:t>字符串的操作</a:t>
          </a:r>
          <a:endParaRPr lang="zh-CN" sz="2000" kern="1200" dirty="0"/>
        </a:p>
      </dsp:txBody>
      <dsp:txXfrm>
        <a:off x="509240" y="1870568"/>
        <a:ext cx="666823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-24680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10083165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16.3 </a:t>
            </a:r>
            <a:r>
              <a:rPr lang="zh-CN" altLang="en-US" dirty="0"/>
              <a:t>字符串的操作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16.</a:t>
            </a:r>
            <a:r>
              <a:rPr lang="zh-CN" altLang="en-US" dirty="0"/>
              <a:t>字符串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'c' in '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clm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len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('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clm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16.3 </a:t>
            </a:r>
            <a:r>
              <a:rPr lang="zh-CN" altLang="en-US" dirty="0"/>
              <a:t>字符串的操作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16.</a:t>
            </a:r>
            <a:r>
              <a:rPr lang="zh-CN" altLang="en-US" dirty="0"/>
              <a:t>字符串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2157634"/>
            <a:chOff x="1019775" y="1696808"/>
            <a:chExt cx="9116770" cy="215763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ord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('A')) 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chr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(97))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100150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65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55440" y="3986256"/>
            <a:ext cx="9116770" cy="2157634"/>
            <a:chOff x="1055440" y="3789040"/>
            <a:chExt cx="9116770" cy="2157634"/>
          </a:xfrm>
        </p:grpSpPr>
        <p:sp>
          <p:nvSpPr>
            <p:cNvPr id="26" name="文本框 25"/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ord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('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朝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'))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chr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(26397))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79999" y="4945167"/>
              <a:ext cx="7992211" cy="100150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26397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朝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16.3 </a:t>
            </a:r>
            <a:r>
              <a:rPr lang="zh-CN" altLang="en-US" dirty="0"/>
              <a:t>字符串的操作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16.</a:t>
            </a:r>
            <a:r>
              <a:rPr lang="zh-CN" altLang="en-US" dirty="0"/>
              <a:t>字符串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019775" y="4020078"/>
            <a:ext cx="9116770" cy="1425146"/>
            <a:chOff x="975335" y="2003854"/>
            <a:chExt cx="9116770" cy="1425146"/>
          </a:xfrm>
        </p:grpSpPr>
        <p:sp>
          <p:nvSpPr>
            <p:cNvPr id="21" name="文本框 20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print(s)</a:t>
              </a:r>
              <a:endParaRPr lang="zh-CN" altLang="zh-CN" sz="24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	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bbc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grpSp>
          <p:nvGrpSpPr>
            <p:cNvPr id="4" name="组合 3"/>
            <p:cNvGrpSpPr/>
            <p:nvPr/>
          </p:nvGrpSpPr>
          <p:grpSpPr>
            <a:xfrm>
              <a:off x="1019775" y="1696808"/>
              <a:ext cx="9116770" cy="1747000"/>
              <a:chOff x="1019775" y="1696808"/>
              <a:chExt cx="9116770" cy="1747000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1019775" y="1754008"/>
                <a:ext cx="10162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Sitka Subheading" panose="02000505000000020004" pitchFamily="2" charset="0"/>
                    <a:cs typeface="MV Boli" panose="02000500030200090000" pitchFamily="2" charset="0"/>
                  </a:rPr>
                  <a:t>In[18]: </a:t>
                </a:r>
                <a:endParaRPr lang="zh-CN" altLang="en-US" sz="2400" dirty="0">
                  <a:latin typeface="Sitka Subheading" panose="02000505000000020004" pitchFamily="2" charset="0"/>
                  <a:cs typeface="MV Boli" panose="02000500030200090000" pitchFamily="2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144334" y="1696808"/>
                <a:ext cx="7992211" cy="1001507"/>
              </a:xfrm>
              <a:prstGeom prst="rect">
                <a:avLst/>
              </a:prstGeom>
              <a:solidFill>
                <a:srgbClr val="F1EEF4">
                  <a:alpha val="13000"/>
                </a:srgbClr>
              </a:solidFill>
              <a:ln w="8890">
                <a:solidFill>
                  <a:srgbClr val="AB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0" rtlCol="0" anchor="ctr"/>
              <a:lstStyle/>
              <a:p>
                <a:pPr lvl="0"/>
                <a:r>
                  <a:rPr lang="en-US" altLang="zh-CN" sz="2400" b="1" dirty="0">
                    <a:solidFill>
                      <a:schemeClr val="tx1"/>
                    </a:solidFill>
                  </a:rPr>
                  <a:t>s='a\</a:t>
                </a:r>
                <a:r>
                  <a:rPr lang="en-US" altLang="zh-CN" sz="2400" b="1" dirty="0" err="1">
                    <a:solidFill>
                      <a:schemeClr val="tx1"/>
                    </a:solidFill>
                  </a:rPr>
                  <a:t>tbbc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'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 lvl="0"/>
                <a:r>
                  <a:rPr lang="en-US" altLang="zh-CN" sz="2400" b="1" dirty="0">
                    <a:solidFill>
                      <a:schemeClr val="tx1"/>
                    </a:solidFill>
                  </a:rPr>
                  <a:t>s</a:t>
                </a:r>
                <a:endParaRPr lang="zh-CN" altLang="zh-CN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144334" y="2852936"/>
                <a:ext cx="7992211" cy="59087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0" rtlCol="0" anchor="ctr"/>
              <a:lstStyle/>
              <a:p>
                <a:pPr lvl="0"/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'a\</a:t>
                </a:r>
                <a:r>
                  <a:rPr lang="en-US" altLang="zh-CN" sz="2400" b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tbbc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endParaRPr lang="zh-CN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1052220" y="291753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16.3 </a:t>
            </a:r>
            <a:r>
              <a:rPr lang="zh-CN" altLang="en-US" dirty="0"/>
              <a:t>字符串的操作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16.</a:t>
            </a:r>
            <a:r>
              <a:rPr lang="zh-CN" altLang="en-US" dirty="0"/>
              <a:t>字符串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str(1234567)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'1234567'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abc".upper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'ABC'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16.3 </a:t>
            </a:r>
            <a:r>
              <a:rPr lang="zh-CN" altLang="en-US" dirty="0"/>
              <a:t>字符串的操作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16.</a:t>
            </a:r>
            <a:r>
              <a:rPr lang="zh-CN" altLang="en-US" dirty="0"/>
              <a:t>字符串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602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s1="E:\SparkR\My\T"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67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'E:\\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SparkR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\\My\\T'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55440" y="3789040"/>
            <a:ext cx="9116770" cy="1747000"/>
            <a:chOff x="1055440" y="3789040"/>
            <a:chExt cx="9116770" cy="1747000"/>
          </a:xfrm>
        </p:grpSpPr>
        <p:sp>
          <p:nvSpPr>
            <p:cNvPr id="26" name="文本框 25"/>
            <p:cNvSpPr txBox="1"/>
            <p:nvPr/>
          </p:nvSpPr>
          <p:spPr>
            <a:xfrm>
              <a:off x="1055440" y="3846240"/>
              <a:ext cx="1088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s1=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r"http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://www.chaolemen.org"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55440" y="5002367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'http://www.chaolemen.org'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16.3 </a:t>
            </a:r>
            <a:r>
              <a:rPr lang="zh-CN" altLang="en-US" dirty="0"/>
              <a:t>字符串的操作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16.</a:t>
            </a:r>
            <a:r>
              <a:rPr lang="zh-CN" altLang="en-US" dirty="0"/>
              <a:t>字符串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sep_str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= "-"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seq = ("a", "b", "c")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sep_str.join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(seq)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'a-b-c'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19775" y="4543228"/>
            <a:ext cx="9116770" cy="1982116"/>
            <a:chOff x="1019775" y="4543228"/>
            <a:chExt cx="9116770" cy="1982116"/>
          </a:xfrm>
        </p:grpSpPr>
        <p:sp>
          <p:nvSpPr>
            <p:cNvPr id="26" name="文本框 25"/>
            <p:cNvSpPr txBox="1"/>
            <p:nvPr/>
          </p:nvSpPr>
          <p:spPr>
            <a:xfrm>
              <a:off x="1019775" y="460042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str1=["abc","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aaba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","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adefg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","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bb","c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"]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str1.sort()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19775" y="5991671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aaba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', 'abc',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adefg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', 'bb', 'c']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16.3 </a:t>
            </a:r>
            <a:r>
              <a:rPr lang="zh-CN" altLang="en-US" dirty="0"/>
              <a:t>字符串的操作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16.</a:t>
            </a:r>
            <a:r>
              <a:rPr lang="zh-CN" altLang="en-US" dirty="0"/>
              <a:t>字符串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602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str1.sort(key=lambda x:len(list(x)))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67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['c', 'bb', 'abc',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aaba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',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adefg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']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55440" y="3789040"/>
            <a:ext cx="9116770" cy="1747000"/>
            <a:chOff x="1055440" y="3789040"/>
            <a:chExt cx="9116770" cy="1747000"/>
          </a:xfrm>
        </p:grpSpPr>
        <p:sp>
          <p:nvSpPr>
            <p:cNvPr id="26" name="文本框 25"/>
            <p:cNvSpPr txBox="1"/>
            <p:nvPr/>
          </p:nvSpPr>
          <p:spPr>
            <a:xfrm>
              <a:off x="1055440" y="3846240"/>
              <a:ext cx="1088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str1.sort(key=lambda x:len(set(x)))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55440" y="5002367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['c', 'bb',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aaba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', 'abc',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adefg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16.3 </a:t>
            </a:r>
            <a:r>
              <a:rPr lang="zh-CN" altLang="en-US" dirty="0"/>
              <a:t>字符串的操作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16.</a:t>
            </a:r>
            <a:r>
              <a:rPr lang="zh-CN" altLang="en-US" dirty="0"/>
              <a:t>字符串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019775" y="4020078"/>
            <a:ext cx="9116770" cy="1425146"/>
            <a:chOff x="975335" y="2003854"/>
            <a:chExt cx="9116770" cy="1425146"/>
          </a:xfrm>
        </p:grpSpPr>
        <p:sp>
          <p:nvSpPr>
            <p:cNvPr id="21" name="文本框 20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print("set(str1)=",set(str1)) </a:t>
              </a:r>
              <a:endParaRPr lang="zh-CN" altLang="zh-CN" sz="24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set(str1)= {'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adefg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', 'c', 'abc',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aaba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', 'bb'}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19775" y="1696808"/>
            <a:ext cx="9116770" cy="2157634"/>
            <a:chOff x="1019775" y="1696808"/>
            <a:chExt cx="9116770" cy="215763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print("str=", str1)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print("list(str1)=", list(str1))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100150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str= ['c', 'bb',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aaba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', 'abc',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adefg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']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list(str1)= ['c', 'bb',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aaba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', 'abc',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adefg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16.3 </a:t>
            </a:r>
            <a:r>
              <a:rPr lang="zh-CN" altLang="en-US" dirty="0"/>
              <a:t>字符串的操作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16.</a:t>
            </a:r>
            <a:r>
              <a:rPr lang="zh-CN" altLang="en-US" dirty="0"/>
              <a:t>字符串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2236248"/>
            <a:chOff x="1019775" y="1696808"/>
            <a:chExt cx="9116770" cy="2236248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import re</a:t>
              </a:r>
              <a:endParaRPr lang="pt-BR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p1 = re.compile('[a-dA-D]')</a:t>
              </a:r>
              <a:endParaRPr lang="pt-BR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r1 = p1.findall('chaolemen@ruc.edu.cn')</a:t>
              </a:r>
              <a:endParaRPr lang="pt-BR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r1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399383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342184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it-IT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['c', 'a', 'c', 'd', 'c']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16.</a:t>
            </a:r>
            <a:r>
              <a:rPr lang="zh-CN" altLang="en-US" dirty="0"/>
              <a:t>字符串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81940" y="692785"/>
            <a:ext cx="11141710" cy="5732780"/>
            <a:chOff x="444" y="1091"/>
            <a:chExt cx="17546" cy="9028"/>
          </a:xfrm>
        </p:grpSpPr>
        <p:pic>
          <p:nvPicPr>
            <p:cNvPr id="3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组合 6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5" name="文本框 4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14" name="文本框 13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26" name="组合 25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27" name="图片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16.</a:t>
            </a:r>
            <a:r>
              <a:rPr lang="zh-CN" altLang="en-US" sz="5400" dirty="0">
                <a:solidFill>
                  <a:srgbClr val="C00000"/>
                </a:solidFill>
              </a:rPr>
              <a:t>字符串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16.</a:t>
            </a:r>
            <a:r>
              <a:rPr lang="zh-CN" altLang="en-US" dirty="0"/>
              <a:t>字符串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96809"/>
          <a:ext cx="9608397" cy="266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16.1 </a:t>
            </a:r>
            <a:r>
              <a:rPr lang="zh-CN" altLang="en-US" dirty="0"/>
              <a:t>定义方法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16.</a:t>
            </a:r>
            <a:r>
              <a:rPr lang="zh-CN" altLang="en-US" dirty="0"/>
              <a:t>字符串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2092232"/>
            <a:chOff x="1019775" y="1696808"/>
            <a:chExt cx="9116770" cy="2092232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print('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abc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print("abc")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93610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abc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abc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19775" y="4020078"/>
            <a:ext cx="9116770" cy="1425146"/>
            <a:chOff x="975335" y="2003854"/>
            <a:chExt cx="9116770" cy="1425146"/>
          </a:xfrm>
        </p:grpSpPr>
        <p:sp>
          <p:nvSpPr>
            <p:cNvPr id="21" name="文本框 20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print("abc'de'f")</a:t>
              </a:r>
              <a:endParaRPr lang="zh-CN" altLang="zh-CN" sz="24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abc'de'f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16.1 </a:t>
            </a:r>
            <a:r>
              <a:rPr lang="zh-CN" altLang="en-US" dirty="0"/>
              <a:t>定义方法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16.</a:t>
            </a:r>
            <a:r>
              <a:rPr lang="zh-CN" altLang="en-US" dirty="0"/>
              <a:t>字符串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print('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abc"de"f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abc"de"f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19775" y="3350548"/>
            <a:ext cx="9116770" cy="3244361"/>
            <a:chOff x="1019775" y="1696807"/>
            <a:chExt cx="9116770" cy="3244361"/>
          </a:xfrm>
        </p:grpSpPr>
        <p:sp>
          <p:nvSpPr>
            <p:cNvPr id="27" name="文本框 2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144334" y="1696807"/>
              <a:ext cx="7992211" cy="258148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str1='''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你好！</a:t>
              </a:r>
              <a:endParaRPr lang="zh-CN" altLang="en-US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zh-CN" altLang="en-US" sz="2400" b="1" dirty="0">
                  <a:solidFill>
                    <a:schemeClr val="tx1"/>
                  </a:solidFill>
                </a:rPr>
                <a:t> 我好</a:t>
              </a:r>
              <a:endParaRPr lang="zh-CN" altLang="en-US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zh-CN" altLang="en-US" sz="24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!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'''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19775" y="440749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144334" y="435029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pt-BR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'\n </a:t>
              </a:r>
              <a:r>
                <a:rPr lang="zh-CN" altLang="pt-BR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你好！</a:t>
              </a:r>
              <a:r>
                <a:rPr lang="pt-BR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\n </a:t>
              </a:r>
              <a:r>
                <a:rPr lang="zh-CN" altLang="pt-BR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我好</a:t>
              </a:r>
              <a:r>
                <a:rPr lang="pt-BR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\n !\n'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16.2 </a:t>
            </a:r>
            <a:r>
              <a:rPr lang="zh-CN" altLang="en-US" dirty="0"/>
              <a:t>主要特征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16.</a:t>
            </a:r>
            <a:r>
              <a:rPr lang="zh-CN" altLang="en-US" dirty="0"/>
              <a:t>字符串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4036448"/>
            <a:chOff x="975335" y="2003854"/>
            <a:chExt cx="9116770" cy="4036448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str1[1:4]="2222"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32021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---------------------------------------------------------------------------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Traceback (most recent call last)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&lt;ipython-input-5-cb4f88cdc030&gt; in &lt;module&gt;()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1 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----&gt; 2 str1[1:4]="2222"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3 #</a:t>
              </a:r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报错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'str' object does not support item assignment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'str' object does not support item assignment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16.2 </a:t>
            </a:r>
            <a:r>
              <a:rPr lang="zh-CN" altLang="en-US" dirty="0"/>
              <a:t>主要特征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16.</a:t>
            </a:r>
            <a:r>
              <a:rPr lang="zh-CN" altLang="en-US" dirty="0"/>
              <a:t>字符串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str1="abc"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str1="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defghijk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str1[1:4]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efg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019775" y="4013552"/>
            <a:ext cx="9116770" cy="1425146"/>
            <a:chOff x="975335" y="2003854"/>
            <a:chExt cx="9116770" cy="1425146"/>
          </a:xfrm>
        </p:grpSpPr>
        <p:sp>
          <p:nvSpPr>
            <p:cNvPr id="20" name="文本框 19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'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clm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'[0:2]</a:t>
              </a:r>
              <a:endParaRPr lang="zh-CN" altLang="zh-CN" sz="24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'cl'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16.2 </a:t>
            </a:r>
            <a:r>
              <a:rPr lang="zh-CN" altLang="en-US" dirty="0"/>
              <a:t>主要特征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16.</a:t>
            </a:r>
            <a:r>
              <a:rPr lang="zh-CN" altLang="en-US" dirty="0"/>
              <a:t>字符串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str3="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chaolemen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str4=str3[1:3]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str4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'ha'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019775" y="4013552"/>
            <a:ext cx="9116770" cy="1425146"/>
            <a:chOff x="975335" y="2003854"/>
            <a:chExt cx="9116770" cy="1425146"/>
          </a:xfrm>
        </p:grpSpPr>
        <p:sp>
          <p:nvSpPr>
            <p:cNvPr id="20" name="文本框 19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chaolemen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"[:6]</a:t>
              </a:r>
              <a:endParaRPr lang="zh-CN" altLang="zh-CN" sz="24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chaole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16.3 </a:t>
            </a:r>
            <a:r>
              <a:rPr lang="zh-CN" altLang="en-US" dirty="0"/>
              <a:t>字符串的操作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16.</a:t>
            </a:r>
            <a:r>
              <a:rPr lang="zh-CN" altLang="en-US" dirty="0"/>
              <a:t>字符串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'-'.join(['c', 'l'])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'c-l'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'c' + '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lm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clm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"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chaolemen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 ".strip()</a:t>
              </a:r>
              <a:endParaRPr lang="zh-CN" altLang="zh-CN" sz="24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chaolemen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2582</Words>
  <Application>WPS 演示</Application>
  <PresentationFormat>宽屏</PresentationFormat>
  <Paragraphs>376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Sitka Subheading</vt:lpstr>
      <vt:lpstr>NumberOnly</vt:lpstr>
      <vt:lpstr>MV Boli</vt:lpstr>
      <vt:lpstr>微软雅黑</vt:lpstr>
      <vt:lpstr>Arial Unicode MS</vt:lpstr>
      <vt:lpstr>Calibri</vt:lpstr>
      <vt:lpstr>吉祥如意</vt:lpstr>
      <vt:lpstr>Python编程     ——从数据分析到数据科学</vt:lpstr>
      <vt:lpstr> 16.字符串</vt:lpstr>
      <vt:lpstr>本章内容提要</vt:lpstr>
      <vt:lpstr>16.1 定义方法</vt:lpstr>
      <vt:lpstr>16.1 定义方法</vt:lpstr>
      <vt:lpstr>16.2 主要特征</vt:lpstr>
      <vt:lpstr>16.2 主要特征</vt:lpstr>
      <vt:lpstr>16.2 主要特征</vt:lpstr>
      <vt:lpstr>16.3 字符串的操作</vt:lpstr>
      <vt:lpstr>16.3 字符串的操作</vt:lpstr>
      <vt:lpstr>16.3 字符串的操作</vt:lpstr>
      <vt:lpstr>16.3 字符串的操作</vt:lpstr>
      <vt:lpstr>16.3 字符串的操作</vt:lpstr>
      <vt:lpstr>16.3 字符串的操作</vt:lpstr>
      <vt:lpstr>16.3 字符串的操作</vt:lpstr>
      <vt:lpstr>16.3 字符串的操作</vt:lpstr>
      <vt:lpstr>16.3 字符串的操作</vt:lpstr>
      <vt:lpstr>16.3 字符串的操作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1567</cp:revision>
  <cp:lastPrinted>2017-07-17T10:18:00Z</cp:lastPrinted>
  <dcterms:created xsi:type="dcterms:W3CDTF">2007-03-02T11:26:00Z</dcterms:created>
  <dcterms:modified xsi:type="dcterms:W3CDTF">2021-10-07T07:43:17Z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F81FDFB869394111B6FDD8F4245C756A</vt:lpwstr>
  </property>
  <property fmtid="{D5CDD505-2E9C-101B-9397-08002B2CF9AE}" pid="3" name="KSOProductBuildVer">
    <vt:lpwstr>2052-11.1.0.10938</vt:lpwstr>
  </property>
</Properties>
</file>