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842" r:id="rId3"/>
    <p:sldId id="859" r:id="rId5"/>
    <p:sldId id="858" r:id="rId6"/>
    <p:sldId id="862" r:id="rId7"/>
    <p:sldId id="864" r:id="rId8"/>
    <p:sldId id="863" r:id="rId9"/>
    <p:sldId id="866" r:id="rId10"/>
    <p:sldId id="867" r:id="rId11"/>
    <p:sldId id="868" r:id="rId12"/>
    <p:sldId id="797" r:id="rId13"/>
  </p:sldIdLst>
  <p:sldSz cx="12192000" cy="6858000"/>
  <p:notesSz cx="7103745" cy="1023429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D75C5C"/>
    <a:srgbClr val="CF3E3E"/>
    <a:srgbClr val="EDCDCB"/>
    <a:srgbClr val="F1EEF4"/>
    <a:srgbClr val="AB0000"/>
    <a:srgbClr val="CC0000"/>
    <a:srgbClr val="A9CDCB"/>
    <a:srgbClr val="D1EBF1"/>
    <a:srgbClr val="EBF1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59" autoAdjust="0"/>
    <p:restoredTop sz="82491" autoAdjust="0"/>
  </p:normalViewPr>
  <p:slideViewPr>
    <p:cSldViewPr>
      <p:cViewPr varScale="1">
        <p:scale>
          <a:sx n="86" d="100"/>
          <a:sy n="86" d="100"/>
        </p:scale>
        <p:origin x="45" y="14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/>
      <dgm:t>
        <a:bodyPr/>
        <a:lstStyle/>
        <a:p>
          <a:r>
            <a:rPr lang="en-US" altLang="zh-CN" b="1" i="0"/>
            <a:t>33.1 </a:t>
          </a:r>
          <a:r>
            <a:rPr lang="zh-CN" altLang="en-US" b="1" i="0"/>
            <a:t>变量搜索路径</a:t>
          </a:r>
          <a:endParaRPr lang="zh-CN" b="0"/>
        </a:p>
      </dgm:t>
    </dgm:pt>
    <dgm:pt modelId="{C9974E75-C5BA-4AF8-9D14-7E6DB268B9AF}" cxnId="{A0E66A77-1B4D-40AE-BB2B-B0524F944202}" type="parTrans">
      <dgm:prSet/>
      <dgm:spPr/>
      <dgm:t>
        <a:bodyPr/>
        <a:lstStyle/>
        <a:p>
          <a:endParaRPr lang="zh-CN" altLang="en-US"/>
        </a:p>
      </dgm:t>
    </dgm:pt>
    <dgm:pt modelId="{535AB587-A692-43E5-9615-766AE847F8A5}" cxnId="{A0E66A77-1B4D-40AE-BB2B-B0524F944202}" type="sibTrans">
      <dgm:prSet/>
      <dgm:spPr/>
      <dgm:t>
        <a:bodyPr/>
        <a:lstStyle/>
        <a:p>
          <a:endParaRPr lang="zh-CN" altLang="en-US"/>
        </a:p>
      </dgm:t>
    </dgm:pt>
    <dgm:pt modelId="{488FD816-4CED-4740-B5D1-1055C0C49531}">
      <dgm:prSet/>
      <dgm:spPr/>
      <dgm:t>
        <a:bodyPr/>
        <a:lstStyle/>
        <a:p>
          <a:r>
            <a:rPr lang="en-US" altLang="zh-CN" b="1" i="0"/>
            <a:t>33.2 </a:t>
          </a:r>
          <a:r>
            <a:rPr lang="zh-CN" altLang="en-US" b="1" i="0"/>
            <a:t>模块搜索路径</a:t>
          </a:r>
          <a:endParaRPr lang="zh-CN" b="0"/>
        </a:p>
      </dgm:t>
    </dgm:pt>
    <dgm:pt modelId="{CB206672-2423-4C3D-AEBB-8A81ECD7041D}" cxnId="{A4593EB5-96F0-45CB-9E14-AD363CD2B91A}" type="sibTrans">
      <dgm:prSet/>
      <dgm:spPr/>
      <dgm:t>
        <a:bodyPr/>
        <a:lstStyle/>
        <a:p>
          <a:endParaRPr lang="zh-CN" altLang="en-US"/>
        </a:p>
      </dgm:t>
    </dgm:pt>
    <dgm:pt modelId="{04CD0439-BA50-438F-8AA7-AEA89DC2C872}" cxnId="{A4593EB5-96F0-45CB-9E14-AD363CD2B91A}" type="parTrans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2"/>
      <dgm:spPr/>
    </dgm:pt>
    <dgm:pt modelId="{FFD53BA8-45B8-48D7-839D-F63881906C2D}" type="pres">
      <dgm:prSet presAssocID="{4A6CFA20-D504-4C11-9666-95A21ED3E06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2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518BB173-E63F-417F-A6D6-CA0F0837AF1C}" type="pres">
      <dgm:prSet presAssocID="{488FD816-4CED-4740-B5D1-1055C0C49531}" presName="parentLin" presStyleCnt="0"/>
      <dgm:spPr/>
    </dgm:pt>
    <dgm:pt modelId="{90EC56A5-59F7-4E96-A03E-3D14FB68C19D}" type="pres">
      <dgm:prSet presAssocID="{488FD816-4CED-4740-B5D1-1055C0C49531}" presName="parentLeftMargin" presStyleLbl="node1" presStyleIdx="0" presStyleCnt="2"/>
      <dgm:spPr/>
    </dgm:pt>
    <dgm:pt modelId="{B5E34E5E-BCD5-48AD-9666-299E56BF6317}" type="pres">
      <dgm:prSet presAssocID="{488FD816-4CED-4740-B5D1-1055C0C4953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85E0FEC-4A50-4C12-8556-4B92E3C65DBD}" type="pres">
      <dgm:prSet presAssocID="{488FD816-4CED-4740-B5D1-1055C0C49531}" presName="negativeSpace" presStyleCnt="0"/>
      <dgm:spPr/>
    </dgm:pt>
    <dgm:pt modelId="{A4C178BF-6B80-46A6-BFA4-EE73407D0AF3}" type="pres">
      <dgm:prSet presAssocID="{488FD816-4CED-4740-B5D1-1055C0C49531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5508D4A-B367-4415-82AA-9E18B9D1E97E}" type="presOf" srcId="{4A6CFA20-D504-4C11-9666-95A21ED3E06C}" destId="{FFD53BA8-45B8-48D7-839D-F63881906C2D}" srcOrd="1" destOrd="0" presId="urn:microsoft.com/office/officeart/2005/8/layout/list1"/>
    <dgm:cxn modelId="{B32E2D6E-E60B-4AB7-BF51-0F9D7FEC3543}" type="presOf" srcId="{488FD816-4CED-4740-B5D1-1055C0C49531}" destId="{90EC56A5-59F7-4E96-A03E-3D14FB68C19D}" srcOrd="0" destOrd="0" presId="urn:microsoft.com/office/officeart/2005/8/layout/list1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"/>
    <dgm:cxn modelId="{6C25FE7E-8462-460C-A803-0FD951D183D2}" type="presOf" srcId="{4A6CFA20-D504-4C11-9666-95A21ED3E06C}" destId="{99D3529F-CE9E-430A-A33C-F4EF72985A46}" srcOrd="0" destOrd="0" presId="urn:microsoft.com/office/officeart/2005/8/layout/list1"/>
    <dgm:cxn modelId="{A4593EB5-96F0-45CB-9E14-AD363CD2B91A}" srcId="{2D3DEDF0-B9A1-4CD2-BA88-CA716FC4420C}" destId="{488FD816-4CED-4740-B5D1-1055C0C49531}" srcOrd="1" destOrd="0" parTransId="{04CD0439-BA50-438F-8AA7-AEA89DC2C872}" sibTransId="{CB206672-2423-4C3D-AEBB-8A81ECD7041D}"/>
    <dgm:cxn modelId="{4C0743BE-3C8F-46DA-B245-89EE69665101}" type="presOf" srcId="{488FD816-4CED-4740-B5D1-1055C0C49531}" destId="{B5E34E5E-BCD5-48AD-9666-299E56BF6317}" srcOrd="1" destOrd="0" presId="urn:microsoft.com/office/officeart/2005/8/layout/list1"/>
    <dgm:cxn modelId="{1AD553EB-0562-42EB-A765-4A13473CE265}" type="presParOf" srcId="{ACC2AE7E-59B9-49A0-BAB4-22D68AC176E7}" destId="{7AEB1288-B212-47FC-96D6-40294FD2E307}" srcOrd="0" destOrd="0" presId="urn:microsoft.com/office/officeart/2005/8/layout/list1"/>
    <dgm:cxn modelId="{0F8E6D21-9A3E-4657-A85B-06F5AAC07AAC}" type="presParOf" srcId="{7AEB1288-B212-47FC-96D6-40294FD2E307}" destId="{99D3529F-CE9E-430A-A33C-F4EF72985A46}" srcOrd="0" destOrd="0" presId="urn:microsoft.com/office/officeart/2005/8/layout/list1"/>
    <dgm:cxn modelId="{E3C50494-009B-40D6-92CC-21CD602EAD80}" type="presParOf" srcId="{7AEB1288-B212-47FC-96D6-40294FD2E307}" destId="{FFD53BA8-45B8-48D7-839D-F63881906C2D}" srcOrd="1" destOrd="0" presId="urn:microsoft.com/office/officeart/2005/8/layout/list1"/>
    <dgm:cxn modelId="{FD8A86CC-42BB-4112-B2F5-BE266B59750E}" type="presParOf" srcId="{ACC2AE7E-59B9-49A0-BAB4-22D68AC176E7}" destId="{C0D297E7-F1B3-4D5E-9183-8D7DE7303441}" srcOrd="1" destOrd="0" presId="urn:microsoft.com/office/officeart/2005/8/layout/list1"/>
    <dgm:cxn modelId="{4EAD6C64-5614-4047-BC97-75F98D7B14C3}" type="presParOf" srcId="{ACC2AE7E-59B9-49A0-BAB4-22D68AC176E7}" destId="{BF82169F-36AF-4359-9BAE-4965A5F38BD5}" srcOrd="2" destOrd="0" presId="urn:microsoft.com/office/officeart/2005/8/layout/list1"/>
    <dgm:cxn modelId="{82B45EE1-F028-4B44-87E8-361031F584B1}" type="presParOf" srcId="{ACC2AE7E-59B9-49A0-BAB4-22D68AC176E7}" destId="{97EC761C-8953-48D7-AFE6-4E1B2DC860A0}" srcOrd="3" destOrd="0" presId="urn:microsoft.com/office/officeart/2005/8/layout/list1"/>
    <dgm:cxn modelId="{9D11D568-9748-47F4-BECC-2247CB1ECB8C}" type="presParOf" srcId="{ACC2AE7E-59B9-49A0-BAB4-22D68AC176E7}" destId="{518BB173-E63F-417F-A6D6-CA0F0837AF1C}" srcOrd="4" destOrd="0" presId="urn:microsoft.com/office/officeart/2005/8/layout/list1"/>
    <dgm:cxn modelId="{DF43FF26-BA63-4B05-9A49-FABF15FD61AF}" type="presParOf" srcId="{518BB173-E63F-417F-A6D6-CA0F0837AF1C}" destId="{90EC56A5-59F7-4E96-A03E-3D14FB68C19D}" srcOrd="0" destOrd="0" presId="urn:microsoft.com/office/officeart/2005/8/layout/list1"/>
    <dgm:cxn modelId="{28C047E7-B63F-4A7D-B789-7806561FDC67}" type="presParOf" srcId="{518BB173-E63F-417F-A6D6-CA0F0837AF1C}" destId="{B5E34E5E-BCD5-48AD-9666-299E56BF6317}" srcOrd="1" destOrd="0" presId="urn:microsoft.com/office/officeart/2005/8/layout/list1"/>
    <dgm:cxn modelId="{B21EB702-F829-4711-9B39-FDAA0C7EE143}" type="presParOf" srcId="{ACC2AE7E-59B9-49A0-BAB4-22D68AC176E7}" destId="{085E0FEC-4A50-4C12-8556-4B92E3C65DBD}" srcOrd="5" destOrd="0" presId="urn:microsoft.com/office/officeart/2005/8/layout/list1"/>
    <dgm:cxn modelId="{773931A2-351B-4174-95A8-B437D82BF2F3}" type="presParOf" srcId="{ACC2AE7E-59B9-49A0-BAB4-22D68AC176E7}" destId="{A4C178BF-6B80-46A6-BFA4-EE73407D0AF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587879"/>
          <a:ext cx="8312253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15612" y="41759"/>
          <a:ext cx="5818577" cy="10922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928" tIns="0" rIns="219928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700" b="1" i="0" kern="1200"/>
            <a:t>33.1 </a:t>
          </a:r>
          <a:r>
            <a:rPr lang="zh-CN" altLang="en-US" sz="3700" b="1" i="0" kern="1200"/>
            <a:t>变量搜索路径</a:t>
          </a:r>
          <a:endParaRPr lang="zh-CN" sz="3700" b="0" kern="1200"/>
        </a:p>
      </dsp:txBody>
      <dsp:txXfrm>
        <a:off x="468931" y="95078"/>
        <a:ext cx="5711939" cy="985602"/>
      </dsp:txXfrm>
    </dsp:sp>
    <dsp:sp modelId="{A4C178BF-6B80-46A6-BFA4-EE73407D0AF3}">
      <dsp:nvSpPr>
        <dsp:cNvPr id="0" name=""/>
        <dsp:cNvSpPr/>
      </dsp:nvSpPr>
      <dsp:spPr>
        <a:xfrm>
          <a:off x="0" y="2266200"/>
          <a:ext cx="8312253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E34E5E-BCD5-48AD-9666-299E56BF6317}">
      <dsp:nvSpPr>
        <dsp:cNvPr id="0" name=""/>
        <dsp:cNvSpPr/>
      </dsp:nvSpPr>
      <dsp:spPr>
        <a:xfrm>
          <a:off x="415612" y="1720080"/>
          <a:ext cx="5818577" cy="109224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928" tIns="0" rIns="219928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700" b="1" i="0" kern="1200"/>
            <a:t>33.2 </a:t>
          </a:r>
          <a:r>
            <a:rPr lang="zh-CN" altLang="en-US" sz="3700" b="1" i="0" kern="1200"/>
            <a:t>模块搜索路径</a:t>
          </a:r>
          <a:endParaRPr lang="zh-CN" sz="3700" b="0" kern="1200"/>
        </a:p>
      </dsp:txBody>
      <dsp:txXfrm>
        <a:off x="468931" y="1773399"/>
        <a:ext cx="5711939" cy="9856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2.jpeg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</a:fld>
            <a:r>
              <a:rPr lang="en-US" altLang="zh-CN" sz="1600">
                <a:solidFill>
                  <a:schemeClr val="bg1"/>
                </a:solidFill>
              </a:rPr>
              <a:t>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/>
          <p:nvPr userDrawn="1"/>
        </p:nvSpPr>
        <p:spPr>
          <a:xfrm>
            <a:off x="-32538" y="6647291"/>
            <a:ext cx="11571446" cy="317499"/>
          </a:xfrm>
          <a:prstGeom prst="rect">
            <a:avLst/>
          </a:prstGeom>
          <a:ln w="3175"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朝乐门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.Python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从数据分析到数据科学（第二版）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[M].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北京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电子工业出版社，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2021.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作者联系方式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chaolemen@ruc.edu.cn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</a:t>
            </a: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0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615" y="1375410"/>
            <a:ext cx="10053955" cy="287147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>
                <a:solidFill>
                  <a:srgbClr val="C00000"/>
                </a:solidFill>
              </a:rPr>
              <a:t>Python</a:t>
            </a:r>
            <a:r>
              <a:rPr lang="zh-CN" altLang="en-US" sz="5400">
                <a:solidFill>
                  <a:srgbClr val="C00000"/>
                </a:solidFill>
              </a:rPr>
              <a:t>编程</a:t>
            </a:r>
            <a:br>
              <a:rPr lang="en-US" altLang="zh-CN" sz="5400">
                <a:solidFill>
                  <a:srgbClr val="C00000"/>
                </a:solidFill>
              </a:rPr>
            </a:br>
            <a:r>
              <a:rPr lang="en-US" altLang="zh-CN" sz="5400">
                <a:solidFill>
                  <a:srgbClr val="C00000"/>
                </a:solidFill>
              </a:rPr>
              <a:t>    ——</a:t>
            </a:r>
            <a:r>
              <a:rPr lang="zh-CN" altLang="en-US" sz="5400">
                <a:solidFill>
                  <a:srgbClr val="C00000"/>
                </a:solidFill>
              </a:rPr>
              <a:t>从数据分析到数据科学</a:t>
            </a:r>
            <a:endParaRPr lang="zh-CN" altLang="en-US" sz="540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/>
              <a:t>朝乐门 </a:t>
            </a:r>
            <a:endParaRPr lang="en-US" altLang="zh-CN"/>
          </a:p>
          <a:p>
            <a:pPr marL="457200" lvl="1" indent="0">
              <a:buNone/>
            </a:pPr>
            <a:r>
              <a:rPr lang="zh-CN" altLang="en-US"/>
              <a:t>中国人民大学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chaolemen@ruc.edu.cn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595938" y="1"/>
            <a:ext cx="3498850" cy="214313"/>
          </a:xfrm>
          <a:ln w="9525"/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>
                <a:sym typeface="+mn-ea"/>
              </a:rPr>
              <a:t>33. </a:t>
            </a:r>
            <a:r>
              <a:rPr lang="zh-CN" altLang="en-US">
                <a:sym typeface="+mn-ea"/>
              </a:rPr>
              <a:t>搜索路径</a:t>
            </a:r>
            <a:endParaRPr lang="zh-CN" altLang="en-US"/>
          </a:p>
        </p:txBody>
      </p:sp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>
                <a:sym typeface="+mn-ea"/>
              </a:rPr>
              <a:t>第三篇 </a:t>
            </a:r>
            <a:r>
              <a:rPr lang="en-US" altLang="zh-CN">
                <a:sym typeface="+mn-ea"/>
              </a:rPr>
              <a:t>Python</a:t>
            </a:r>
            <a:r>
              <a:rPr lang="zh-CN" altLang="en-US">
                <a:sym typeface="+mn-ea"/>
              </a:rPr>
              <a:t>进阶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281940" y="692785"/>
            <a:ext cx="11141710" cy="5732780"/>
            <a:chOff x="444" y="1091"/>
            <a:chExt cx="17546" cy="9028"/>
          </a:xfrm>
        </p:grpSpPr>
        <p:pic>
          <p:nvPicPr>
            <p:cNvPr id="4" name="Picture 20" descr="thankyou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85" y="1091"/>
              <a:ext cx="6236" cy="4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" name="组合 6"/>
            <p:cNvGrpSpPr/>
            <p:nvPr/>
          </p:nvGrpSpPr>
          <p:grpSpPr>
            <a:xfrm>
              <a:off x="444" y="6349"/>
              <a:ext cx="17546" cy="3771"/>
              <a:chOff x="444" y="6349"/>
              <a:chExt cx="17546" cy="3771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2096" y="9596"/>
                <a:ext cx="15656" cy="525"/>
                <a:chOff x="2096" y="9596"/>
                <a:chExt cx="15656" cy="525"/>
              </a:xfrm>
            </p:grpSpPr>
            <p:sp>
              <p:nvSpPr>
                <p:cNvPr id="5" name="文本框 4"/>
                <p:cNvSpPr txBox="1"/>
                <p:nvPr/>
              </p:nvSpPr>
              <p:spPr>
                <a:xfrm flipH="1">
                  <a:off x="7537" y="9685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微信公众号</a:t>
                  </a:r>
                  <a:endParaRPr lang="zh-CN" altLang="en-US" sz="1200" dirty="0"/>
                </a:p>
              </p:txBody>
            </p:sp>
            <p:sp>
              <p:nvSpPr>
                <p:cNvPr id="9" name="文本框 8"/>
                <p:cNvSpPr txBox="1"/>
                <p:nvPr/>
              </p:nvSpPr>
              <p:spPr>
                <a:xfrm flipH="1">
                  <a:off x="2096" y="9646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参考书目</a:t>
                  </a:r>
                  <a:endParaRPr lang="zh-CN" altLang="en-US" sz="1200" dirty="0"/>
                </a:p>
              </p:txBody>
            </p:sp>
            <p:sp>
              <p:nvSpPr>
                <p:cNvPr id="10" name="文本框 9"/>
                <p:cNvSpPr txBox="1"/>
                <p:nvPr/>
              </p:nvSpPr>
              <p:spPr>
                <a:xfrm flipH="1">
                  <a:off x="11058" y="9667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主讲人联系方式</a:t>
                  </a:r>
                  <a:endParaRPr lang="zh-CN" altLang="en-US" sz="1200" dirty="0"/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 flipH="1">
                  <a:off x="15270" y="9596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主讲人微信</a:t>
                  </a:r>
                  <a:endParaRPr lang="zh-CN" altLang="en-US" sz="1200" dirty="0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444" y="6349"/>
                <a:ext cx="17547" cy="3138"/>
                <a:chOff x="415" y="6333"/>
                <a:chExt cx="17547" cy="3138"/>
              </a:xfrm>
            </p:grpSpPr>
            <p:pic>
              <p:nvPicPr>
                <p:cNvPr id="12" name="图片 11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77" y="6333"/>
                  <a:ext cx="3138" cy="3138"/>
                </a:xfrm>
                <a:prstGeom prst="rect">
                  <a:avLst/>
                </a:prstGeom>
              </p:spPr>
            </p:pic>
            <p:sp>
              <p:nvSpPr>
                <p:cNvPr id="14" name="文本框 13"/>
                <p:cNvSpPr txBox="1"/>
                <p:nvPr/>
              </p:nvSpPr>
              <p:spPr>
                <a:xfrm>
                  <a:off x="10672" y="6492"/>
                  <a:ext cx="3297" cy="2763"/>
                </a:xfrm>
                <a:prstGeom prst="rect">
                  <a:avLst/>
                </a:prstGeom>
                <a:solidFill>
                  <a:schemeClr val="accent5">
                    <a:lumMod val="25000"/>
                  </a:schemeClr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 err="1"/>
                    <a:t>chaolemen</a:t>
                  </a:r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/>
                    <a:t>@</a:t>
                  </a:r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/>
                    <a:t>ruc.edu.cn</a:t>
                  </a:r>
                  <a:endParaRPr lang="en-US" altLang="zh-CN" dirty="0"/>
                </a:p>
              </p:txBody>
            </p:sp>
            <p:pic>
              <p:nvPicPr>
                <p:cNvPr id="25" name="图片 24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962" t="40550" r="21962" b="27951"/>
                <a:stretch>
                  <a:fillRect/>
                </a:stretch>
              </p:blipFill>
              <p:spPr>
                <a:xfrm>
                  <a:off x="14930" y="6333"/>
                  <a:ext cx="3033" cy="3033"/>
                </a:xfrm>
                <a:prstGeom prst="rect">
                  <a:avLst/>
                </a:prstGeom>
              </p:spPr>
            </p:pic>
            <p:grpSp>
              <p:nvGrpSpPr>
                <p:cNvPr id="26" name="组合 25"/>
                <p:cNvGrpSpPr/>
                <p:nvPr/>
              </p:nvGrpSpPr>
              <p:grpSpPr>
                <a:xfrm>
                  <a:off x="415" y="6401"/>
                  <a:ext cx="5668" cy="2898"/>
                  <a:chOff x="415" y="6401"/>
                  <a:chExt cx="5668" cy="2898"/>
                </a:xfrm>
              </p:grpSpPr>
              <p:pic>
                <p:nvPicPr>
                  <p:cNvPr id="27" name="图片 26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5" y="6401"/>
                    <a:ext cx="2650" cy="2898"/>
                  </a:xfrm>
                  <a:prstGeom prst="rect">
                    <a:avLst/>
                  </a:prstGeom>
                </p:spPr>
              </p:pic>
              <p:pic>
                <p:nvPicPr>
                  <p:cNvPr id="28" name="图片 27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18" y="6522"/>
                    <a:ext cx="2248" cy="2619"/>
                  </a:xfrm>
                  <a:prstGeom prst="rect">
                    <a:avLst/>
                  </a:prstGeom>
                </p:spPr>
              </p:pic>
              <p:pic>
                <p:nvPicPr>
                  <p:cNvPr id="29" name="图片 28"/>
                  <p:cNvPicPr>
                    <a:picLocks noChangeAspect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7969"/>
                  <a:stretch>
                    <a:fillRect/>
                  </a:stretch>
                </p:blipFill>
                <p:spPr>
                  <a:xfrm>
                    <a:off x="3901" y="6631"/>
                    <a:ext cx="2183" cy="2619"/>
                  </a:xfrm>
                  <a:prstGeom prst="rect">
                    <a:avLst/>
                  </a:prstGeom>
                </p:spPr>
              </p:pic>
            </p:grpSp>
          </p:grpSp>
        </p:grpSp>
      </p:grp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>
                <a:solidFill>
                  <a:srgbClr val="C00000"/>
                </a:solidFill>
              </a:rPr>
              <a:t> 33. </a:t>
            </a:r>
            <a:r>
              <a:rPr lang="zh-CN" altLang="en-US" sz="5400">
                <a:solidFill>
                  <a:srgbClr val="C00000"/>
                </a:solidFill>
              </a:rPr>
              <a:t>搜索路径</a:t>
            </a:r>
            <a:endParaRPr lang="zh-CN" altLang="en-US" sz="540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/>
              <a:t>朝乐门 </a:t>
            </a:r>
            <a:endParaRPr lang="en-US" altLang="zh-CN"/>
          </a:p>
          <a:p>
            <a:pPr marL="457200" lvl="1" indent="0">
              <a:buNone/>
            </a:pPr>
            <a:r>
              <a:rPr lang="zh-CN" altLang="en-US"/>
              <a:t>中国人民大学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chaolemen@ruc.edu.cn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806887"/>
            <a:ext cx="9802523" cy="821913"/>
          </a:xfrm>
        </p:spPr>
        <p:txBody>
          <a:bodyPr/>
          <a:lstStyle/>
          <a:p>
            <a:r>
              <a:rPr lang="zh-CN" altLang="en-US" sz="4000"/>
              <a:t>本章内容提要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▼第三篇 </a:t>
            </a:r>
            <a:r>
              <a:rPr lang="en-US" altLang="zh-CN"/>
              <a:t>Python</a:t>
            </a:r>
            <a:r>
              <a:rPr lang="zh-CN" altLang="en-US"/>
              <a:t>进阶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33. </a:t>
            </a:r>
            <a:r>
              <a:rPr lang="zh-CN" altLang="en-US"/>
              <a:t>搜索路径</a:t>
            </a:r>
            <a:endParaRPr lang="zh-CN" altLang="en-US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</p:nvPr>
        </p:nvGraphicFramePr>
        <p:xfrm>
          <a:off x="1096115" y="2348880"/>
          <a:ext cx="8312253" cy="3240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/>
              <a:t>33.1 </a:t>
            </a:r>
            <a:r>
              <a:rPr lang="zh-CN" altLang="en-US" b="0"/>
              <a:t>变量搜索路径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▼第三篇 </a:t>
            </a:r>
            <a:r>
              <a:rPr lang="en-US" altLang="zh-CN"/>
              <a:t>Python</a:t>
            </a:r>
            <a:r>
              <a:rPr lang="zh-CN" altLang="en-US"/>
              <a:t>进阶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23477" y="17008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28800"/>
            <a:ext cx="8128130" cy="701073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dir()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33. </a:t>
            </a:r>
            <a:r>
              <a:rPr lang="zh-CN" altLang="en-US"/>
              <a:t>搜索路径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164801" y="244861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2326505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2269306"/>
            <a:ext cx="7992211" cy="317591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['In',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'Out',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'_',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'__',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'exit',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'get_ipython',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'quit']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4" y="5646439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In[2]: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4334" y="5589240"/>
            <a:ext cx="8111364" cy="660641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vi=1</a:t>
            </a:r>
            <a:endParaRPr lang="en-US" altLang="zh-CN" sz="24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/>
              <a:t>33.1 </a:t>
            </a:r>
            <a:r>
              <a:rPr lang="zh-CN" altLang="en-US" b="0"/>
              <a:t>变量搜索路径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▼第三篇 </a:t>
            </a:r>
            <a:r>
              <a:rPr lang="en-US" altLang="zh-CN"/>
              <a:t>Python</a:t>
            </a:r>
            <a:r>
              <a:rPr lang="zh-CN" altLang="en-US"/>
              <a:t>进阶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23477" y="17008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In[3]: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28800"/>
            <a:ext cx="8128130" cy="701073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dir()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33. </a:t>
            </a:r>
            <a:r>
              <a:rPr lang="zh-CN" altLang="en-US"/>
              <a:t>搜索路径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164801" y="244861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2463279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2269306"/>
            <a:ext cx="7992211" cy="382399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['In',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'Out',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'_',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'_1',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'exit',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'get_ipython',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'quit',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'vi']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/>
              <a:t>33.1 </a:t>
            </a:r>
            <a:r>
              <a:rPr lang="zh-CN" altLang="en-US" b="0"/>
              <a:t>变量搜索路径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▼第三篇 </a:t>
            </a:r>
            <a:r>
              <a:rPr lang="en-US" altLang="zh-CN"/>
              <a:t>Python</a:t>
            </a:r>
            <a:r>
              <a:rPr lang="zh-CN" altLang="en-US"/>
              <a:t>进阶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23477" y="1681467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In[4]: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81467"/>
            <a:ext cx="8128130" cy="667413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del vi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33. </a:t>
            </a:r>
            <a:r>
              <a:rPr lang="zh-CN" altLang="en-US"/>
              <a:t>搜索路径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164801" y="244861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19774" y="2897566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In[5]: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144334" y="2840367"/>
            <a:ext cx="8111364" cy="660641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vi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61099" y="3165776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144334" y="3274500"/>
            <a:ext cx="7992211" cy="325084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NameError                                 Traceback (most recent call last)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&lt;ipython-input-5-cf2c6cd2c98b&gt; in &lt;module&gt;()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----&gt; 1 vi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NameError: name 'vi' is not defined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/>
              <a:t>33.2 </a:t>
            </a:r>
            <a:r>
              <a:rPr lang="zh-CN" altLang="en-US" b="0"/>
              <a:t>模块搜索路径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▼第三篇 </a:t>
            </a:r>
            <a:r>
              <a:rPr lang="en-US" altLang="zh-CN"/>
              <a:t>Python</a:t>
            </a:r>
            <a:r>
              <a:rPr lang="zh-CN" altLang="en-US"/>
              <a:t>进阶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23477" y="1681467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In[6]: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81467"/>
            <a:ext cx="8128130" cy="903260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sys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sys.path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33. </a:t>
            </a:r>
            <a:r>
              <a:rPr lang="zh-CN" altLang="en-US"/>
              <a:t>搜索路径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164801" y="244861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139465" y="2640306"/>
            <a:ext cx="7992211" cy="359700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['',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'C:\\Anaconda\\python36.zip',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'C:\\Anaconda\\DLLs',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'C:\\Anaconda\\lib',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'C:\\Anaconda',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'C:\\Anaconda\\lib\\site-packages',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'C:\\Anaconda\\lib\\site-packages\\IPython\\extensions',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'C:\\Users\\soloman\\.ipython']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23477" y="2780928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Out[6]: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/>
              <a:t>33.2 </a:t>
            </a:r>
            <a:r>
              <a:rPr lang="zh-CN" altLang="en-US" b="0"/>
              <a:t>模块搜索路径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▼第三篇 </a:t>
            </a:r>
            <a:r>
              <a:rPr lang="en-US" altLang="zh-CN"/>
              <a:t>Python</a:t>
            </a:r>
            <a:r>
              <a:rPr lang="zh-CN" altLang="en-US"/>
              <a:t>进阶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23477" y="1681467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In[7]: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81467"/>
            <a:ext cx="8128130" cy="903260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sys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sys.path.append('H:\\Python\\Anaconda')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33. </a:t>
            </a:r>
            <a:r>
              <a:rPr lang="zh-CN" altLang="en-US"/>
              <a:t>搜索路径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164801" y="244861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139465" y="3645024"/>
            <a:ext cx="7992211" cy="266429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['',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'C:\\Anaconda\\python36.zip',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'C:\\Anaconda\\DLLs',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……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'C:\\Anaconda\\lib\\site-packages\\IPython\\extensions',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'C:\\Users\\soloman\\.ipython',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'H:\\Python\\Anaconda']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23477" y="3785646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Out[8]: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9774" y="3041582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In[8]: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44334" y="2984383"/>
            <a:ext cx="8111364" cy="660641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sys.path</a:t>
            </a:r>
            <a:endParaRPr lang="en-US" altLang="zh-CN" sz="24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/>
              <a:t>33.2 </a:t>
            </a:r>
            <a:r>
              <a:rPr lang="zh-CN" altLang="en-US" b="0"/>
              <a:t>模块搜索路径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▼第三篇 </a:t>
            </a:r>
            <a:r>
              <a:rPr lang="en-US" altLang="zh-CN"/>
              <a:t>Python</a:t>
            </a:r>
            <a:r>
              <a:rPr lang="zh-CN" altLang="en-US"/>
              <a:t>进阶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23477" y="1681467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In[9]: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81467"/>
            <a:ext cx="8128130" cy="781604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sys.path.remove('H:\\Python\\Anaconda')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33. </a:t>
            </a:r>
            <a:r>
              <a:rPr lang="zh-CN" altLang="en-US"/>
              <a:t>搜索路径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164801" y="2448614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139465" y="3645024"/>
            <a:ext cx="7992211" cy="266429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['',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'C:\\Anaconda\\python36.zip',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'C:\\Anaconda\\DLLs',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'C:\\Anaconda\\lib\\site-packages\\Pythonwin',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'C:\\Anaconda\\lib\\site-packages\\IPython\\extensions',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'C:\\Users\\soloman\\.ipython']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23477" y="3785646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Out[10]: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9774" y="3041582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In[10]: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44334" y="2984383"/>
            <a:ext cx="8111364" cy="660641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sys.path</a:t>
            </a:r>
            <a:endParaRPr lang="en-US" altLang="zh-CN" sz="24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1589</Words>
  <Application>WPS 演示</Application>
  <PresentationFormat>宽屏</PresentationFormat>
  <Paragraphs>177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宋体</vt:lpstr>
      <vt:lpstr>Wingdings</vt:lpstr>
      <vt:lpstr>Times New Roman</vt:lpstr>
      <vt:lpstr>Wingdings 2</vt:lpstr>
      <vt:lpstr>Wingdings</vt:lpstr>
      <vt:lpstr>华文中宋</vt:lpstr>
      <vt:lpstr>Sitka Subheading</vt:lpstr>
      <vt:lpstr>NumberOnly</vt:lpstr>
      <vt:lpstr>MV Boli</vt:lpstr>
      <vt:lpstr>微软雅黑</vt:lpstr>
      <vt:lpstr>Arial Unicode MS</vt:lpstr>
      <vt:lpstr>Calibri</vt:lpstr>
      <vt:lpstr>吉祥如意</vt:lpstr>
      <vt:lpstr>Python编程     ——从数据分析到数据科学</vt:lpstr>
      <vt:lpstr> 33. 搜索路径</vt:lpstr>
      <vt:lpstr>本章内容提要</vt:lpstr>
      <vt:lpstr>33.1 变量搜索路径</vt:lpstr>
      <vt:lpstr>33.1 变量搜索路径</vt:lpstr>
      <vt:lpstr>33.1 变量搜索路径</vt:lpstr>
      <vt:lpstr>33.2 模块搜索路径</vt:lpstr>
      <vt:lpstr>33.2 模块搜索路径</vt:lpstr>
      <vt:lpstr>33.2 模块搜索路径</vt:lpstr>
      <vt:lpstr>PowerPoint 演示文稿</vt:lpstr>
    </vt:vector>
  </TitlesOfParts>
  <Company>LENOVO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西岸太平洋</cp:lastModifiedBy>
  <cp:revision>1644</cp:revision>
  <cp:lastPrinted>2017-07-17T10:18:00Z</cp:lastPrinted>
  <dcterms:created xsi:type="dcterms:W3CDTF">2007-03-02T11:26:00Z</dcterms:created>
  <dcterms:modified xsi:type="dcterms:W3CDTF">2021-10-07T08:01:36Z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772C9519DEEE428792C29F9884055CFB</vt:lpwstr>
  </property>
  <property fmtid="{D5CDD505-2E9C-101B-9397-08002B2CF9AE}" pid="3" name="KSOProductBuildVer">
    <vt:lpwstr>2052-11.1.0.10938</vt:lpwstr>
  </property>
</Properties>
</file>