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842" r:id="rId3"/>
    <p:sldId id="859" r:id="rId5"/>
    <p:sldId id="858" r:id="rId6"/>
    <p:sldId id="867" r:id="rId7"/>
    <p:sldId id="862" r:id="rId8"/>
    <p:sldId id="868" r:id="rId9"/>
    <p:sldId id="869" r:id="rId10"/>
    <p:sldId id="870" r:id="rId11"/>
    <p:sldId id="871" r:id="rId12"/>
    <p:sldId id="872" r:id="rId13"/>
    <p:sldId id="863" r:id="rId14"/>
    <p:sldId id="873" r:id="rId15"/>
    <p:sldId id="875" r:id="rId16"/>
    <p:sldId id="877" r:id="rId17"/>
    <p:sldId id="874" r:id="rId18"/>
    <p:sldId id="878" r:id="rId19"/>
    <p:sldId id="879" r:id="rId20"/>
    <p:sldId id="880" r:id="rId21"/>
    <p:sldId id="881" r:id="rId22"/>
    <p:sldId id="882" r:id="rId23"/>
    <p:sldId id="876" r:id="rId24"/>
    <p:sldId id="883" r:id="rId25"/>
    <p:sldId id="884" r:id="rId26"/>
    <p:sldId id="885" r:id="rId27"/>
    <p:sldId id="886" r:id="rId28"/>
    <p:sldId id="887" r:id="rId29"/>
    <p:sldId id="889" r:id="rId30"/>
    <p:sldId id="888" r:id="rId31"/>
    <p:sldId id="891" r:id="rId32"/>
    <p:sldId id="890" r:id="rId33"/>
    <p:sldId id="893" r:id="rId34"/>
    <p:sldId id="894" r:id="rId35"/>
    <p:sldId id="895" r:id="rId36"/>
    <p:sldId id="896" r:id="rId37"/>
    <p:sldId id="897" r:id="rId38"/>
    <p:sldId id="898" r:id="rId39"/>
    <p:sldId id="899" r:id="rId40"/>
    <p:sldId id="900" r:id="rId41"/>
    <p:sldId id="901" r:id="rId42"/>
    <p:sldId id="902" r:id="rId43"/>
    <p:sldId id="904" r:id="rId44"/>
    <p:sldId id="905" r:id="rId45"/>
    <p:sldId id="903" r:id="rId46"/>
    <p:sldId id="907" r:id="rId47"/>
    <p:sldId id="797" r:id="rId48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/>
            <a:t>36.1 </a:t>
          </a:r>
          <a:r>
            <a:rPr lang="zh-CN" altLang="en-US" b="1" i="0"/>
            <a:t>创建方法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36.2 </a:t>
          </a:r>
          <a:r>
            <a:rPr lang="zh-CN" altLang="en-US" b="1" i="0"/>
            <a:t>主要特征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/>
            <a:t>36.6 </a:t>
          </a:r>
          <a:r>
            <a:rPr lang="zh-CN" altLang="en-US" b="1" i="0"/>
            <a:t>属性计算</a:t>
          </a:r>
          <a:endParaRPr lang="zh-CN" b="0"/>
        </a:p>
      </dgm:t>
    </dgm:pt>
    <dgm:pt modelId="{7E8C872B-B4EE-4C05-B120-576A38283B8F}" cxnId="{6B4E6DDF-74B2-415D-AA86-35318A3184BB}" type="parTrans">
      <dgm:prSet/>
      <dgm:spPr/>
      <dgm:t>
        <a:bodyPr/>
        <a:lstStyle/>
        <a:p>
          <a:endParaRPr lang="zh-CN" altLang="en-US"/>
        </a:p>
      </dgm:t>
    </dgm:pt>
    <dgm:pt modelId="{49352348-04B0-43B8-944C-97CB8855A6BD}" cxnId="{6B4E6DDF-74B2-415D-AA86-35318A3184BB}" type="sibTrans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/>
            <a:t>36.3 </a:t>
          </a:r>
          <a:r>
            <a:rPr lang="zh-CN" altLang="en-US" b="1" i="0"/>
            <a:t>切片</a:t>
          </a:r>
          <a:r>
            <a:rPr lang="en-US" altLang="zh-CN" b="1" i="0"/>
            <a:t>/</a:t>
          </a:r>
          <a:r>
            <a:rPr lang="zh-CN" altLang="en-US" b="1" i="0"/>
            <a:t>读取</a:t>
          </a:r>
          <a:endParaRPr lang="zh-CN" b="0"/>
        </a:p>
      </dgm:t>
    </dgm:pt>
    <dgm:pt modelId="{DB895D5D-7153-4C47-A1C4-7C4F2FE075F9}" cxnId="{12C1E883-0775-493B-8B30-B92BDF9782AA}" type="parTrans">
      <dgm:prSet/>
      <dgm:spPr/>
      <dgm:t>
        <a:bodyPr/>
        <a:lstStyle/>
        <a:p>
          <a:endParaRPr lang="zh-CN" altLang="en-US"/>
        </a:p>
      </dgm:t>
    </dgm:pt>
    <dgm:pt modelId="{81D9F3FD-1F74-437E-9925-9E0EFC9D81AB}" cxnId="{12C1E883-0775-493B-8B30-B92BDF9782AA}" type="sibTrans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/>
            <a:t>36.4 </a:t>
          </a:r>
          <a:r>
            <a:rPr lang="zh-CN" altLang="en-US" b="1" i="0"/>
            <a:t>浅拷贝与深拷贝</a:t>
          </a:r>
          <a:endParaRPr lang="zh-CN" b="0"/>
        </a:p>
      </dgm:t>
    </dgm:pt>
    <dgm:pt modelId="{68D5B282-8465-4CBD-97CC-179DA0D6AD1F}" cxnId="{29A99B20-800C-4581-8678-944B884B4BBE}" type="parTrans">
      <dgm:prSet/>
      <dgm:spPr/>
      <dgm:t>
        <a:bodyPr/>
        <a:lstStyle/>
        <a:p>
          <a:endParaRPr lang="zh-CN" altLang="en-US"/>
        </a:p>
      </dgm:t>
    </dgm:pt>
    <dgm:pt modelId="{CD5A1054-CC98-4270-B813-508C4D1F1352}" cxnId="{29A99B20-800C-4581-8678-944B884B4BBE}" type="sibTrans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/>
            <a:t>36.5 </a:t>
          </a:r>
          <a:r>
            <a:rPr lang="zh-CN" altLang="en-US" b="1" i="0"/>
            <a:t>形状与重构</a:t>
          </a:r>
          <a:endParaRPr lang="zh-CN" b="0"/>
        </a:p>
      </dgm:t>
    </dgm:pt>
    <dgm:pt modelId="{0C66FD6F-9988-4242-872A-CECF7378E856}" cxnId="{2C5C2332-057C-4B9F-B17F-F468A577D23D}" type="parTrans">
      <dgm:prSet/>
      <dgm:spPr/>
      <dgm:t>
        <a:bodyPr/>
        <a:lstStyle/>
        <a:p>
          <a:endParaRPr lang="zh-CN" altLang="en-US"/>
        </a:p>
      </dgm:t>
    </dgm:pt>
    <dgm:pt modelId="{7FEB83F3-5CFC-46B7-BA02-1229DC94ACE4}" cxnId="{2C5C2332-057C-4B9F-B17F-F468A577D23D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b="1" i="0"/>
            <a:t>36.8 ndarray</a:t>
          </a:r>
          <a:r>
            <a:rPr lang="zh-CN" altLang="en-US" b="1" i="0"/>
            <a:t>的元素类型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b="1" i="0"/>
            <a:t>36.12 ndarray</a:t>
          </a:r>
          <a:r>
            <a:rPr lang="zh-CN" altLang="en-US" b="1" i="0"/>
            <a:t>的排序</a:t>
          </a:r>
          <a:endParaRPr lang="zh-CN" b="0"/>
        </a:p>
      </dgm:t>
    </dgm:pt>
    <dgm:pt modelId="{7E8C872B-B4EE-4C05-B120-576A38283B8F}" cxnId="{6B4E6DDF-74B2-415D-AA86-35318A3184BB}" type="parTrans">
      <dgm:prSet/>
      <dgm:spPr/>
      <dgm:t>
        <a:bodyPr/>
        <a:lstStyle/>
        <a:p>
          <a:endParaRPr lang="zh-CN" altLang="en-US"/>
        </a:p>
      </dgm:t>
    </dgm:pt>
    <dgm:pt modelId="{49352348-04B0-43B8-944C-97CB8855A6BD}" cxnId="{6B4E6DDF-74B2-415D-AA86-35318A3184BB}" type="sibTrans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/>
            <a:t>36.9 </a:t>
          </a:r>
          <a:r>
            <a:rPr lang="zh-CN" altLang="en-US" b="1" i="0"/>
            <a:t>插入与删除</a:t>
          </a:r>
          <a:endParaRPr lang="zh-CN" b="0"/>
        </a:p>
      </dgm:t>
    </dgm:pt>
    <dgm:pt modelId="{DB895D5D-7153-4C47-A1C4-7C4F2FE075F9}" cxnId="{12C1E883-0775-493B-8B30-B92BDF9782AA}" type="parTrans">
      <dgm:prSet/>
      <dgm:spPr/>
      <dgm:t>
        <a:bodyPr/>
        <a:lstStyle/>
        <a:p>
          <a:endParaRPr lang="zh-CN" altLang="en-US"/>
        </a:p>
      </dgm:t>
    </dgm:pt>
    <dgm:pt modelId="{81D9F3FD-1F74-437E-9925-9E0EFC9D81AB}" cxnId="{12C1E883-0775-493B-8B30-B92BDF9782AA}" type="sibTrans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/>
            <a:t>36.10 </a:t>
          </a:r>
          <a:r>
            <a:rPr lang="zh-CN" altLang="en-US" b="1" i="0"/>
            <a:t>缺失值处理</a:t>
          </a:r>
          <a:endParaRPr lang="zh-CN" b="0"/>
        </a:p>
      </dgm:t>
    </dgm:pt>
    <dgm:pt modelId="{68D5B282-8465-4CBD-97CC-179DA0D6AD1F}" cxnId="{29A99B20-800C-4581-8678-944B884B4BBE}" type="parTrans">
      <dgm:prSet/>
      <dgm:spPr/>
      <dgm:t>
        <a:bodyPr/>
        <a:lstStyle/>
        <a:p>
          <a:endParaRPr lang="zh-CN" altLang="en-US"/>
        </a:p>
      </dgm:t>
    </dgm:pt>
    <dgm:pt modelId="{CD5A1054-CC98-4270-B813-508C4D1F1352}" cxnId="{29A99B20-800C-4581-8678-944B884B4BBE}" type="sibTrans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b="1" i="0"/>
            <a:t>36.11 ndarray</a:t>
          </a:r>
          <a:r>
            <a:rPr lang="zh-CN" altLang="en-US" b="1" i="0"/>
            <a:t>的广播规则</a:t>
          </a:r>
          <a:endParaRPr lang="zh-CN" b="0"/>
        </a:p>
      </dgm:t>
    </dgm:pt>
    <dgm:pt modelId="{0C66FD6F-9988-4242-872A-CECF7378E856}" cxnId="{2C5C2332-057C-4B9F-B17F-F468A577D23D}" type="parTrans">
      <dgm:prSet/>
      <dgm:spPr/>
      <dgm:t>
        <a:bodyPr/>
        <a:lstStyle/>
        <a:p>
          <a:endParaRPr lang="zh-CN" altLang="en-US"/>
        </a:p>
      </dgm:t>
    </dgm:pt>
    <dgm:pt modelId="{7FEB83F3-5CFC-46B7-BA02-1229DC94ACE4}" cxnId="{2C5C2332-057C-4B9F-B17F-F468A577D23D}" type="sibTrans">
      <dgm:prSet/>
      <dgm:spPr/>
      <dgm:t>
        <a:bodyPr/>
        <a:lstStyle/>
        <a:p>
          <a:endParaRPr lang="zh-CN" altLang="en-US"/>
        </a:p>
      </dgm:t>
    </dgm:pt>
    <dgm:pt modelId="{B5E8CD70-22C1-46C0-873B-F57A941364FA}">
      <dgm:prSet/>
      <dgm:spPr/>
      <dgm:t>
        <a:bodyPr/>
        <a:lstStyle/>
        <a:p>
          <a:r>
            <a:rPr lang="en-US" b="1" i="0"/>
            <a:t>36.7 ndarray</a:t>
          </a:r>
          <a:r>
            <a:rPr lang="zh-CN" altLang="en-US" b="1" i="0"/>
            <a:t>的计算</a:t>
          </a:r>
          <a:endParaRPr lang="zh-CN" b="0"/>
        </a:p>
      </dgm:t>
    </dgm:pt>
    <dgm:pt modelId="{F3450AE1-94AB-451E-A114-4E7A07C3B766}" cxnId="{95B9D4AF-67F5-4046-8CF2-411CAB81C845}" type="parTrans">
      <dgm:prSet/>
      <dgm:spPr/>
      <dgm:t>
        <a:bodyPr/>
        <a:lstStyle/>
        <a:p>
          <a:endParaRPr lang="zh-CN" altLang="en-US"/>
        </a:p>
      </dgm:t>
    </dgm:pt>
    <dgm:pt modelId="{6498AC93-9E47-484C-B5A1-1223D05003C6}" cxnId="{95B9D4AF-67F5-4046-8CF2-411CAB81C845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8F27FF04-666D-49D7-B0C5-E95227D086AB}" type="pres">
      <dgm:prSet presAssocID="{B5E8CD70-22C1-46C0-873B-F57A941364FA}" presName="parentLin" presStyleCnt="0"/>
      <dgm:spPr/>
    </dgm:pt>
    <dgm:pt modelId="{2965AAA8-7428-47AB-91CA-E0E4B3C1BE13}" type="pres">
      <dgm:prSet presAssocID="{B5E8CD70-22C1-46C0-873B-F57A941364FA}" presName="parentLeftMargin" presStyleLbl="node1" presStyleIdx="0" presStyleCnt="6"/>
      <dgm:spPr/>
    </dgm:pt>
    <dgm:pt modelId="{C5DBE8BE-FE04-4CAF-AADF-82D2E682F364}" type="pres">
      <dgm:prSet presAssocID="{B5E8CD70-22C1-46C0-873B-F57A941364F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92E58F-7420-42B9-8C63-B1A5838C68AE}" type="pres">
      <dgm:prSet presAssocID="{B5E8CD70-22C1-46C0-873B-F57A941364FA}" presName="negativeSpace" presStyleCnt="0"/>
      <dgm:spPr/>
    </dgm:pt>
    <dgm:pt modelId="{7A3DDBB4-5104-419C-AA37-4EE760A6D203}" type="pres">
      <dgm:prSet presAssocID="{B5E8CD70-22C1-46C0-873B-F57A941364FA}" presName="childText" presStyleLbl="conFgAcc1" presStyleIdx="0" presStyleCnt="6">
        <dgm:presLayoutVars>
          <dgm:bulletEnabled val="1"/>
        </dgm:presLayoutVars>
      </dgm:prSet>
      <dgm:spPr/>
    </dgm:pt>
    <dgm:pt modelId="{FBD092F0-D927-4E36-8B2B-C59FE23E28A8}" type="pres">
      <dgm:prSet presAssocID="{6498AC93-9E47-484C-B5A1-1223D05003C6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04E6F1E-2C4A-44E6-B349-0BBA3DFDB4CE}" type="presOf" srcId="{B5E8CD70-22C1-46C0-873B-F57A941364FA}" destId="{C5DBE8BE-FE04-4CAF-AADF-82D2E682F364}" srcOrd="1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95B9D4AF-67F5-4046-8CF2-411CAB81C845}" srcId="{2D3DEDF0-B9A1-4CD2-BA88-CA716FC4420C}" destId="{B5E8CD70-22C1-46C0-873B-F57A941364FA}" srcOrd="0" destOrd="0" parTransId="{F3450AE1-94AB-451E-A114-4E7A07C3B766}" sibTransId="{6498AC93-9E47-484C-B5A1-1223D05003C6}"/>
    <dgm:cxn modelId="{E452F5B4-D44A-4329-8E34-1679D6086046}" type="presOf" srcId="{B5E8CD70-22C1-46C0-873B-F57A941364FA}" destId="{2965AAA8-7428-47AB-91CA-E0E4B3C1BE13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66C672CF-F715-465D-8BE2-3682F8EEB054}" type="presParOf" srcId="{ACC2AE7E-59B9-49A0-BAB4-22D68AC176E7}" destId="{8F27FF04-666D-49D7-B0C5-E95227D086AB}" srcOrd="0" destOrd="0" presId="urn:microsoft.com/office/officeart/2005/8/layout/list1"/>
    <dgm:cxn modelId="{7FD4D844-9DE8-4E2B-B9F5-A5B43F12633D}" type="presParOf" srcId="{8F27FF04-666D-49D7-B0C5-E95227D086AB}" destId="{2965AAA8-7428-47AB-91CA-E0E4B3C1BE13}" srcOrd="0" destOrd="0" presId="urn:microsoft.com/office/officeart/2005/8/layout/list1"/>
    <dgm:cxn modelId="{CD30C625-ED51-4FC8-993C-FCEF1C7537EA}" type="presParOf" srcId="{8F27FF04-666D-49D7-B0C5-E95227D086AB}" destId="{C5DBE8BE-FE04-4CAF-AADF-82D2E682F364}" srcOrd="1" destOrd="0" presId="urn:microsoft.com/office/officeart/2005/8/layout/list1"/>
    <dgm:cxn modelId="{B857F791-7B2C-4ED8-866B-712533D94DEB}" type="presParOf" srcId="{ACC2AE7E-59B9-49A0-BAB4-22D68AC176E7}" destId="{B292E58F-7420-42B9-8C63-B1A5838C68AE}" srcOrd="1" destOrd="0" presId="urn:microsoft.com/office/officeart/2005/8/layout/list1"/>
    <dgm:cxn modelId="{9040B735-09BE-48F4-BEA8-D6CCEC86B21D}" type="presParOf" srcId="{ACC2AE7E-59B9-49A0-BAB4-22D68AC176E7}" destId="{7A3DDBB4-5104-419C-AA37-4EE760A6D203}" srcOrd="2" destOrd="0" presId="urn:microsoft.com/office/officeart/2005/8/layout/list1"/>
    <dgm:cxn modelId="{9B2A0542-F962-4099-A507-90160495B0DF}" type="presParOf" srcId="{ACC2AE7E-59B9-49A0-BAB4-22D68AC176E7}" destId="{FBD092F0-D927-4E36-8B2B-C59FE23E28A8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36.1 </a:t>
          </a:r>
          <a:r>
            <a:rPr lang="zh-CN" altLang="en-US" sz="1700" b="1" i="0" kern="1200"/>
            <a:t>创建方法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36.2 </a:t>
          </a:r>
          <a:r>
            <a:rPr lang="zh-CN" altLang="en-US" sz="1700" b="1" i="0" kern="1200"/>
            <a:t>主要特征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36.3 </a:t>
          </a:r>
          <a:r>
            <a:rPr lang="zh-CN" altLang="en-US" sz="1700" b="1" i="0" kern="1200"/>
            <a:t>切片</a:t>
          </a:r>
          <a:r>
            <a:rPr lang="en-US" altLang="zh-CN" sz="1700" b="1" i="0" kern="1200"/>
            <a:t>/</a:t>
          </a:r>
          <a:r>
            <a:rPr lang="zh-CN" altLang="en-US" sz="1700" b="1" i="0" kern="1200"/>
            <a:t>读取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36.4 </a:t>
          </a:r>
          <a:r>
            <a:rPr lang="zh-CN" altLang="en-US" sz="1700" b="1" i="0" kern="1200"/>
            <a:t>浅拷贝与深拷贝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36.5 </a:t>
          </a:r>
          <a:r>
            <a:rPr lang="zh-CN" altLang="en-US" sz="1700" b="1" i="0" kern="1200"/>
            <a:t>形状与重构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36.6 </a:t>
          </a:r>
          <a:r>
            <a:rPr lang="zh-CN" altLang="en-US" sz="1700" b="1" i="0" kern="1200"/>
            <a:t>属性计算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BB4-5104-419C-AA37-4EE760A6D203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E8BE-FE04-4CAF-AADF-82D2E682F364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36.7 ndarray</a:t>
          </a:r>
          <a:r>
            <a:rPr lang="zh-CN" altLang="en-US" sz="1700" b="1" i="0" kern="1200"/>
            <a:t>的计算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36.8 ndarray</a:t>
          </a:r>
          <a:r>
            <a:rPr lang="zh-CN" altLang="en-US" sz="1700" b="1" i="0" kern="1200"/>
            <a:t>的元素类型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36.9 </a:t>
          </a:r>
          <a:r>
            <a:rPr lang="zh-CN" altLang="en-US" sz="1700" b="1" i="0" kern="1200"/>
            <a:t>插入与删除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36.10 </a:t>
          </a:r>
          <a:r>
            <a:rPr lang="zh-CN" altLang="en-US" sz="1700" b="1" i="0" kern="1200"/>
            <a:t>缺失值处理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36.11 ndarray</a:t>
          </a:r>
          <a:r>
            <a:rPr lang="zh-CN" altLang="en-US" sz="1700" b="1" i="0" kern="1200"/>
            <a:t>的广播规则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36.12 ndarray</a:t>
          </a:r>
          <a:r>
            <a:rPr lang="zh-CN" altLang="en-US" sz="1700" b="1" i="0" kern="1200"/>
            <a:t>的排序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59209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3808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1816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MyArray4=np.zeros(shape=(2,15),dtype=np.int)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8394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708921"/>
            <a:ext cx="7992211" cy="11503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array([[0, 0, 0, 0, 0, 0, 0, 0, 0, 0, 0, 0, 0, 0, 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[0, 0, 0, 0, 0, 0, 0, 0, 0, 0, 0, 0, 0, 0, 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0627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3" y="4149079"/>
            <a:ext cx="8128131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np.ones((3,5),dtype=float)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9775" y="49091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4866920"/>
            <a:ext cx="7992211" cy="12263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36.2 </a:t>
            </a:r>
            <a:r>
              <a:rPr lang="zh-CN" altLang="en-US" b="0"/>
              <a:t>主要特征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207551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03505"/>
            <a:ext cx="8128130" cy="6334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np.ones([3,5],dtype=float)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6954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564904"/>
            <a:ext cx="7992211" cy="14805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36.2 </a:t>
            </a:r>
            <a:r>
              <a:rPr lang="zh-CN" altLang="en-US" b="0"/>
              <a:t>主要特征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127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113528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myArray=np.array(range(1,10))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5018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80616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1297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85392"/>
            <a:ext cx="8128130" cy="8217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myArray=np.arange(1,10)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55151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574750"/>
            <a:ext cx="8128130" cy="44750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myArray[0]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9775" y="502806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985881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53390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780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3, 5, 7,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3477" y="5631631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648761"/>
            <a:ext cx="8128130" cy="4503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myArray[-1]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9775" y="608494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602913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12776"/>
            <a:ext cx="106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268760"/>
            <a:ext cx="8128130" cy="522675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myArray=np.array(range(0,10))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print("myArray=",myArray)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print("myArray[1:9:2]=",myArray[1:9:2])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print("myArray[:9:2]=",myArray[:9:2])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print("myArray[::2]=",myArray[::2])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print("myArray[::]=",myArray[::])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print("myArray[:8:]=",myArray[:8:])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print("myArray[:8]=",myArray[0:8])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print("myArray[4::]=",myArray[4::])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print("myArray[9:1:-2]=",myArray[9:1:-2])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print("myArray[::-2]=",myArray[::-2])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print("myArray[[2,5,6]]=",myArray[[2,5,6]])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print("myArray[myArray&gt;5]=",myArray[myArray&gt;5])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139658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340768"/>
            <a:ext cx="7992211" cy="45365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myArray= [0 1 2 3 4 5 6 7 8 9]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myArray[1:9:2]= [1 3 5 7]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myArray[:9:2]= [0 2 4 6 8]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myArray[::2]= [0 2 4 6 8]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myArray[::]= [0 1 2 3 4 5 6 7 8 9]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myArray[:8:]= [0 1 2 3 4 5 6 7]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myArray[:8]= [0 1 2 3 4 5 6 7]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myArray[4::]= [4 5 6 7 8 9]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myArray[9:1:-2]= [9 7 5 3]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myArray[::-2]= [9 7 5 3 1]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myArray[[2,5,6]]= [2 5 6]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myArray[myArray&gt;5]= [6 7 8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myArray[0:2]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3537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791361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3])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5459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1529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myArray[1:5:2]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9674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854352"/>
            <a:ext cx="8128130" cy="806979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myArray[::2]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9775" y="561661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2, 4, 6, 8])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1])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myArray[::-2]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3537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791361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54591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1529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9674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854352"/>
            <a:ext cx="8128130" cy="90628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myArray=np.array(range(1,11))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9775" y="576063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array([9, 7, 5, 3, 1])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myArray[1,3,6]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2162473"/>
            <a:ext cx="8704194" cy="27805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&lt;ipython-input-30-13b1cd8a6af6&gt;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myArray[1,3,6]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IndexError: too many indices for array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  <p:sp>
        <p:nvSpPr>
          <p:cNvPr id="25" name="文本框 24"/>
          <p:cNvSpPr txBox="1"/>
          <p:nvPr/>
        </p:nvSpPr>
        <p:spPr>
          <a:xfrm>
            <a:off x="1023477" y="58772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8036" y="573325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array([2, 4, 7])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4" y="529648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5157192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myArray[[1,3,6]]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0100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356992"/>
            <a:ext cx="7992211" cy="3312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20222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809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myArray[:,np.newaxis]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565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888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2033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48330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myArray[:,np.newaxis].shape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3407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040246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096602"/>
            <a:ext cx="7992211" cy="18526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 6,  7,  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[ 9, 10, 11, 12],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14, 15,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2778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22828"/>
            <a:ext cx="8128130" cy="90176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myArray2=np.arange(1,21).reshape([5,4])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0634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1953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36. </a:t>
            </a:r>
            <a:r>
              <a:rPr lang="zh-CN" altLang="en-US" sz="5400">
                <a:solidFill>
                  <a:srgbClr val="C00000"/>
                </a:solidFill>
              </a:rPr>
              <a:t>数组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55911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3903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myArray2[[2,4],3]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69645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24782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04183"/>
            <a:ext cx="7992211" cy="4209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array([12, 20])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43536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330409"/>
            <a:ext cx="8128130" cy="90176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x=[2,4]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myArray2[x,3]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4191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5510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array([12,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36.3 </a:t>
            </a:r>
            <a:r>
              <a:rPr lang="zh-CN" altLang="en-US" b="0"/>
              <a:t>切片</a:t>
            </a:r>
            <a:r>
              <a:rPr lang="en-US" altLang="zh-CN" b="0"/>
              <a:t>/</a:t>
            </a:r>
            <a:r>
              <a:rPr lang="zh-CN" altLang="en-US" b="0"/>
              <a:t>读取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36.4 </a:t>
            </a:r>
            <a:r>
              <a:rPr lang="zh-CN" altLang="en-US" b="0"/>
              <a:t>浅拷贝与深拷贝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1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18764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myArray1=np.array(range(0,10))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myArray2=myArray1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myArray2[1]=100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32751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96640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82239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21088"/>
            <a:ext cx="111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55607"/>
            <a:ext cx="8128130" cy="186568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myArray1=np.array(range(0,10))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myArray2=myArray1.copy()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myArray2[1]=200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29979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2129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 0, 100,   2,   3,   4,   5,   6,   7,   8,   9])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6"/>
            <a:ext cx="8128130" cy="13575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MyArray5=np.arange(1,21)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17432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03030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(20,)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5215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82233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22778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140968"/>
            <a:ext cx="7992211" cy="9999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90628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MyArray6=MyArray5.reshape(4,5)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MyArray6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39034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2463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(20,)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737551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9825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7451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645045"/>
            <a:ext cx="7992211" cy="16480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4,  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310881"/>
            <a:ext cx="150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141603"/>
            <a:ext cx="7992211" cy="23117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 6,  7,  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[ 9, 10, 11, 12],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14, 15,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04833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65539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MyArray5.reshape(5,4)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3"/>
            <a:ext cx="7992211" cy="1010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9659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4588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MyArray5.reshape(5,5)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440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445224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390345"/>
            <a:ext cx="7992211" cy="8596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19, 20])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65313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811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1667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29860"/>
            <a:ext cx="8488170" cy="174721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&lt;ipython-input-46-8920a583f59a&gt;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MyArray5.reshape(5,5)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cannot reshape array of size 20 into shape (5,5)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8768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MyArray5.resize(4,5)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026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75298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9479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89479"/>
            <a:ext cx="8128130" cy="58078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MyArray5.swapaxes(0,1)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7687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91341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4,  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56331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01656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9825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03290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89040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89039"/>
            <a:ext cx="8128130" cy="80921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MyArray5=MyArray5.swapaxes(0,1)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198884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003309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4,  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5065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78646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MyArray5.flatten()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984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9825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454241"/>
            <a:ext cx="7992211" cy="17110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[[1, 6, 11,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[2, 7, 12, 17],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[3, 8, 13, 18],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[4, 9, 14, 19],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[5, 10, 15, 20]]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1231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73016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MyArray5.tolist()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7073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83917"/>
            <a:ext cx="7992211" cy="10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6, 11, 16,  2,  7, 12, 17,  3,  8, 13, 18,  4,  9, 14, 19,  5, 10, 15,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36.5 </a:t>
            </a:r>
            <a:r>
              <a:rPr lang="zh-CN" altLang="en-US" b="0"/>
              <a:t>形状与重构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7400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5083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MyArray5.astype(np.float)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026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75298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9479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98579"/>
            <a:ext cx="8128130" cy="47168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8058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80968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array([[ 1.,  6., 11., 16.],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[ 2.,  7., 12., 17.],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[ 3.,  8., 13., 18.],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[ 4.,  9., 14., 19.],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[ 5., 10., 15., 20.]])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36.6 </a:t>
            </a:r>
            <a:r>
              <a:rPr lang="zh-CN" altLang="en-US" b="0"/>
              <a:t>属性计算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5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np.rank(MyArray5)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35699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21297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77620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83390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np.ndim(MyArray5)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11946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077073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MyArray5.ndim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69532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6531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565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888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3477" y="5475045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403038"/>
            <a:ext cx="8128130" cy="6182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np.shape(MyArray5)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9775" y="60360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36.6 </a:t>
            </a:r>
            <a:r>
              <a:rPr lang="zh-CN" altLang="en-US" b="0"/>
              <a:t>属性计算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MyArray5.shape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5820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14192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7742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84606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MyArray5.size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392687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350297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type(MyArray5)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96854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92636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180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36.7 </a:t>
            </a:r>
            <a:r>
              <a:rPr lang="en-US" altLang="zh-CN" b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MyArray5*10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46235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 12 13] [14 15] [16 17 18]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305503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12687"/>
            <a:ext cx="8128130" cy="12936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x=np.array([11,12,13,14,15,16,17,18])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x1,x2,x3=np.split(x,[3,5])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print(x1,x2,x3)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47121"/>
            <a:ext cx="7992211" cy="1989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array([[ 10,  60, 110, 160],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[ 20,  70, 120, 170],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[ 30,  80, 130, 180],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[ 40,  90, 140, 190],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[ 50, 100, 150, 200]])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36.7 </a:t>
            </a:r>
            <a:r>
              <a:rPr lang="en-US" altLang="zh-CN" b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578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876"/>
            <a:ext cx="8128130" cy="135509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upper,lower=np.vsplit(MyArray5.reshape(4,5),[2])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</a:t>
            </a:r>
            <a:r>
              <a:rPr lang="zh-CN" altLang="en-US" sz="2400" b="1">
                <a:solidFill>
                  <a:schemeClr val="tx1"/>
                </a:solidFill>
              </a:rPr>
              <a:t>上半部分为</a:t>
            </a:r>
            <a:r>
              <a:rPr lang="en-US" altLang="zh-CN" sz="2400" b="1">
                <a:solidFill>
                  <a:schemeClr val="tx1"/>
                </a:solidFill>
              </a:rPr>
              <a:t>\n",upper)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print("\n\n</a:t>
            </a:r>
            <a:r>
              <a:rPr lang="zh-CN" altLang="en-US" sz="2400" b="1">
                <a:solidFill>
                  <a:schemeClr val="tx1"/>
                </a:solidFill>
              </a:rPr>
              <a:t>下半部分为</a:t>
            </a:r>
            <a:r>
              <a:rPr lang="en-US" altLang="zh-CN" sz="2400" b="1">
                <a:solidFill>
                  <a:schemeClr val="tx1"/>
                </a:solidFill>
              </a:rPr>
              <a:t>\n",lower)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19816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3083626"/>
            <a:ext cx="7992211" cy="29376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上半部分为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[[ 1  6 11 16  2]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[ 7 12 17  3  8]]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下半部分为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[[13 18  4  9 14]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[19  5 10 15 20]]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36.7 </a:t>
            </a:r>
            <a:r>
              <a:rPr lang="en-US" altLang="zh-CN" b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np.concatenate((lower,upper),axis=0)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9825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454241"/>
            <a:ext cx="7992211" cy="18947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16,  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18,  4,  9, 14],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[19,  5, 10, 15,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17471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24655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np.vstack([upper,lower])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32856"/>
            <a:ext cx="7992211" cy="16285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array([[13, 18,  4,  9, 14],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[19,  5, 10, 15, 20],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[ 1,  6, 11, 16,  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36.7 </a:t>
            </a:r>
            <a:r>
              <a:rPr lang="en-US" altLang="zh-CN" b="0"/>
              <a:t>ndarray</a:t>
            </a:r>
            <a:r>
              <a:rPr lang="zh-CN" altLang="en-US" b="0"/>
              <a:t>的计算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9433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22331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np.hstack([upper,lower])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310225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238217"/>
            <a:ext cx="7992211" cy="2071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array([[ 2,  7, 12, 17],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11, 16, 21]])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29439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36623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np.add(MyArray5,1)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1320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41194"/>
            <a:ext cx="7992211" cy="943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16,  2, 13, 18,  4,  9, 14],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8, 19,  5, 10, 15,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36.8 </a:t>
            </a:r>
            <a:r>
              <a:rPr lang="en-US" altLang="zh-CN" b="0"/>
              <a:t>ndarray</a:t>
            </a:r>
            <a:r>
              <a:rPr lang="zh-CN" altLang="en-US" b="0"/>
              <a:t>的元素类型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8"/>
            <a:ext cx="8128130" cy="8068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np.zeros(10,dtype="int16")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3414192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27017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array([0., 0., 0., 0., 0., 0., 0., 0., 0., 0.])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1013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17320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np.zeros(10,dtype="float")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062264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072512"/>
            <a:ext cx="8128130" cy="72949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a1=np.array([1,2,3,None])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68051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6383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2, 3, None], dtype=object)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37537"/>
            <a:ext cx="7992211" cy="5589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0, 0, 0, 0, 0, 0, 0, 0, 0], dtype=int16)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3477" y="531833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380217"/>
            <a:ext cx="8128130" cy="7450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a1=np.array([1,2,3,None,np.nan])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9775" y="603373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5966409"/>
            <a:ext cx="7992211" cy="5589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2, 3, None, nan], dtype=object)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36.9 </a:t>
            </a:r>
            <a:r>
              <a:rPr lang="zh-CN" altLang="en-US" b="0"/>
              <a:t>插入与删除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300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58008"/>
            <a:ext cx="8128130" cy="120946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myArray1=np.array([11,12,13,14,15,16,17,18])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np.delete(myArray1,2)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96747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45424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1022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88, 12, 13, 14, 15, 16, 17, 18])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87345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80639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np.insert(myArray1,1,88)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3975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852935"/>
            <a:ext cx="7992211" cy="6881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12, 14, 15, 16, 17, 18])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36.10 </a:t>
            </a:r>
            <a:r>
              <a:rPr lang="zh-CN" altLang="en-US" b="0"/>
              <a:t>缺失值处理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580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6001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np.isnan(myArray)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11373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96971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501008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08192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np.any(np.isnan(myArray))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506028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5017899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np.all(np.isnan(myArray))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63614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9396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1926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060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da-DK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array([False, False, False, False, False, False, False, False, False, False])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36.10 </a:t>
            </a:r>
            <a:r>
              <a:rPr lang="zh-CN" altLang="en-US" b="0"/>
              <a:t>缺失值处理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300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58009"/>
            <a:ext cx="8128130" cy="10100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MyArray=np.array([1,2,3,np.nan])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np.nansum(MyArray)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8381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45424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1022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87345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80639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np.sum(MyArray)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81040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76612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36.11 </a:t>
            </a:r>
            <a:r>
              <a:rPr lang="en-US" altLang="zh-CN" b="0"/>
              <a:t>ndarray</a:t>
            </a:r>
            <a:r>
              <a:rPr lang="zh-CN" altLang="en-US" b="0"/>
              <a:t>的广播规则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580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6000"/>
            <a:ext cx="8128130" cy="130616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A1=np.array(range(1,10)).reshape([3,3])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95267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5390345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2463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array([10, 10, 10])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504398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11582"/>
            <a:ext cx="8128130" cy="86163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A2=np.array([10,10,10])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6733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973956"/>
            <a:ext cx="7992211" cy="1145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array([[1, 2, 3],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[4, 5, 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[7, 8, 9]])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36.11 </a:t>
            </a:r>
            <a:r>
              <a:rPr lang="en-US" altLang="zh-CN" b="0"/>
              <a:t>ndarray</a:t>
            </a:r>
            <a:r>
              <a:rPr lang="zh-CN" altLang="en-US" b="0"/>
              <a:t>的广播规则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95922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87216"/>
            <a:ext cx="8128130" cy="6398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A1+A2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55009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5179043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035027"/>
            <a:ext cx="7992211" cy="1122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array([[0, 1, 2, 3, 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[5, 6, 7, 8, 9]])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9309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00280"/>
            <a:ext cx="8128130" cy="86163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A3=np.arange(10).reshape(2,5)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76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571382"/>
            <a:ext cx="7992211" cy="1145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array([[11, 12, 13],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[14, 15, 16],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36.11 </a:t>
            </a:r>
            <a:r>
              <a:rPr lang="en-US" altLang="zh-CN" b="0"/>
              <a:t>ndarray</a:t>
            </a:r>
            <a:r>
              <a:rPr lang="zh-CN" altLang="en-US" b="0"/>
              <a:t>的广播规则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1277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8"/>
            <a:ext cx="8128130" cy="7484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A4=np.arange(16).reshape(4,4)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00364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60587"/>
            <a:ext cx="8988524" cy="20367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&lt;ipython-input-86-0fe8480883de&gt;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A3+A4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operands could not be broadcast together with shapes (2,5) (4,4) 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81865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25840"/>
            <a:ext cx="8128130" cy="598353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A3+A4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01831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089176"/>
            <a:ext cx="7992211" cy="14414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array([[ 0,  1,  2,  3],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5,  6,  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[ 8,  9, 10, 11],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[12, 13, 14, 15]])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36.12 </a:t>
            </a:r>
            <a:r>
              <a:rPr lang="en-US" altLang="zh-CN" b="0"/>
              <a:t>ndarray</a:t>
            </a:r>
            <a:r>
              <a:rPr lang="zh-CN" altLang="en-US" b="0"/>
              <a:t>的排序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2"/>
            <a:ext cx="8128130" cy="12389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myArray=np.array([11,18,13,12,19,15,14,17,16])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7809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18, 13, 12, 19, 15, 14, 17, 16])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206280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062264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12, 13, 14, 15, 16, 17, 18, 19])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62549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632678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504075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98369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np.argsort(myArray)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61661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3, 2, 6, 5, 8, 7, 1, 4], dtype=int64)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85293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36.12 </a:t>
            </a:r>
            <a:r>
              <a:rPr lang="en-US" altLang="zh-CN" b="0"/>
              <a:t>ndarray</a:t>
            </a:r>
            <a:r>
              <a:rPr lang="zh-CN" altLang="en-US" b="0"/>
              <a:t>的排序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12389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MyArray=np.array([[21, 22, 23, 24,25],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[35,  34,33, 32, 31],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[ 1, 2,  3, 100, 4]])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3411818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357949"/>
            <a:ext cx="7992211" cy="13008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array([[ 21,  22,  23,  24,  25],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[ 31,  32,  33,  34,  35],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 1,   2,   3,   4, 100]])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40709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47894"/>
            <a:ext cx="8128130" cy="5264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np.sort(MyArray,axis=1)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4050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798110"/>
            <a:ext cx="8128130" cy="50405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np.sort(MyArray,axis=0)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27234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230157"/>
            <a:ext cx="7992211" cy="12231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 1,   2,   3,  24,   4],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[ 21,  22,  23,  32,  25],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[ 35,  34,  33, 100,  31]])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36. </a:t>
            </a:r>
            <a:r>
              <a:rPr lang="zh-CN" altLang="en-US">
                <a:sym typeface="+mn-ea"/>
              </a:rPr>
              <a:t>数组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第四篇 数据加工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778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664553"/>
            <a:ext cx="7992211" cy="10997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78579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28593"/>
            <a:ext cx="8128130" cy="100905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 = np.arange(1,20)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9835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68463"/>
            <a:ext cx="8128130" cy="79217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range(1,10,2)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range(1, 10, 2)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list(range(1,10,2))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80616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66215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3, 5, 7,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2538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086089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np.arange(1,10,2)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6955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653136"/>
            <a:ext cx="8128130" cy="93618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MyArray2=np.array([1,2,3,4,3,5])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58932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2, 3, 4, 3, 5])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768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900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3, 5, 7,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np.array(range(1,10,2))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3322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188229"/>
            <a:ext cx="7992211" cy="21930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array([[0., 0., 0., 0., 0.],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7753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38238"/>
            <a:ext cx="8128130" cy="10548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MyArray3=np.zeros((5,5))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3, 5, 7, 9])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83556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MyArray4=np.ones((5,5))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76612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0303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886289"/>
            <a:ext cx="7992211" cy="1495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array([[2, 2, 2, 2, 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[2, 2, 2, 2, 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[2, 2, 2, 2, 2]])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44951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68511"/>
            <a:ext cx="8128130" cy="67768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np.full((3,5),2)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20351"/>
            <a:ext cx="8128130" cy="19041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36.1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7"/>
            <a:ext cx="8128130" cy="165277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rand=np.random.RandomState(30)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MyArray5=rand.randint(0,100,[3,5])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36.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575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429000"/>
            <a:ext cx="8128130" cy="12241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array([[37, 37, 45, 45, 12],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[23,  2, 53, 17, 46],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41,  7, 65, 49]])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11523</Words>
  <Application>WPS 演示</Application>
  <PresentationFormat>宽屏</PresentationFormat>
  <Paragraphs>1150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36. 数组</vt:lpstr>
      <vt:lpstr>本章内容提要</vt:lpstr>
      <vt:lpstr>本章内容提要</vt:lpstr>
      <vt:lpstr>36.1 创建方法</vt:lpstr>
      <vt:lpstr>36.1 创建方法</vt:lpstr>
      <vt:lpstr>36.1 创建方法</vt:lpstr>
      <vt:lpstr>36.1 创建方法</vt:lpstr>
      <vt:lpstr>36.1 创建方法</vt:lpstr>
      <vt:lpstr>36.2 主要特征</vt:lpstr>
      <vt:lpstr>36.2 主要特征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36.3 切片/读取</vt:lpstr>
      <vt:lpstr>36.4 浅拷贝与深拷贝</vt:lpstr>
      <vt:lpstr>36.5 形状与重构</vt:lpstr>
      <vt:lpstr>36.5 形状与重构</vt:lpstr>
      <vt:lpstr>36.5 形状与重构</vt:lpstr>
      <vt:lpstr>36.5 形状与重构</vt:lpstr>
      <vt:lpstr>36.5 形状与重构</vt:lpstr>
      <vt:lpstr>36.5 形状与重构</vt:lpstr>
      <vt:lpstr>36.5 形状与重构</vt:lpstr>
      <vt:lpstr>36.5 形状与重构</vt:lpstr>
      <vt:lpstr>36.6 属性计算</vt:lpstr>
      <vt:lpstr>36.6 属性计算</vt:lpstr>
      <vt:lpstr>36.7 ndarray的计算</vt:lpstr>
      <vt:lpstr>36.7 ndarray的计算</vt:lpstr>
      <vt:lpstr>36.7 ndarray的计算</vt:lpstr>
      <vt:lpstr>36.7 ndarray的计算</vt:lpstr>
      <vt:lpstr>36.8 ndarray的元素类型</vt:lpstr>
      <vt:lpstr>36.9 插入与删除</vt:lpstr>
      <vt:lpstr>36.10 缺失值处理</vt:lpstr>
      <vt:lpstr>36.10 缺失值处理</vt:lpstr>
      <vt:lpstr>36.11 ndarray的广播规则</vt:lpstr>
      <vt:lpstr>36.11 ndarray的广播规则</vt:lpstr>
      <vt:lpstr>36.11 ndarray的广播规则</vt:lpstr>
      <vt:lpstr>36.12 ndarray的排序</vt:lpstr>
      <vt:lpstr>36.12 ndarray的排序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1760</cp:revision>
  <cp:lastPrinted>2017-07-17T10:18:00Z</cp:lastPrinted>
  <dcterms:created xsi:type="dcterms:W3CDTF">2007-03-02T11:26:00Z</dcterms:created>
  <dcterms:modified xsi:type="dcterms:W3CDTF">2021-10-07T08:01:47Z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81827FFE569343729FCC41541A1504ED</vt:lpwstr>
  </property>
  <property fmtid="{D5CDD505-2E9C-101B-9397-08002B2CF9AE}" pid="3" name="KSOProductBuildVer">
    <vt:lpwstr>2052-11.1.0.10938</vt:lpwstr>
  </property>
</Properties>
</file>