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842" r:id="rId3"/>
    <p:sldId id="859" r:id="rId5"/>
    <p:sldId id="858" r:id="rId6"/>
    <p:sldId id="862" r:id="rId7"/>
    <p:sldId id="869" r:id="rId8"/>
    <p:sldId id="870" r:id="rId9"/>
    <p:sldId id="871" r:id="rId10"/>
    <p:sldId id="868" r:id="rId11"/>
    <p:sldId id="872" r:id="rId12"/>
    <p:sldId id="873" r:id="rId13"/>
    <p:sldId id="874" r:id="rId14"/>
    <p:sldId id="875" r:id="rId15"/>
    <p:sldId id="876" r:id="rId16"/>
    <p:sldId id="877" r:id="rId17"/>
    <p:sldId id="879" r:id="rId18"/>
    <p:sldId id="880" r:id="rId19"/>
    <p:sldId id="881" r:id="rId20"/>
    <p:sldId id="882" r:id="rId21"/>
    <p:sldId id="883" r:id="rId22"/>
    <p:sldId id="878" r:id="rId23"/>
    <p:sldId id="797" r:id="rId2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/>
            <a:t>39.1 </a:t>
          </a:r>
          <a:r>
            <a:rPr lang="zh-CN" altLang="en-US" b="1" i="0"/>
            <a:t>常用包与模块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/>
            <a:t>39.2 </a:t>
          </a:r>
          <a:r>
            <a:rPr lang="zh-CN" altLang="en-US" b="1" i="0"/>
            <a:t>时间和日期类型的定义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/>
            <a:t>39.6 </a:t>
          </a:r>
          <a:r>
            <a:rPr lang="zh-CN" altLang="en-US" b="1" i="0"/>
            <a:t>时间索引</a:t>
          </a:r>
          <a:endParaRPr lang="zh-CN" b="0"/>
        </a:p>
      </dgm:t>
    </dgm:pt>
    <dgm:pt modelId="{7E8C872B-B4EE-4C05-B120-576A38283B8F}" cxnId="{6B4E6DDF-74B2-415D-AA86-35318A3184BB}" type="parTrans">
      <dgm:prSet/>
      <dgm:spPr/>
      <dgm:t>
        <a:bodyPr/>
        <a:lstStyle/>
        <a:p>
          <a:endParaRPr lang="zh-CN" altLang="en-US"/>
        </a:p>
      </dgm:t>
    </dgm:pt>
    <dgm:pt modelId="{49352348-04B0-43B8-944C-97CB8855A6BD}" cxnId="{6B4E6DDF-74B2-415D-AA86-35318A3184BB}" type="sibTrans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/>
            <a:t>39.3 </a:t>
          </a:r>
          <a:r>
            <a:rPr lang="zh-CN" altLang="en-US" b="1" i="0"/>
            <a:t>转换方法</a:t>
          </a:r>
          <a:endParaRPr lang="zh-CN" b="0"/>
        </a:p>
      </dgm:t>
    </dgm:pt>
    <dgm:pt modelId="{DB895D5D-7153-4C47-A1C4-7C4F2FE075F9}" cxnId="{12C1E883-0775-493B-8B30-B92BDF9782AA}" type="parTrans">
      <dgm:prSet/>
      <dgm:spPr/>
      <dgm:t>
        <a:bodyPr/>
        <a:lstStyle/>
        <a:p>
          <a:endParaRPr lang="zh-CN" altLang="en-US"/>
        </a:p>
      </dgm:t>
    </dgm:pt>
    <dgm:pt modelId="{81D9F3FD-1F74-437E-9925-9E0EFC9D81AB}" cxnId="{12C1E883-0775-493B-8B30-B92BDF9782AA}" type="sibTrans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/>
            <a:t>39.4 </a:t>
          </a:r>
          <a:r>
            <a:rPr lang="zh-CN" altLang="en-US" b="1" i="0"/>
            <a:t>显示系统当前时间</a:t>
          </a:r>
          <a:endParaRPr lang="zh-CN" b="0"/>
        </a:p>
      </dgm:t>
    </dgm:pt>
    <dgm:pt modelId="{68D5B282-8465-4CBD-97CC-179DA0D6AD1F}" cxnId="{29A99B20-800C-4581-8678-944B884B4BBE}" type="parTrans">
      <dgm:prSet/>
      <dgm:spPr/>
      <dgm:t>
        <a:bodyPr/>
        <a:lstStyle/>
        <a:p>
          <a:endParaRPr lang="zh-CN" altLang="en-US"/>
        </a:p>
      </dgm:t>
    </dgm:pt>
    <dgm:pt modelId="{CD5A1054-CC98-4270-B813-508C4D1F1352}" cxnId="{29A99B20-800C-4581-8678-944B884B4BBE}" type="sibTrans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/>
            <a:t>39.5 </a:t>
          </a:r>
          <a:r>
            <a:rPr lang="zh-CN" altLang="en-US" b="1" i="0"/>
            <a:t>计算时差</a:t>
          </a:r>
          <a:endParaRPr lang="zh-CN" b="0"/>
        </a:p>
      </dgm:t>
    </dgm:pt>
    <dgm:pt modelId="{0C66FD6F-9988-4242-872A-CECF7378E856}" cxnId="{2C5C2332-057C-4B9F-B17F-F468A577D23D}" type="parTrans">
      <dgm:prSet/>
      <dgm:spPr/>
      <dgm:t>
        <a:bodyPr/>
        <a:lstStyle/>
        <a:p>
          <a:endParaRPr lang="zh-CN" altLang="en-US"/>
        </a:p>
      </dgm:t>
    </dgm:pt>
    <dgm:pt modelId="{7FEB83F3-5CFC-46B7-BA02-1229DC94ACE4}" cxnId="{2C5C2332-057C-4B9F-B17F-F468A577D23D}" type="sibTrans">
      <dgm:prSet/>
      <dgm:spPr/>
      <dgm:t>
        <a:bodyPr/>
        <a:lstStyle/>
        <a:p>
          <a:endParaRPr lang="zh-CN" altLang="en-US"/>
        </a:p>
      </dgm:t>
    </dgm:pt>
    <dgm:pt modelId="{680A4123-0188-4D36-A0EA-EF5FD3D70769}">
      <dgm:prSet/>
      <dgm:spPr/>
      <dgm:t>
        <a:bodyPr/>
        <a:lstStyle/>
        <a:p>
          <a:r>
            <a:rPr lang="en-US" b="1" i="0"/>
            <a:t>39.7 period_range()</a:t>
          </a:r>
          <a:r>
            <a:rPr lang="zh-CN" altLang="en-US" b="1" i="0"/>
            <a:t>函数</a:t>
          </a:r>
          <a:endParaRPr lang="zh-CN" b="0"/>
        </a:p>
      </dgm:t>
    </dgm:pt>
    <dgm:pt modelId="{E41C970A-CEFC-44EE-836E-B037D6CA3031}" cxnId="{EB26C900-5D1F-4526-A8C7-3624CC5F1277}" type="parTrans">
      <dgm:prSet/>
      <dgm:spPr/>
      <dgm:t>
        <a:bodyPr/>
        <a:lstStyle/>
        <a:p>
          <a:endParaRPr lang="zh-CN" altLang="en-US"/>
        </a:p>
      </dgm:t>
    </dgm:pt>
    <dgm:pt modelId="{5C0A283C-E2D9-4203-AAFD-C1171C427800}" cxnId="{EB26C900-5D1F-4526-A8C7-3624CC5F1277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7"/>
      <dgm:spPr/>
    </dgm:pt>
    <dgm:pt modelId="{B5E34E5E-BCD5-48AD-9666-299E56BF6317}" type="pres">
      <dgm:prSet presAssocID="{488FD816-4CED-4740-B5D1-1055C0C4953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7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7"/>
      <dgm:spPr/>
    </dgm:pt>
    <dgm:pt modelId="{C7E68B13-9884-4F1F-9F87-E2DCB96D0035}" type="pres">
      <dgm:prSet presAssocID="{BEAE5B3E-D3BF-4E63-BB83-FB7CDF30130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7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7"/>
      <dgm:spPr/>
    </dgm:pt>
    <dgm:pt modelId="{BD57A035-02CD-4FA7-8130-B655941F81E7}" type="pres">
      <dgm:prSet presAssocID="{87A5BB05-4DF1-47DE-9210-4557FC8B3CB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7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7"/>
      <dgm:spPr/>
    </dgm:pt>
    <dgm:pt modelId="{F287F71F-F24B-4CBE-AA64-1B5DF5EEC2F3}" type="pres">
      <dgm:prSet presAssocID="{018700D7-2FEA-4AE4-ACCC-C734747E957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7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7"/>
      <dgm:spPr/>
    </dgm:pt>
    <dgm:pt modelId="{0E4F647D-3FFA-4C56-8511-E19ED35A0E1E}" type="pres">
      <dgm:prSet presAssocID="{C3595AC7-5E1E-49DE-9FB8-7C475EE1382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7">
        <dgm:presLayoutVars>
          <dgm:bulletEnabled val="1"/>
        </dgm:presLayoutVars>
      </dgm:prSet>
      <dgm:spPr/>
    </dgm:pt>
    <dgm:pt modelId="{9EB54B22-AEE7-4BEB-A2B6-DD5B76A7890C}" type="pres">
      <dgm:prSet presAssocID="{49352348-04B0-43B8-944C-97CB8855A6BD}" presName="spaceBetweenRectangles" presStyleCnt="0"/>
      <dgm:spPr/>
    </dgm:pt>
    <dgm:pt modelId="{D868DEAB-D66D-41D1-BC73-D3D9BD1FD978}" type="pres">
      <dgm:prSet presAssocID="{680A4123-0188-4D36-A0EA-EF5FD3D70769}" presName="parentLin" presStyleCnt="0"/>
      <dgm:spPr/>
    </dgm:pt>
    <dgm:pt modelId="{51C81888-039D-4D2D-9AE6-EC11E248DDED}" type="pres">
      <dgm:prSet presAssocID="{680A4123-0188-4D36-A0EA-EF5FD3D70769}" presName="parentLeftMargin" presStyleLbl="node1" presStyleIdx="5" presStyleCnt="7"/>
      <dgm:spPr/>
    </dgm:pt>
    <dgm:pt modelId="{B0A8AF2A-CA4A-4196-85E3-ABD64BA8FADD}" type="pres">
      <dgm:prSet presAssocID="{680A4123-0188-4D36-A0EA-EF5FD3D7076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4A2289C-074B-49EE-89AE-DD6A14BF50DF}" type="pres">
      <dgm:prSet presAssocID="{680A4123-0188-4D36-A0EA-EF5FD3D70769}" presName="negativeSpace" presStyleCnt="0"/>
      <dgm:spPr/>
    </dgm:pt>
    <dgm:pt modelId="{B2337C7B-2AEF-4E4D-99E6-6622A7213063}" type="pres">
      <dgm:prSet presAssocID="{680A4123-0188-4D36-A0EA-EF5FD3D7076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B26C900-5D1F-4526-A8C7-3624CC5F1277}" srcId="{2D3DEDF0-B9A1-4CD2-BA88-CA716FC4420C}" destId="{680A4123-0188-4D36-A0EA-EF5FD3D70769}" srcOrd="6" destOrd="0" parTransId="{E41C970A-CEFC-44EE-836E-B037D6CA3031}" sibTransId="{5C0A283C-E2D9-4203-AAFD-C1171C427800}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0D380028-C58A-43D6-8783-0CCB0FB16930}" type="presOf" srcId="{680A4123-0188-4D36-A0EA-EF5FD3D70769}" destId="{51C81888-039D-4D2D-9AE6-EC11E248DDED}" srcOrd="0" destOrd="0" presId="urn:microsoft.com/office/officeart/2005/8/layout/list1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7D25C67D-1C20-48A3-A0C4-DF99D21B0BCB}" type="presOf" srcId="{680A4123-0188-4D36-A0EA-EF5FD3D70769}" destId="{B0A8AF2A-CA4A-4196-85E3-ABD64BA8FADD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  <dgm:cxn modelId="{6E9A00FA-C0D0-4C67-93C0-0D0B57ACA827}" type="presParOf" srcId="{ACC2AE7E-59B9-49A0-BAB4-22D68AC176E7}" destId="{9EB54B22-AEE7-4BEB-A2B6-DD5B76A7890C}" srcOrd="23" destOrd="0" presId="urn:microsoft.com/office/officeart/2005/8/layout/list1"/>
    <dgm:cxn modelId="{03F6AB95-D0DF-4DA3-99FA-362A74649833}" type="presParOf" srcId="{ACC2AE7E-59B9-49A0-BAB4-22D68AC176E7}" destId="{D868DEAB-D66D-41D1-BC73-D3D9BD1FD978}" srcOrd="24" destOrd="0" presId="urn:microsoft.com/office/officeart/2005/8/layout/list1"/>
    <dgm:cxn modelId="{94FED0E5-7A76-4F6E-9C56-8FDCA03185C5}" type="presParOf" srcId="{D868DEAB-D66D-41D1-BC73-D3D9BD1FD978}" destId="{51C81888-039D-4D2D-9AE6-EC11E248DDED}" srcOrd="0" destOrd="0" presId="urn:microsoft.com/office/officeart/2005/8/layout/list1"/>
    <dgm:cxn modelId="{21A01EAB-353E-4DEF-AABF-0422ADFFE269}" type="presParOf" srcId="{D868DEAB-D66D-41D1-BC73-D3D9BD1FD978}" destId="{B0A8AF2A-CA4A-4196-85E3-ABD64BA8FADD}" srcOrd="1" destOrd="0" presId="urn:microsoft.com/office/officeart/2005/8/layout/list1"/>
    <dgm:cxn modelId="{F44FE574-397C-46DD-AE19-C5032600B071}" type="presParOf" srcId="{ACC2AE7E-59B9-49A0-BAB4-22D68AC176E7}" destId="{94A2289C-074B-49EE-89AE-DD6A14BF50DF}" srcOrd="25" destOrd="0" presId="urn:microsoft.com/office/officeart/2005/8/layout/list1"/>
    <dgm:cxn modelId="{D6D49910-602E-45C7-949E-9F696B4A491C}" type="presParOf" srcId="{ACC2AE7E-59B9-49A0-BAB4-22D68AC176E7}" destId="{B2337C7B-2AEF-4E4D-99E6-6622A721306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498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76819" y="128463"/>
          <a:ext cx="667547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/>
            <a:t>39.1 </a:t>
          </a:r>
          <a:r>
            <a:rPr lang="zh-CN" altLang="en-US" sz="1500" b="1" i="0" kern="1200"/>
            <a:t>常用包与模块</a:t>
          </a:r>
          <a:endParaRPr lang="zh-CN" sz="1500" b="0" kern="1200"/>
        </a:p>
      </dsp:txBody>
      <dsp:txXfrm>
        <a:off x="498435" y="150079"/>
        <a:ext cx="6632241" cy="399568"/>
      </dsp:txXfrm>
    </dsp:sp>
    <dsp:sp modelId="{A4C178BF-6B80-46A6-BFA4-EE73407D0AF3}">
      <dsp:nvSpPr>
        <dsp:cNvPr id="0" name=""/>
        <dsp:cNvSpPr/>
      </dsp:nvSpPr>
      <dsp:spPr>
        <a:xfrm>
          <a:off x="0" y="10302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76819" y="808863"/>
          <a:ext cx="6675473" cy="44280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/>
            <a:t>39.2 </a:t>
          </a:r>
          <a:r>
            <a:rPr lang="zh-CN" altLang="en-US" sz="1500" b="1" i="0" kern="1200"/>
            <a:t>时间和日期类型的定义</a:t>
          </a:r>
          <a:endParaRPr lang="zh-CN" sz="1500" b="0" kern="1200"/>
        </a:p>
      </dsp:txBody>
      <dsp:txXfrm>
        <a:off x="498435" y="830479"/>
        <a:ext cx="6632241" cy="399568"/>
      </dsp:txXfrm>
    </dsp:sp>
    <dsp:sp modelId="{CEDD101E-E109-44CA-B136-BAD706F6E32A}">
      <dsp:nvSpPr>
        <dsp:cNvPr id="0" name=""/>
        <dsp:cNvSpPr/>
      </dsp:nvSpPr>
      <dsp:spPr>
        <a:xfrm>
          <a:off x="0" y="17106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76819" y="1489263"/>
          <a:ext cx="6675473" cy="4428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/>
            <a:t>39.3 </a:t>
          </a:r>
          <a:r>
            <a:rPr lang="zh-CN" altLang="en-US" sz="1500" b="1" i="0" kern="1200"/>
            <a:t>转换方法</a:t>
          </a:r>
          <a:endParaRPr lang="zh-CN" sz="1500" b="0" kern="1200"/>
        </a:p>
      </dsp:txBody>
      <dsp:txXfrm>
        <a:off x="498435" y="1510879"/>
        <a:ext cx="6632241" cy="399568"/>
      </dsp:txXfrm>
    </dsp:sp>
    <dsp:sp modelId="{2F4557A0-5697-42AF-A7C5-36BB972AFF8C}">
      <dsp:nvSpPr>
        <dsp:cNvPr id="0" name=""/>
        <dsp:cNvSpPr/>
      </dsp:nvSpPr>
      <dsp:spPr>
        <a:xfrm>
          <a:off x="0" y="23910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76819" y="2169663"/>
          <a:ext cx="6675473" cy="4428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/>
            <a:t>39.4 </a:t>
          </a:r>
          <a:r>
            <a:rPr lang="zh-CN" altLang="en-US" sz="1500" b="1" i="0" kern="1200"/>
            <a:t>显示系统当前时间</a:t>
          </a:r>
          <a:endParaRPr lang="zh-CN" sz="1500" b="0" kern="1200"/>
        </a:p>
      </dsp:txBody>
      <dsp:txXfrm>
        <a:off x="498435" y="2191279"/>
        <a:ext cx="6632241" cy="399568"/>
      </dsp:txXfrm>
    </dsp:sp>
    <dsp:sp modelId="{AD9D4F65-61BC-4356-8922-E2AB6144CEBB}">
      <dsp:nvSpPr>
        <dsp:cNvPr id="0" name=""/>
        <dsp:cNvSpPr/>
      </dsp:nvSpPr>
      <dsp:spPr>
        <a:xfrm>
          <a:off x="0" y="30714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76819" y="2850063"/>
          <a:ext cx="6675473" cy="4428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/>
            <a:t>39.5 </a:t>
          </a:r>
          <a:r>
            <a:rPr lang="zh-CN" altLang="en-US" sz="1500" b="1" i="0" kern="1200"/>
            <a:t>计算时差</a:t>
          </a:r>
          <a:endParaRPr lang="zh-CN" sz="1500" b="0" kern="1200"/>
        </a:p>
      </dsp:txBody>
      <dsp:txXfrm>
        <a:off x="498435" y="2871679"/>
        <a:ext cx="6632241" cy="399568"/>
      </dsp:txXfrm>
    </dsp:sp>
    <dsp:sp modelId="{1FDDEA67-40FD-447D-9580-214785433440}">
      <dsp:nvSpPr>
        <dsp:cNvPr id="0" name=""/>
        <dsp:cNvSpPr/>
      </dsp:nvSpPr>
      <dsp:spPr>
        <a:xfrm>
          <a:off x="0" y="37518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76819" y="3530463"/>
          <a:ext cx="6675473" cy="44280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i="0" kern="1200"/>
            <a:t>39.6 </a:t>
          </a:r>
          <a:r>
            <a:rPr lang="zh-CN" altLang="en-US" sz="1500" b="1" i="0" kern="1200"/>
            <a:t>时间索引</a:t>
          </a:r>
          <a:endParaRPr lang="zh-CN" sz="1500" b="0" kern="1200"/>
        </a:p>
      </dsp:txBody>
      <dsp:txXfrm>
        <a:off x="498435" y="3552079"/>
        <a:ext cx="6632241" cy="399568"/>
      </dsp:txXfrm>
    </dsp:sp>
    <dsp:sp modelId="{B2337C7B-2AEF-4E4D-99E6-6622A7213063}">
      <dsp:nvSpPr>
        <dsp:cNvPr id="0" name=""/>
        <dsp:cNvSpPr/>
      </dsp:nvSpPr>
      <dsp:spPr>
        <a:xfrm>
          <a:off x="0" y="4432263"/>
          <a:ext cx="953639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8AF2A-CA4A-4196-85E3-ABD64BA8FADD}">
      <dsp:nvSpPr>
        <dsp:cNvPr id="0" name=""/>
        <dsp:cNvSpPr/>
      </dsp:nvSpPr>
      <dsp:spPr>
        <a:xfrm>
          <a:off x="476819" y="4210863"/>
          <a:ext cx="6675473" cy="4428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317" tIns="0" rIns="2523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39.7 period_range()</a:t>
          </a:r>
          <a:r>
            <a:rPr lang="zh-CN" altLang="en-US" sz="1500" b="1" i="0" kern="1200"/>
            <a:t>函数</a:t>
          </a:r>
          <a:endParaRPr lang="zh-CN" sz="1500" b="0" kern="1200"/>
        </a:p>
      </dsp:txBody>
      <dsp:txXfrm>
        <a:off x="498435" y="4232479"/>
        <a:ext cx="663224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635939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26922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dt.datetime.now()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9014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461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5, 24, 21, 39, 50, 913872)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2494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92494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dt.datetime.today()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43711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437112"/>
            <a:ext cx="8128130" cy="153954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now=dt.datetime.now()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now.strftime("%W"),now.strftime("%a"),now.strftime("%A"),now.strftime("%B"),now.strftime("%C"),now.strftime("%D")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97665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9344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('51', 'Sun', 'Sunday', 'December', '20', '12/23/18')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565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88840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5, 24, 21, 39, 50, 155634)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39.4</a:t>
            </a:r>
            <a:r>
              <a:rPr lang="en-US" altLang="zh-CN" b="0"/>
              <a:t> </a:t>
            </a:r>
            <a:r>
              <a:rPr lang="zh-CN" altLang="en-US" b="0"/>
              <a:t>显示系统当前时间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200350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03506"/>
            <a:ext cx="8128130" cy="13700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d1=dt.datetime.now()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d2=dt.datetime(year=2017,month=3,day=3)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(d1-d2).days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45847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397204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39.5</a:t>
            </a:r>
            <a:r>
              <a:rPr lang="en-US" altLang="zh-CN" b="0"/>
              <a:t> </a:t>
            </a:r>
            <a:r>
              <a:rPr lang="zh-CN" altLang="en-US" b="0"/>
              <a:t>计算时差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16091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index=pd.DatetimeIndex(["2018-1-1","2019-1-2","2018-1-3","2018-1-4","2018-1-5"])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data=pd.Series([1,2,3,4,5],index=index)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35467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253188"/>
            <a:ext cx="7992211" cy="2480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7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data["2018-1-2"]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914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50185"/>
            <a:ext cx="134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806169"/>
            <a:ext cx="7992211" cy="22151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8498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8498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data["2018"]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6368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76872"/>
            <a:ext cx="7992211" cy="6078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Series([], dtype: int64)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data["2018-1-4"]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0.0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data.to_period(freq="D")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1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2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3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4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5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Freq: 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data.to_period(freq="M")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1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    2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3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4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    5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Freq: M,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data[3]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-3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-2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-1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1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44824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5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data- data["20180104"]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07704"/>
            <a:ext cx="125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20888"/>
            <a:ext cx="7992211" cy="2592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2018-01-01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2018-01-03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2018-01-04    0.0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2018-01-05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2019-01-02    NaN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39.6</a:t>
            </a:r>
            <a:r>
              <a:rPr lang="en-US" altLang="zh-CN" b="0"/>
              <a:t> </a:t>
            </a:r>
            <a:r>
              <a:rPr lang="zh-CN" altLang="en-US" b="0"/>
              <a:t>时间索引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39. </a:t>
            </a:r>
            <a:r>
              <a:rPr lang="zh-CN" altLang="en-US" sz="5400">
                <a:solidFill>
                  <a:srgbClr val="C00000"/>
                </a:solidFill>
              </a:rPr>
              <a:t>日期与时间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5907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pd.period_range("2019-1",periods=10, freq="D")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2473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0265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95936"/>
            <a:ext cx="7992211" cy="13385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PeriodIndex(['2019-01', '2019-02', '2019-03', '2019-04', '2019-05', '2019-06', '2019-07', '2019-08', '2019-09', '2019-10'], dtype='period[M]', freq='M')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0506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05064"/>
            <a:ext cx="8128130" cy="6330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pd.period_range("2019-1",periods=10, freq="M")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196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79743"/>
            <a:ext cx="8276863" cy="13932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PeriodIndex(['2019-01-01', '2019-01-02', '2019-01-03', '2019-01-04', '2019-01-05', '2019-01-06', '2019-01-07', '2019-01-08',</a:t>
            </a:r>
            <a:endParaRPr lang="nn-NO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'2019-01-09', '2019-01-10'], dtype='period[D]', freq='D')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39.7</a:t>
            </a:r>
            <a:r>
              <a:rPr lang="en-US" altLang="zh-CN" b="0"/>
              <a:t> period_range()</a:t>
            </a:r>
            <a:r>
              <a:rPr lang="zh-CN" altLang="en-US" b="0"/>
              <a:t>函数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 39.</a:t>
            </a:r>
            <a:r>
              <a:rPr lang="zh-CN" altLang="en-US">
                <a:sym typeface="+mn-ea"/>
              </a:rPr>
              <a:t>日期与时间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第四篇 数据加工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4" y="1442601"/>
          <a:ext cx="9536390" cy="493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39.2</a:t>
            </a:r>
            <a:r>
              <a:rPr lang="en-US" altLang="zh-CN" b="0"/>
              <a:t> </a:t>
            </a:r>
            <a:r>
              <a:rPr lang="zh-CN" altLang="en-US" b="0"/>
              <a:t>时间和日期类型的定义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23762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datetime as dt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myTime = dt.time(12,34,59)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print("myTime:",myTime)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print("myTime.hour:",myTime.hour)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print("myTime.minute:",myTime.minute)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print("myTime.second:",myTime.second)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52062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44334" y="4117507"/>
            <a:ext cx="7992211" cy="1687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myTime: 12:34:59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myTime.hour: 12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myTime.minute: 34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myTime.second: 59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39.2</a:t>
            </a:r>
            <a:r>
              <a:rPr lang="en-US" altLang="zh-CN" b="0"/>
              <a:t> </a:t>
            </a:r>
            <a:r>
              <a:rPr lang="zh-CN" altLang="en-US" b="0"/>
              <a:t>时间和日期类型的定义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dt.datetime(year = 2018,month = 3,day = 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1951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17863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93447"/>
            <a:ext cx="8128130" cy="318788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dt.datetime?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Init signature: dt.datetime(self, /, *args, **kwargs)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Docstring: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datetime(year, month, day[, hour[, minute[, second[, microsecond[,tzinfo]]]]])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……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Type:           type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06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488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3, 3, 0, 0)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39.2</a:t>
            </a:r>
            <a:r>
              <a:rPr lang="en-US" altLang="zh-CN" b="0"/>
              <a:t> </a:t>
            </a:r>
            <a:r>
              <a:rPr lang="zh-CN" altLang="en-US" b="0"/>
              <a:t>时间和日期类型的定义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dt.datetime(month=3,day=3,second=59)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61195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497560"/>
            <a:ext cx="7992211" cy="7246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nn-NO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datetime.datetime(2018, 3, 3, 0, 0, 59)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93013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915183"/>
            <a:ext cx="8128130" cy="74606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dt.datetime(year=2018,month=3,day=3,second=59)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12293" y="2297131"/>
            <a:ext cx="8564227" cy="20679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&lt;ipython-input-5-6fbb4e101d77&gt;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dt.datetime(month=3,day=3,second=59)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Required argument 'year' (pos 1) not found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39.3</a:t>
            </a:r>
            <a:r>
              <a:rPr lang="en-US" altLang="zh-CN" b="0"/>
              <a:t> </a:t>
            </a:r>
            <a:r>
              <a:rPr lang="zh-CN" altLang="en-US" b="0"/>
              <a:t>转换方法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288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5336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dt.datetime("3th of July,2018")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25144"/>
            <a:ext cx="8628484" cy="1673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&lt;ipython-input-9-c1b53c571977&gt;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dt.datetime("2019-1-3")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an integer is required (got type str)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16403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49080"/>
            <a:ext cx="8128130" cy="58237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dt.datetime("2019-1-3")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12293" y="2060848"/>
            <a:ext cx="8564227" cy="20679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&lt;ipython-input-8-c7659db11b43&gt;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dt.datetime("3th of July,2018")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an integer is required (got type str)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dateutil import parser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date= parser.parse("3th of July,2018")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print(date)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1261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958297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2019-01-03 00:00:00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16148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22192"/>
            <a:ext cx="8128130" cy="102039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date= parser.parse("2019-1-3")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print(date)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334" y="301161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2018-07-03 00:00:00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39.3</a:t>
            </a:r>
            <a:r>
              <a:rPr lang="en-US" altLang="zh-CN" b="0"/>
              <a:t> </a:t>
            </a:r>
            <a:r>
              <a:rPr lang="zh-CN" altLang="en-US" b="0"/>
              <a:t>转换方法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168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4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pd.to_datetime("3th of July,2018")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86916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25144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Timestamp('2019-01-03 00:00:00')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947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950185"/>
            <a:ext cx="8128130" cy="93610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>
                <a:solidFill>
                  <a:schemeClr val="tx1"/>
                </a:solidFill>
              </a:rPr>
              <a:t>import pandas as pd</a:t>
            </a:r>
            <a:endParaRPr lang="pt-BR" altLang="zh-CN" sz="2400" b="1">
              <a:solidFill>
                <a:schemeClr val="tx1"/>
              </a:solidFill>
            </a:endParaRP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pd.to_datetime("2019-1-3")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39.</a:t>
            </a:r>
            <a:r>
              <a:rPr lang="zh-CN" altLang="en-US"/>
              <a:t>日期与时间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2494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8381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Timestamp('2018-07-03 00:00:00')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39.3</a:t>
            </a:r>
            <a:r>
              <a:rPr lang="en-US" altLang="zh-CN" b="0"/>
              <a:t> </a:t>
            </a:r>
            <a:r>
              <a:rPr lang="zh-CN" altLang="en-US" b="0"/>
              <a:t>转换方法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4703</Words>
  <Application>WPS 演示</Application>
  <PresentationFormat>宽屏</PresentationFormat>
  <Paragraphs>408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39. 日期与时间</vt:lpstr>
      <vt:lpstr>本章内容提要</vt:lpstr>
      <vt:lpstr>39.2 时间和日期类型的定义</vt:lpstr>
      <vt:lpstr>39.2 时间和日期类型的定义</vt:lpstr>
      <vt:lpstr>39.2 时间和日期类型的定义</vt:lpstr>
      <vt:lpstr>39.3 转换方法</vt:lpstr>
      <vt:lpstr>39.3 转换方法</vt:lpstr>
      <vt:lpstr>39.3 转换方法</vt:lpstr>
      <vt:lpstr>39.4 显示系统当前时间</vt:lpstr>
      <vt:lpstr>39.5 计算时差</vt:lpstr>
      <vt:lpstr>39.6 时间索引</vt:lpstr>
      <vt:lpstr>39.6 时间索引</vt:lpstr>
      <vt:lpstr>39.6 时间索引</vt:lpstr>
      <vt:lpstr>39.6 时间索引</vt:lpstr>
      <vt:lpstr>39.6 时间索引</vt:lpstr>
      <vt:lpstr>39.6 时间索引</vt:lpstr>
      <vt:lpstr>39.6 时间索引</vt:lpstr>
      <vt:lpstr>39.6 时间索引</vt:lpstr>
      <vt:lpstr>39.7 period_range()函数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1803</cp:revision>
  <cp:lastPrinted>2017-07-17T10:18:00Z</cp:lastPrinted>
  <dcterms:created xsi:type="dcterms:W3CDTF">2007-03-02T11:26:00Z</dcterms:created>
  <dcterms:modified xsi:type="dcterms:W3CDTF">2021-10-07T08:01:24Z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538EE2E0643845818C7E63607F5FA163</vt:lpwstr>
  </property>
  <property fmtid="{D5CDD505-2E9C-101B-9397-08002B2CF9AE}" pid="3" name="KSOProductBuildVer">
    <vt:lpwstr>2052-11.1.0.10938</vt:lpwstr>
  </property>
</Properties>
</file>