
<file path=[Content_Types].xml><?xml version="1.0" encoding="utf-8"?>
<Types xmlns="http://schemas.openxmlformats.org/package/2006/content-types">
  <Default Extension="jpeg" ContentType="image/jpeg"/>
  <Default Extension="JPG" ContentType="image/.jpg"/>
  <Default Extension="wdp" ContentType="image/vnd.ms-photo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30"/>
  </p:handoutMasterIdLst>
  <p:sldIdLst>
    <p:sldId id="842" r:id="rId3"/>
    <p:sldId id="853" r:id="rId5"/>
    <p:sldId id="841" r:id="rId6"/>
    <p:sldId id="854" r:id="rId7"/>
    <p:sldId id="845" r:id="rId8"/>
    <p:sldId id="855" r:id="rId9"/>
    <p:sldId id="856" r:id="rId10"/>
    <p:sldId id="857" r:id="rId11"/>
    <p:sldId id="858" r:id="rId12"/>
    <p:sldId id="859" r:id="rId13"/>
    <p:sldId id="860" r:id="rId14"/>
    <p:sldId id="861" r:id="rId15"/>
    <p:sldId id="862" r:id="rId16"/>
    <p:sldId id="863" r:id="rId17"/>
    <p:sldId id="864" r:id="rId18"/>
    <p:sldId id="866" r:id="rId19"/>
    <p:sldId id="874" r:id="rId20"/>
    <p:sldId id="865" r:id="rId21"/>
    <p:sldId id="867" r:id="rId22"/>
    <p:sldId id="868" r:id="rId23"/>
    <p:sldId id="870" r:id="rId24"/>
    <p:sldId id="869" r:id="rId25"/>
    <p:sldId id="871" r:id="rId26"/>
    <p:sldId id="872" r:id="rId27"/>
    <p:sldId id="873" r:id="rId28"/>
    <p:sldId id="797" r:id="rId29"/>
  </p:sldIdLst>
  <p:sldSz cx="12192000" cy="6858000"/>
  <p:notesSz cx="7103745" cy="10234295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oloman Soloman" initials="S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CECD"/>
    <a:srgbClr val="EDCDCB"/>
    <a:srgbClr val="F1EEF4"/>
    <a:srgbClr val="AB0000"/>
    <a:srgbClr val="CC0000"/>
    <a:srgbClr val="A9CDCB"/>
    <a:srgbClr val="D1EBF1"/>
    <a:srgbClr val="EBF1DE"/>
    <a:srgbClr val="DFF5A9"/>
    <a:srgbClr val="E5F7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7" autoAdjust="0"/>
    <p:restoredTop sz="82491" autoAdjust="0"/>
  </p:normalViewPr>
  <p:slideViewPr>
    <p:cSldViewPr>
      <p:cViewPr varScale="1">
        <p:scale>
          <a:sx n="87" d="100"/>
          <a:sy n="87" d="100"/>
        </p:scale>
        <p:origin x="63" y="123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2820" y="72"/>
      </p:cViewPr>
      <p:guideLst>
        <p:guide orient="horz" pos="3223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4" Type="http://schemas.openxmlformats.org/officeDocument/2006/relationships/commentAuthors" Target="commentAuthors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3DEDF0-B9A1-4CD2-BA88-CA716FC4420C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4A6CFA20-D504-4C11-9666-95A21ED3E06C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/>
            <a:t>4</a:t>
          </a:r>
          <a:r>
            <a:rPr lang="en-US" dirty="0"/>
            <a:t>2</a:t>
          </a:r>
          <a:r>
            <a:rPr lang="en-US" dirty="0"/>
            <a:t>.1 </a:t>
          </a:r>
          <a:r>
            <a:rPr lang="zh-CN" altLang="en-US" dirty="0"/>
            <a:t>业务理解</a:t>
          </a:r>
          <a:r>
            <a:rPr lang="zh-CN" dirty="0"/>
            <a:t/>
          </a:r>
          <a:endParaRPr lang="zh-CN" dirty="0"/>
        </a:p>
      </dgm:t>
    </dgm:pt>
    <dgm:pt modelId="{C9974E75-C5BA-4AF8-9D14-7E6DB268B9AF}" cxnId="{88968B92-BE36-448B-8D57-66334B128607}" type="parTrans">
      <dgm:prSet/>
      <dgm:spPr/>
      <dgm:t>
        <a:bodyPr/>
        <a:lstStyle/>
        <a:p>
          <a:endParaRPr lang="zh-CN" altLang="en-US"/>
        </a:p>
      </dgm:t>
    </dgm:pt>
    <dgm:pt modelId="{535AB587-A692-43E5-9615-766AE847F8A5}" cxnId="{88968B92-BE36-448B-8D57-66334B128607}" type="sibTrans">
      <dgm:prSet/>
      <dgm:spPr/>
      <dgm:t>
        <a:bodyPr/>
        <a:lstStyle/>
        <a:p>
          <a:endParaRPr lang="zh-CN" altLang="en-US"/>
        </a:p>
      </dgm:t>
    </dgm:pt>
    <dgm:pt modelId="{07FD02D3-E7E6-438A-89AC-27845D67F8AB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/>
            <a:t>4</a:t>
          </a:r>
          <a:r>
            <a:rPr lang="en-US" dirty="0"/>
            <a:t>2</a:t>
          </a:r>
          <a:r>
            <a:rPr lang="en-US" dirty="0"/>
            <a:t>.2 </a:t>
          </a:r>
          <a:r>
            <a:rPr lang="zh-CN" altLang="en-US" dirty="0"/>
            <a:t>数据读入</a:t>
          </a:r>
          <a:r>
            <a:rPr lang="zh-CN" dirty="0"/>
            <a:t/>
          </a:r>
          <a:endParaRPr lang="zh-CN" dirty="0"/>
        </a:p>
      </dgm:t>
    </dgm:pt>
    <dgm:pt modelId="{7DE52E51-8CAB-45CC-98CF-C0B0F0BA2BEC}" cxnId="{21D4C248-F066-4153-A079-D10AB182D8DF}" type="parTrans">
      <dgm:prSet/>
      <dgm:spPr/>
      <dgm:t>
        <a:bodyPr/>
        <a:lstStyle/>
        <a:p>
          <a:endParaRPr lang="zh-CN" altLang="en-US"/>
        </a:p>
      </dgm:t>
    </dgm:pt>
    <dgm:pt modelId="{947AA9B5-348C-49D4-8596-840AF5DDE9BB}" cxnId="{21D4C248-F066-4153-A079-D10AB182D8DF}" type="sibTrans">
      <dgm:prSet/>
      <dgm:spPr/>
      <dgm:t>
        <a:bodyPr/>
        <a:lstStyle/>
        <a:p>
          <a:endParaRPr lang="zh-CN" altLang="en-US"/>
        </a:p>
      </dgm:t>
    </dgm:pt>
    <dgm:pt modelId="{A28C3E8F-D85D-46D1-A6A3-FB5FAF2BB39A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/>
            <a:t>4</a:t>
          </a:r>
          <a:r>
            <a:rPr lang="en-US" dirty="0"/>
            <a:t>2</a:t>
          </a:r>
          <a:r>
            <a:rPr lang="en-US" dirty="0"/>
            <a:t>.3 </a:t>
          </a:r>
          <a:r>
            <a:rPr lang="zh-CN" altLang="en-US" dirty="0"/>
            <a:t>数据理解</a:t>
          </a:r>
          <a:r>
            <a:rPr lang="zh-CN" dirty="0"/>
            <a:t/>
          </a:r>
          <a:endParaRPr lang="zh-CN" dirty="0"/>
        </a:p>
      </dgm:t>
    </dgm:pt>
    <dgm:pt modelId="{2F9F47C1-5388-40C2-9DAB-1579AD182756}" cxnId="{9A88A486-96E1-48B2-9EF9-8961FF5988AD}" type="parTrans">
      <dgm:prSet/>
      <dgm:spPr/>
      <dgm:t>
        <a:bodyPr/>
        <a:lstStyle/>
        <a:p>
          <a:endParaRPr lang="zh-CN" altLang="en-US"/>
        </a:p>
      </dgm:t>
    </dgm:pt>
    <dgm:pt modelId="{2B9AB75B-3C49-4AA8-BFE1-7CF35008B916}" cxnId="{9A88A486-96E1-48B2-9EF9-8961FF5988AD}" type="sibTrans">
      <dgm:prSet/>
      <dgm:spPr/>
      <dgm:t>
        <a:bodyPr/>
        <a:lstStyle/>
        <a:p>
          <a:endParaRPr lang="zh-CN" altLang="en-US"/>
        </a:p>
      </dgm:t>
    </dgm:pt>
    <dgm:pt modelId="{4164C1CD-1FEB-4FAE-BCA7-B2F901F12CD8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/>
            <a:t>4</a:t>
          </a:r>
          <a:r>
            <a:rPr lang="en-US" dirty="0"/>
            <a:t>2</a:t>
          </a:r>
          <a:r>
            <a:rPr lang="en-US" dirty="0"/>
            <a:t>.4 </a:t>
          </a:r>
          <a:r>
            <a:rPr lang="zh-CN" altLang="en-US" dirty="0"/>
            <a:t>数据准备</a:t>
          </a:r>
          <a:r>
            <a:rPr lang="zh-CN" dirty="0"/>
            <a:t/>
          </a:r>
          <a:endParaRPr lang="zh-CN" dirty="0"/>
        </a:p>
      </dgm:t>
    </dgm:pt>
    <dgm:pt modelId="{BBEC2C39-4DA0-4760-9652-2CF72F8B720D}" cxnId="{8EF0FFE2-5F97-420B-9B17-83B8E0FCEC83}" type="parTrans">
      <dgm:prSet/>
      <dgm:spPr/>
      <dgm:t>
        <a:bodyPr/>
        <a:lstStyle/>
        <a:p>
          <a:endParaRPr lang="zh-CN" altLang="en-US"/>
        </a:p>
      </dgm:t>
    </dgm:pt>
    <dgm:pt modelId="{BA0E16FC-83B3-431A-9ADB-0130A23E20FD}" cxnId="{8EF0FFE2-5F97-420B-9B17-83B8E0FCEC83}" type="sibTrans">
      <dgm:prSet/>
      <dgm:spPr/>
      <dgm:t>
        <a:bodyPr/>
        <a:lstStyle/>
        <a:p>
          <a:endParaRPr lang="zh-CN" altLang="en-US"/>
        </a:p>
      </dgm:t>
    </dgm:pt>
    <dgm:pt modelId="{225B27C5-54C0-43AE-816E-7B92CA9DABB0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/>
            <a:t>4</a:t>
          </a:r>
          <a:r>
            <a:rPr lang="en-US" dirty="0"/>
            <a:t>2</a:t>
          </a:r>
          <a:r>
            <a:rPr lang="en-US" dirty="0"/>
            <a:t>.5 </a:t>
          </a:r>
          <a:r>
            <a:rPr lang="zh-CN" altLang="en-US" dirty="0"/>
            <a:t>模型类型的选择与超级参数的设置</a:t>
          </a:r>
          <a:r>
            <a:rPr lang="zh-CN" dirty="0"/>
            <a:t/>
          </a:r>
          <a:endParaRPr lang="zh-CN" dirty="0"/>
        </a:p>
      </dgm:t>
    </dgm:pt>
    <dgm:pt modelId="{9E278C2F-7178-473F-865E-E1BBAD24F96B}" cxnId="{80AFFF7B-B3A0-4226-A0F6-D1B4F705205A}" type="parTrans">
      <dgm:prSet/>
      <dgm:spPr/>
      <dgm:t>
        <a:bodyPr/>
        <a:lstStyle/>
        <a:p>
          <a:endParaRPr lang="zh-CN" altLang="en-US"/>
        </a:p>
      </dgm:t>
    </dgm:pt>
    <dgm:pt modelId="{C65CA052-16C8-43E3-B1DC-67C97180D97C}" cxnId="{80AFFF7B-B3A0-4226-A0F6-D1B4F705205A}" type="sibTrans">
      <dgm:prSet/>
      <dgm:spPr/>
      <dgm:t>
        <a:bodyPr/>
        <a:lstStyle/>
        <a:p>
          <a:endParaRPr lang="zh-CN" altLang="en-US"/>
        </a:p>
      </dgm:t>
    </dgm:pt>
    <dgm:pt modelId="{ACC2AE7E-59B9-49A0-BAB4-22D68AC176E7}" type="pres">
      <dgm:prSet presAssocID="{2D3DEDF0-B9A1-4CD2-BA88-CA716FC4420C}" presName="linear" presStyleCnt="0">
        <dgm:presLayoutVars>
          <dgm:dir/>
          <dgm:animLvl val="lvl"/>
          <dgm:resizeHandles val="exact"/>
        </dgm:presLayoutVars>
      </dgm:prSet>
      <dgm:spPr/>
    </dgm:pt>
    <dgm:pt modelId="{7AEB1288-B212-47FC-96D6-40294FD2E307}" type="pres">
      <dgm:prSet presAssocID="{4A6CFA20-D504-4C11-9666-95A21ED3E06C}" presName="parentLin" presStyleCnt="0"/>
      <dgm:spPr/>
    </dgm:pt>
    <dgm:pt modelId="{99D3529F-CE9E-430A-A33C-F4EF72985A46}" type="pres">
      <dgm:prSet presAssocID="{4A6CFA20-D504-4C11-9666-95A21ED3E06C}" presName="parentLeftMargin" presStyleCnt="0"/>
      <dgm:spPr/>
    </dgm:pt>
    <dgm:pt modelId="{FFD53BA8-45B8-48D7-839D-F63881906C2D}" type="pres">
      <dgm:prSet presAssocID="{4A6CFA20-D504-4C11-9666-95A21ED3E06C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C0D297E7-F1B3-4D5E-9183-8D7DE7303441}" type="pres">
      <dgm:prSet presAssocID="{4A6CFA20-D504-4C11-9666-95A21ED3E06C}" presName="negativeSpace" presStyleCnt="0"/>
      <dgm:spPr/>
    </dgm:pt>
    <dgm:pt modelId="{BF82169F-36AF-4359-9BAE-4965A5F38BD5}" type="pres">
      <dgm:prSet presAssocID="{4A6CFA20-D504-4C11-9666-95A21ED3E06C}" presName="childText" presStyleLbl="conFgAcc1" presStyleIdx="0" presStyleCnt="5">
        <dgm:presLayoutVars>
          <dgm:bulletEnabled val="1"/>
        </dgm:presLayoutVars>
      </dgm:prSet>
      <dgm:spPr/>
    </dgm:pt>
    <dgm:pt modelId="{97EC761C-8953-48D7-AFE6-4E1B2DC860A0}" type="pres">
      <dgm:prSet presAssocID="{535AB587-A692-43E5-9615-766AE847F8A5}" presName="spaceBetweenRectangles" presStyleCnt="0"/>
      <dgm:spPr/>
    </dgm:pt>
    <dgm:pt modelId="{2A1250AA-1043-4D27-91C6-DB5939E35C6B}" type="pres">
      <dgm:prSet presAssocID="{07FD02D3-E7E6-438A-89AC-27845D67F8AB}" presName="parentLin" presStyleCnt="0"/>
      <dgm:spPr/>
    </dgm:pt>
    <dgm:pt modelId="{FFA56F0A-30CA-43F2-94BD-773A675BA6FB}" type="pres">
      <dgm:prSet presAssocID="{07FD02D3-E7E6-438A-89AC-27845D67F8AB}" presName="parentLeftMargin" presStyleCnt="0"/>
      <dgm:spPr/>
    </dgm:pt>
    <dgm:pt modelId="{F0E83ED0-3189-4ABA-A665-B109CE1D0191}" type="pres">
      <dgm:prSet presAssocID="{07FD02D3-E7E6-438A-89AC-27845D67F8AB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ECE4EB38-14AE-459E-B6E4-1217F86B32D5}" type="pres">
      <dgm:prSet presAssocID="{07FD02D3-E7E6-438A-89AC-27845D67F8AB}" presName="negativeSpace" presStyleCnt="0"/>
      <dgm:spPr/>
    </dgm:pt>
    <dgm:pt modelId="{AD17FCC9-9640-4BB4-87DF-C676D0600FF9}" type="pres">
      <dgm:prSet presAssocID="{07FD02D3-E7E6-438A-89AC-27845D67F8AB}" presName="childText" presStyleLbl="conFgAcc1" presStyleIdx="1" presStyleCnt="5">
        <dgm:presLayoutVars>
          <dgm:bulletEnabled val="1"/>
        </dgm:presLayoutVars>
      </dgm:prSet>
      <dgm:spPr/>
    </dgm:pt>
    <dgm:pt modelId="{4DF959AC-5D69-47E5-B406-4D2C3851BBA8}" type="pres">
      <dgm:prSet presAssocID="{947AA9B5-348C-49D4-8596-840AF5DDE9BB}" presName="spaceBetweenRectangles" presStyleCnt="0"/>
      <dgm:spPr/>
    </dgm:pt>
    <dgm:pt modelId="{BC025EF3-8250-4C0B-B47C-577AF15030CE}" type="pres">
      <dgm:prSet presAssocID="{A28C3E8F-D85D-46D1-A6A3-FB5FAF2BB39A}" presName="parentLin" presStyleCnt="0"/>
      <dgm:spPr/>
    </dgm:pt>
    <dgm:pt modelId="{C621DF11-A0F5-4D43-9B81-3F2B12D700F6}" type="pres">
      <dgm:prSet presAssocID="{A28C3E8F-D85D-46D1-A6A3-FB5FAF2BB39A}" presName="parentLeftMargin" presStyleCnt="0"/>
      <dgm:spPr/>
    </dgm:pt>
    <dgm:pt modelId="{87E6350B-AA9F-4374-A90A-F0D4DDB30293}" type="pres">
      <dgm:prSet presAssocID="{A28C3E8F-D85D-46D1-A6A3-FB5FAF2BB39A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BFDDC46B-D2D6-4F22-B2B2-08457F1A28D3}" type="pres">
      <dgm:prSet presAssocID="{A28C3E8F-D85D-46D1-A6A3-FB5FAF2BB39A}" presName="negativeSpace" presStyleCnt="0"/>
      <dgm:spPr/>
    </dgm:pt>
    <dgm:pt modelId="{3F980722-34FD-4A1F-B474-E9F8C5B4DD29}" type="pres">
      <dgm:prSet presAssocID="{A28C3E8F-D85D-46D1-A6A3-FB5FAF2BB39A}" presName="childText" presStyleLbl="conFgAcc1" presStyleIdx="2" presStyleCnt="5">
        <dgm:presLayoutVars>
          <dgm:bulletEnabled val="1"/>
        </dgm:presLayoutVars>
      </dgm:prSet>
      <dgm:spPr/>
    </dgm:pt>
    <dgm:pt modelId="{8D3B3D27-C574-4E85-BC78-E99F417FEEDB}" type="pres">
      <dgm:prSet presAssocID="{2B9AB75B-3C49-4AA8-BFE1-7CF35008B916}" presName="spaceBetweenRectangles" presStyleCnt="0"/>
      <dgm:spPr/>
    </dgm:pt>
    <dgm:pt modelId="{3A9CAEF6-FFDF-430A-A005-8728B4BFCD0C}" type="pres">
      <dgm:prSet presAssocID="{4164C1CD-1FEB-4FAE-BCA7-B2F901F12CD8}" presName="parentLin" presStyleCnt="0"/>
      <dgm:spPr/>
    </dgm:pt>
    <dgm:pt modelId="{818CC7FD-FD66-432F-A406-41DC7CAE93F0}" type="pres">
      <dgm:prSet presAssocID="{4164C1CD-1FEB-4FAE-BCA7-B2F901F12CD8}" presName="parentLeftMargin" presStyleCnt="0"/>
      <dgm:spPr/>
    </dgm:pt>
    <dgm:pt modelId="{86F01D77-AF58-4F11-B068-07FCCCA28177}" type="pres">
      <dgm:prSet presAssocID="{4164C1CD-1FEB-4FAE-BCA7-B2F901F12CD8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2447C150-AF8D-41C9-BB4C-E4FA97EE4298}" type="pres">
      <dgm:prSet presAssocID="{4164C1CD-1FEB-4FAE-BCA7-B2F901F12CD8}" presName="negativeSpace" presStyleCnt="0"/>
      <dgm:spPr/>
    </dgm:pt>
    <dgm:pt modelId="{B428B3ED-E28C-4C28-8B71-AD1709E71E95}" type="pres">
      <dgm:prSet presAssocID="{4164C1CD-1FEB-4FAE-BCA7-B2F901F12CD8}" presName="childText" presStyleLbl="conFgAcc1" presStyleIdx="3" presStyleCnt="5">
        <dgm:presLayoutVars>
          <dgm:bulletEnabled val="1"/>
        </dgm:presLayoutVars>
      </dgm:prSet>
      <dgm:spPr/>
    </dgm:pt>
    <dgm:pt modelId="{D4FCE144-AE56-44CF-B4EC-B3819FCC324F}" type="pres">
      <dgm:prSet presAssocID="{BA0E16FC-83B3-431A-9ADB-0130A23E20FD}" presName="spaceBetweenRectangles" presStyleCnt="0"/>
      <dgm:spPr/>
    </dgm:pt>
    <dgm:pt modelId="{79F8EEA0-EE80-45AA-9EE1-BCF3F8EB1294}" type="pres">
      <dgm:prSet presAssocID="{225B27C5-54C0-43AE-816E-7B92CA9DABB0}" presName="parentLin" presStyleCnt="0"/>
      <dgm:spPr/>
    </dgm:pt>
    <dgm:pt modelId="{3EE58CF2-A797-44C9-A559-CA7749BDFEDA}" type="pres">
      <dgm:prSet presAssocID="{225B27C5-54C0-43AE-816E-7B92CA9DABB0}" presName="parentLeftMargin" presStyleCnt="0"/>
      <dgm:spPr/>
    </dgm:pt>
    <dgm:pt modelId="{D3E18E89-E900-482D-AA27-1F32F222277F}" type="pres">
      <dgm:prSet presAssocID="{225B27C5-54C0-43AE-816E-7B92CA9DABB0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F2C78EE9-2F2D-468B-B6D7-D92DDBE51D6A}" type="pres">
      <dgm:prSet presAssocID="{225B27C5-54C0-43AE-816E-7B92CA9DABB0}" presName="negativeSpace" presStyleCnt="0"/>
      <dgm:spPr/>
    </dgm:pt>
    <dgm:pt modelId="{754144EF-9FCF-4C3F-9B4B-F39D8BC3D36C}" type="pres">
      <dgm:prSet presAssocID="{225B27C5-54C0-43AE-816E-7B92CA9DABB0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88968B92-BE36-448B-8D57-66334B128607}" srcId="{2D3DEDF0-B9A1-4CD2-BA88-CA716FC4420C}" destId="{4A6CFA20-D504-4C11-9666-95A21ED3E06C}" srcOrd="0" destOrd="0" parTransId="{C9974E75-C5BA-4AF8-9D14-7E6DB268B9AF}" sibTransId="{535AB587-A692-43E5-9615-766AE847F8A5}"/>
    <dgm:cxn modelId="{21D4C248-F066-4153-A079-D10AB182D8DF}" srcId="{2D3DEDF0-B9A1-4CD2-BA88-CA716FC4420C}" destId="{07FD02D3-E7E6-438A-89AC-27845D67F8AB}" srcOrd="1" destOrd="0" parTransId="{7DE52E51-8CAB-45CC-98CF-C0B0F0BA2BEC}" sibTransId="{947AA9B5-348C-49D4-8596-840AF5DDE9BB}"/>
    <dgm:cxn modelId="{9A88A486-96E1-48B2-9EF9-8961FF5988AD}" srcId="{2D3DEDF0-B9A1-4CD2-BA88-CA716FC4420C}" destId="{A28C3E8F-D85D-46D1-A6A3-FB5FAF2BB39A}" srcOrd="2" destOrd="0" parTransId="{2F9F47C1-5388-40C2-9DAB-1579AD182756}" sibTransId="{2B9AB75B-3C49-4AA8-BFE1-7CF35008B916}"/>
    <dgm:cxn modelId="{8EF0FFE2-5F97-420B-9B17-83B8E0FCEC83}" srcId="{2D3DEDF0-B9A1-4CD2-BA88-CA716FC4420C}" destId="{4164C1CD-1FEB-4FAE-BCA7-B2F901F12CD8}" srcOrd="3" destOrd="0" parTransId="{BBEC2C39-4DA0-4760-9652-2CF72F8B720D}" sibTransId="{BA0E16FC-83B3-431A-9ADB-0130A23E20FD}"/>
    <dgm:cxn modelId="{80AFFF7B-B3A0-4226-A0F6-D1B4F705205A}" srcId="{2D3DEDF0-B9A1-4CD2-BA88-CA716FC4420C}" destId="{225B27C5-54C0-43AE-816E-7B92CA9DABB0}" srcOrd="4" destOrd="0" parTransId="{9E278C2F-7178-473F-865E-E1BBAD24F96B}" sibTransId="{C65CA052-16C8-43E3-B1DC-67C97180D97C}"/>
    <dgm:cxn modelId="{CE5E1AC9-27A1-46F9-9F7C-0F8BF7C3C664}" type="presOf" srcId="{2D3DEDF0-B9A1-4CD2-BA88-CA716FC4420C}" destId="{ACC2AE7E-59B9-49A0-BAB4-22D68AC176E7}" srcOrd="0" destOrd="0" presId="urn:microsoft.com/office/officeart/2005/8/layout/list1"/>
    <dgm:cxn modelId="{D43255E6-A62A-4CA5-BC08-19CC2BB1174D}" type="presParOf" srcId="{ACC2AE7E-59B9-49A0-BAB4-22D68AC176E7}" destId="{7AEB1288-B212-47FC-96D6-40294FD2E307}" srcOrd="0" destOrd="0" presId="urn:microsoft.com/office/officeart/2005/8/layout/list1"/>
    <dgm:cxn modelId="{EED1B353-89B0-4DCD-930E-41C26997A03E}" type="presParOf" srcId="{7AEB1288-B212-47FC-96D6-40294FD2E307}" destId="{99D3529F-CE9E-430A-A33C-F4EF72985A46}" srcOrd="0" destOrd="0" presId="urn:microsoft.com/office/officeart/2005/8/layout/list1"/>
    <dgm:cxn modelId="{17A3D0C9-8885-4384-B68A-DFDF818263EA}" type="presOf" srcId="{4A6CFA20-D504-4C11-9666-95A21ED3E06C}" destId="{99D3529F-CE9E-430A-A33C-F4EF72985A46}" srcOrd="0" destOrd="0" presId="urn:microsoft.com/office/officeart/2005/8/layout/list1"/>
    <dgm:cxn modelId="{1D76B574-14F1-40CE-814F-AEDF6CE807A2}" type="presParOf" srcId="{7AEB1288-B212-47FC-96D6-40294FD2E307}" destId="{FFD53BA8-45B8-48D7-839D-F63881906C2D}" srcOrd="1" destOrd="0" presId="urn:microsoft.com/office/officeart/2005/8/layout/list1"/>
    <dgm:cxn modelId="{5F13008C-DC67-4632-B4D9-B5755BEBBABC}" type="presOf" srcId="{4A6CFA20-D504-4C11-9666-95A21ED3E06C}" destId="{FFD53BA8-45B8-48D7-839D-F63881906C2D}" srcOrd="0" destOrd="0" presId="urn:microsoft.com/office/officeart/2005/8/layout/list1"/>
    <dgm:cxn modelId="{90176738-FF4A-409C-8441-8E8B19F4D6A4}" type="presParOf" srcId="{ACC2AE7E-59B9-49A0-BAB4-22D68AC176E7}" destId="{C0D297E7-F1B3-4D5E-9183-8D7DE7303441}" srcOrd="1" destOrd="0" presId="urn:microsoft.com/office/officeart/2005/8/layout/list1"/>
    <dgm:cxn modelId="{20009F92-7824-41C9-9E69-480DA84C4208}" type="presParOf" srcId="{ACC2AE7E-59B9-49A0-BAB4-22D68AC176E7}" destId="{BF82169F-36AF-4359-9BAE-4965A5F38BD5}" srcOrd="2" destOrd="0" presId="urn:microsoft.com/office/officeart/2005/8/layout/list1"/>
    <dgm:cxn modelId="{7AA304ED-6E12-4665-89F7-07476034621B}" type="presParOf" srcId="{ACC2AE7E-59B9-49A0-BAB4-22D68AC176E7}" destId="{97EC761C-8953-48D7-AFE6-4E1B2DC860A0}" srcOrd="3" destOrd="0" presId="urn:microsoft.com/office/officeart/2005/8/layout/list1"/>
    <dgm:cxn modelId="{E3F1FAC3-B2DC-4275-979C-0975E401DC75}" type="presParOf" srcId="{ACC2AE7E-59B9-49A0-BAB4-22D68AC176E7}" destId="{2A1250AA-1043-4D27-91C6-DB5939E35C6B}" srcOrd="4" destOrd="0" presId="urn:microsoft.com/office/officeart/2005/8/layout/list1"/>
    <dgm:cxn modelId="{08EA9FFD-8E90-4CC5-87C9-524F5EFE9AD9}" type="presParOf" srcId="{2A1250AA-1043-4D27-91C6-DB5939E35C6B}" destId="{FFA56F0A-30CA-43F2-94BD-773A675BA6FB}" srcOrd="0" destOrd="4" presId="urn:microsoft.com/office/officeart/2005/8/layout/list1"/>
    <dgm:cxn modelId="{028893AD-9F7C-4CB2-8F48-F665FEA5430D}" type="presOf" srcId="{07FD02D3-E7E6-438A-89AC-27845D67F8AB}" destId="{FFA56F0A-30CA-43F2-94BD-773A675BA6FB}" srcOrd="0" destOrd="0" presId="urn:microsoft.com/office/officeart/2005/8/layout/list1"/>
    <dgm:cxn modelId="{0C82E841-DE51-408D-A2DD-C815B08CD62B}" type="presParOf" srcId="{2A1250AA-1043-4D27-91C6-DB5939E35C6B}" destId="{F0E83ED0-3189-4ABA-A665-B109CE1D0191}" srcOrd="1" destOrd="4" presId="urn:microsoft.com/office/officeart/2005/8/layout/list1"/>
    <dgm:cxn modelId="{6A214B28-7C67-43FC-970E-B37BB0EB5B1E}" type="presOf" srcId="{07FD02D3-E7E6-438A-89AC-27845D67F8AB}" destId="{F0E83ED0-3189-4ABA-A665-B109CE1D0191}" srcOrd="0" destOrd="0" presId="urn:microsoft.com/office/officeart/2005/8/layout/list1"/>
    <dgm:cxn modelId="{19A2A179-50B2-4F66-9457-F3E156D6C7EE}" type="presParOf" srcId="{ACC2AE7E-59B9-49A0-BAB4-22D68AC176E7}" destId="{ECE4EB38-14AE-459E-B6E4-1217F86B32D5}" srcOrd="5" destOrd="0" presId="urn:microsoft.com/office/officeart/2005/8/layout/list1"/>
    <dgm:cxn modelId="{0E00F1FA-776C-4564-A057-F567622CA675}" type="presParOf" srcId="{ACC2AE7E-59B9-49A0-BAB4-22D68AC176E7}" destId="{AD17FCC9-9640-4BB4-87DF-C676D0600FF9}" srcOrd="6" destOrd="0" presId="urn:microsoft.com/office/officeart/2005/8/layout/list1"/>
    <dgm:cxn modelId="{78FE3A3A-F8DA-4820-BF03-18364B77FE52}" type="presParOf" srcId="{ACC2AE7E-59B9-49A0-BAB4-22D68AC176E7}" destId="{4DF959AC-5D69-47E5-B406-4D2C3851BBA8}" srcOrd="7" destOrd="0" presId="urn:microsoft.com/office/officeart/2005/8/layout/list1"/>
    <dgm:cxn modelId="{E0421E0F-C42F-427C-8D62-AB7033518E52}" type="presParOf" srcId="{ACC2AE7E-59B9-49A0-BAB4-22D68AC176E7}" destId="{BC025EF3-8250-4C0B-B47C-577AF15030CE}" srcOrd="8" destOrd="0" presId="urn:microsoft.com/office/officeart/2005/8/layout/list1"/>
    <dgm:cxn modelId="{DB1D32D0-AC17-43E4-94BB-CAE7AF3D0100}" type="presParOf" srcId="{BC025EF3-8250-4C0B-B47C-577AF15030CE}" destId="{C621DF11-A0F5-4D43-9B81-3F2B12D700F6}" srcOrd="0" destOrd="8" presId="urn:microsoft.com/office/officeart/2005/8/layout/list1"/>
    <dgm:cxn modelId="{1DD8E02E-5761-417E-B691-B6359FF4D530}" type="presOf" srcId="{A28C3E8F-D85D-46D1-A6A3-FB5FAF2BB39A}" destId="{C621DF11-A0F5-4D43-9B81-3F2B12D700F6}" srcOrd="0" destOrd="0" presId="urn:microsoft.com/office/officeart/2005/8/layout/list1"/>
    <dgm:cxn modelId="{546BC367-7C28-4701-AE7A-B041CF3AD58D}" type="presParOf" srcId="{BC025EF3-8250-4C0B-B47C-577AF15030CE}" destId="{87E6350B-AA9F-4374-A90A-F0D4DDB30293}" srcOrd="1" destOrd="8" presId="urn:microsoft.com/office/officeart/2005/8/layout/list1"/>
    <dgm:cxn modelId="{DA4FA2FF-F545-4BC9-B7BC-8A13E37E4BAD}" type="presOf" srcId="{A28C3E8F-D85D-46D1-A6A3-FB5FAF2BB39A}" destId="{87E6350B-AA9F-4374-A90A-F0D4DDB30293}" srcOrd="0" destOrd="0" presId="urn:microsoft.com/office/officeart/2005/8/layout/list1"/>
    <dgm:cxn modelId="{C5606334-931F-4328-AEFA-528CEE6D4A17}" type="presParOf" srcId="{ACC2AE7E-59B9-49A0-BAB4-22D68AC176E7}" destId="{BFDDC46B-D2D6-4F22-B2B2-08457F1A28D3}" srcOrd="9" destOrd="0" presId="urn:microsoft.com/office/officeart/2005/8/layout/list1"/>
    <dgm:cxn modelId="{769B8C51-CC11-496F-87F7-6B0C4D3B51B2}" type="presParOf" srcId="{ACC2AE7E-59B9-49A0-BAB4-22D68AC176E7}" destId="{3F980722-34FD-4A1F-B474-E9F8C5B4DD29}" srcOrd="10" destOrd="0" presId="urn:microsoft.com/office/officeart/2005/8/layout/list1"/>
    <dgm:cxn modelId="{C1427F3F-D6A3-4531-871F-61A5E2CF365E}" type="presParOf" srcId="{ACC2AE7E-59B9-49A0-BAB4-22D68AC176E7}" destId="{8D3B3D27-C574-4E85-BC78-E99F417FEEDB}" srcOrd="11" destOrd="0" presId="urn:microsoft.com/office/officeart/2005/8/layout/list1"/>
    <dgm:cxn modelId="{B6D64153-B34B-4ACA-97F7-24C0BEA024DF}" type="presParOf" srcId="{ACC2AE7E-59B9-49A0-BAB4-22D68AC176E7}" destId="{3A9CAEF6-FFDF-430A-A005-8728B4BFCD0C}" srcOrd="12" destOrd="0" presId="urn:microsoft.com/office/officeart/2005/8/layout/list1"/>
    <dgm:cxn modelId="{6E805ED1-83CF-4FF5-B1A0-586D98D11A67}" type="presParOf" srcId="{3A9CAEF6-FFDF-430A-A005-8728B4BFCD0C}" destId="{818CC7FD-FD66-432F-A406-41DC7CAE93F0}" srcOrd="0" destOrd="12" presId="urn:microsoft.com/office/officeart/2005/8/layout/list1"/>
    <dgm:cxn modelId="{F34BD54E-D601-4B24-B49C-0E4C08E7AFEB}" type="presOf" srcId="{4164C1CD-1FEB-4FAE-BCA7-B2F901F12CD8}" destId="{818CC7FD-FD66-432F-A406-41DC7CAE93F0}" srcOrd="0" destOrd="0" presId="urn:microsoft.com/office/officeart/2005/8/layout/list1"/>
    <dgm:cxn modelId="{0BF4A6A5-35DA-4005-BA3D-DDD5663865C6}" type="presParOf" srcId="{3A9CAEF6-FFDF-430A-A005-8728B4BFCD0C}" destId="{86F01D77-AF58-4F11-B068-07FCCCA28177}" srcOrd="1" destOrd="12" presId="urn:microsoft.com/office/officeart/2005/8/layout/list1"/>
    <dgm:cxn modelId="{67AD291F-E355-4539-A618-E13210B3B1D0}" type="presOf" srcId="{4164C1CD-1FEB-4FAE-BCA7-B2F901F12CD8}" destId="{86F01D77-AF58-4F11-B068-07FCCCA28177}" srcOrd="0" destOrd="0" presId="urn:microsoft.com/office/officeart/2005/8/layout/list1"/>
    <dgm:cxn modelId="{0F5CA1CF-0B36-4C92-9C72-BEB5AC129FF0}" type="presParOf" srcId="{ACC2AE7E-59B9-49A0-BAB4-22D68AC176E7}" destId="{2447C150-AF8D-41C9-BB4C-E4FA97EE4298}" srcOrd="13" destOrd="0" presId="urn:microsoft.com/office/officeart/2005/8/layout/list1"/>
    <dgm:cxn modelId="{A514F5F9-6007-4387-89A4-2429EDCB03A0}" type="presParOf" srcId="{ACC2AE7E-59B9-49A0-BAB4-22D68AC176E7}" destId="{B428B3ED-E28C-4C28-8B71-AD1709E71E95}" srcOrd="14" destOrd="0" presId="urn:microsoft.com/office/officeart/2005/8/layout/list1"/>
    <dgm:cxn modelId="{3054D385-56C0-4CE2-8AC5-0BE011E004D0}" type="presParOf" srcId="{ACC2AE7E-59B9-49A0-BAB4-22D68AC176E7}" destId="{D4FCE144-AE56-44CF-B4EC-B3819FCC324F}" srcOrd="15" destOrd="0" presId="urn:microsoft.com/office/officeart/2005/8/layout/list1"/>
    <dgm:cxn modelId="{63790D4E-3D53-4FBA-9AB6-1356332D9A63}" type="presParOf" srcId="{ACC2AE7E-59B9-49A0-BAB4-22D68AC176E7}" destId="{79F8EEA0-EE80-45AA-9EE1-BCF3F8EB1294}" srcOrd="16" destOrd="0" presId="urn:microsoft.com/office/officeart/2005/8/layout/list1"/>
    <dgm:cxn modelId="{1D069ECC-3119-4A80-8836-4E50CFD76B59}" type="presParOf" srcId="{79F8EEA0-EE80-45AA-9EE1-BCF3F8EB1294}" destId="{3EE58CF2-A797-44C9-A559-CA7749BDFEDA}" srcOrd="0" destOrd="16" presId="urn:microsoft.com/office/officeart/2005/8/layout/list1"/>
    <dgm:cxn modelId="{B8BC7517-F002-431C-AB98-6A288382678E}" type="presOf" srcId="{225B27C5-54C0-43AE-816E-7B92CA9DABB0}" destId="{3EE58CF2-A797-44C9-A559-CA7749BDFEDA}" srcOrd="0" destOrd="0" presId="urn:microsoft.com/office/officeart/2005/8/layout/list1"/>
    <dgm:cxn modelId="{E1381EC8-8CE6-4DFC-AE0B-8379DE20C76C}" type="presParOf" srcId="{79F8EEA0-EE80-45AA-9EE1-BCF3F8EB1294}" destId="{D3E18E89-E900-482D-AA27-1F32F222277F}" srcOrd="1" destOrd="16" presId="urn:microsoft.com/office/officeart/2005/8/layout/list1"/>
    <dgm:cxn modelId="{35AD0657-E9C6-42A8-B2AF-51C5D15A9322}" type="presOf" srcId="{225B27C5-54C0-43AE-816E-7B92CA9DABB0}" destId="{D3E18E89-E900-482D-AA27-1F32F222277F}" srcOrd="0" destOrd="0" presId="urn:microsoft.com/office/officeart/2005/8/layout/list1"/>
    <dgm:cxn modelId="{A3817F92-6BCA-4C0A-9DB4-AF0D7717F376}" type="presParOf" srcId="{ACC2AE7E-59B9-49A0-BAB4-22D68AC176E7}" destId="{F2C78EE9-2F2D-468B-B6D7-D92DDBE51D6A}" srcOrd="17" destOrd="0" presId="urn:microsoft.com/office/officeart/2005/8/layout/list1"/>
    <dgm:cxn modelId="{E69F01F8-2D9C-4504-8A23-8391FFFAECF7}" type="presParOf" srcId="{ACC2AE7E-59B9-49A0-BAB4-22D68AC176E7}" destId="{754144EF-9FCF-4C3F-9B4B-F39D8BC3D36C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D3DEDF0-B9A1-4CD2-BA88-CA716FC4420C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4A6CFA20-D504-4C11-9666-95A21ED3E06C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/>
            <a:t>4</a:t>
          </a:r>
          <a:r>
            <a:rPr lang="en-US" dirty="0"/>
            <a:t>2</a:t>
          </a:r>
          <a:r>
            <a:rPr lang="en-US" dirty="0"/>
            <a:t>.6 </a:t>
          </a:r>
          <a:r>
            <a:rPr lang="zh-CN" altLang="en-US" dirty="0"/>
            <a:t>训练具体模型及查看其统计量</a:t>
          </a:r>
          <a:r>
            <a:rPr lang="zh-CN" dirty="0"/>
            <a:t/>
          </a:r>
          <a:endParaRPr lang="zh-CN" dirty="0"/>
        </a:p>
      </dgm:t>
    </dgm:pt>
    <dgm:pt modelId="{C9974E75-C5BA-4AF8-9D14-7E6DB268B9AF}" cxnId="{D1D7702C-7595-4042-BC24-B538B20D770D}" type="parTrans">
      <dgm:prSet/>
      <dgm:spPr/>
      <dgm:t>
        <a:bodyPr/>
        <a:lstStyle/>
        <a:p>
          <a:endParaRPr lang="zh-CN" altLang="en-US"/>
        </a:p>
      </dgm:t>
    </dgm:pt>
    <dgm:pt modelId="{535AB587-A692-43E5-9615-766AE847F8A5}" cxnId="{D1D7702C-7595-4042-BC24-B538B20D770D}" type="sibTrans">
      <dgm:prSet/>
      <dgm:spPr/>
      <dgm:t>
        <a:bodyPr/>
        <a:lstStyle/>
        <a:p>
          <a:endParaRPr lang="zh-CN" altLang="en-US"/>
        </a:p>
      </dgm:t>
    </dgm:pt>
    <dgm:pt modelId="{07FD02D3-E7E6-438A-89AC-27845D67F8AB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/>
            <a:t>4</a:t>
          </a:r>
          <a:r>
            <a:rPr lang="en-US" dirty="0"/>
            <a:t>2</a:t>
          </a:r>
          <a:r>
            <a:rPr lang="en-US" dirty="0"/>
            <a:t>.7 </a:t>
          </a:r>
          <a:r>
            <a:rPr lang="zh-CN" altLang="en-US" dirty="0"/>
            <a:t>拟合优度评价</a:t>
          </a:r>
          <a:r>
            <a:rPr lang="zh-CN" dirty="0"/>
            <a:t/>
          </a:r>
          <a:endParaRPr lang="zh-CN" dirty="0"/>
        </a:p>
      </dgm:t>
    </dgm:pt>
    <dgm:pt modelId="{7DE52E51-8CAB-45CC-98CF-C0B0F0BA2BEC}" cxnId="{3634E8C1-F41B-4399-A09F-4F2346952A5A}" type="parTrans">
      <dgm:prSet/>
      <dgm:spPr/>
      <dgm:t>
        <a:bodyPr/>
        <a:lstStyle/>
        <a:p>
          <a:endParaRPr lang="zh-CN" altLang="en-US"/>
        </a:p>
      </dgm:t>
    </dgm:pt>
    <dgm:pt modelId="{947AA9B5-348C-49D4-8596-840AF5DDE9BB}" cxnId="{3634E8C1-F41B-4399-A09F-4F2346952A5A}" type="sibTrans">
      <dgm:prSet/>
      <dgm:spPr/>
      <dgm:t>
        <a:bodyPr/>
        <a:lstStyle/>
        <a:p>
          <a:endParaRPr lang="zh-CN" altLang="en-US"/>
        </a:p>
      </dgm:t>
    </dgm:pt>
    <dgm:pt modelId="{A28C3E8F-D85D-46D1-A6A3-FB5FAF2BB39A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/>
            <a:t>4</a:t>
          </a:r>
          <a:r>
            <a:rPr lang="en-US" dirty="0"/>
            <a:t>2</a:t>
          </a:r>
          <a:r>
            <a:rPr lang="en-US" dirty="0"/>
            <a:t>.8 </a:t>
          </a:r>
          <a:r>
            <a:rPr lang="zh-CN" altLang="en-US" dirty="0"/>
            <a:t>建模前提假设的讨论</a:t>
          </a:r>
          <a:r>
            <a:rPr lang="zh-CN" dirty="0"/>
            <a:t/>
          </a:r>
          <a:endParaRPr lang="zh-CN" dirty="0"/>
        </a:p>
      </dgm:t>
    </dgm:pt>
    <dgm:pt modelId="{2F9F47C1-5388-40C2-9DAB-1579AD182756}" cxnId="{9B3F5502-4F7F-4F1C-B99B-344D232E9BA0}" type="parTrans">
      <dgm:prSet/>
      <dgm:spPr/>
      <dgm:t>
        <a:bodyPr/>
        <a:lstStyle/>
        <a:p>
          <a:endParaRPr lang="zh-CN" altLang="en-US"/>
        </a:p>
      </dgm:t>
    </dgm:pt>
    <dgm:pt modelId="{2B9AB75B-3C49-4AA8-BFE1-7CF35008B916}" cxnId="{9B3F5502-4F7F-4F1C-B99B-344D232E9BA0}" type="sibTrans">
      <dgm:prSet/>
      <dgm:spPr/>
      <dgm:t>
        <a:bodyPr/>
        <a:lstStyle/>
        <a:p>
          <a:endParaRPr lang="zh-CN" altLang="en-US"/>
        </a:p>
      </dgm:t>
    </dgm:pt>
    <dgm:pt modelId="{4164C1CD-1FEB-4FAE-BCA7-B2F901F12CD8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/>
            <a:t>4</a:t>
          </a:r>
          <a:r>
            <a:rPr lang="en-US" dirty="0"/>
            <a:t>2</a:t>
          </a:r>
          <a:r>
            <a:rPr lang="en-US" dirty="0"/>
            <a:t>.9 </a:t>
          </a:r>
          <a:r>
            <a:rPr lang="zh-CN" altLang="en-US" dirty="0"/>
            <a:t>模型的优化与重新选择</a:t>
          </a:r>
          <a:r>
            <a:rPr lang="zh-CN" dirty="0"/>
            <a:t/>
          </a:r>
          <a:endParaRPr lang="zh-CN" dirty="0"/>
        </a:p>
      </dgm:t>
    </dgm:pt>
    <dgm:pt modelId="{BBEC2C39-4DA0-4760-9652-2CF72F8B720D}" cxnId="{CDB8A999-2FC3-48AE-B6F4-6B2781FBB517}" type="parTrans">
      <dgm:prSet/>
      <dgm:spPr/>
      <dgm:t>
        <a:bodyPr/>
        <a:lstStyle/>
        <a:p>
          <a:endParaRPr lang="zh-CN" altLang="en-US"/>
        </a:p>
      </dgm:t>
    </dgm:pt>
    <dgm:pt modelId="{BA0E16FC-83B3-431A-9ADB-0130A23E20FD}" cxnId="{CDB8A999-2FC3-48AE-B6F4-6B2781FBB517}" type="sibTrans">
      <dgm:prSet/>
      <dgm:spPr/>
      <dgm:t>
        <a:bodyPr/>
        <a:lstStyle/>
        <a:p>
          <a:endParaRPr lang="zh-CN" altLang="en-US"/>
        </a:p>
      </dgm:t>
    </dgm:pt>
    <dgm:pt modelId="{225B27C5-54C0-43AE-816E-7B92CA9DABB0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/>
            <a:t>42.10 </a:t>
          </a:r>
          <a:r>
            <a:rPr lang="zh-CN" altLang="en-US" dirty="0"/>
            <a:t>模型的应用</a:t>
          </a:r>
          <a:r>
            <a:rPr lang="zh-CN" dirty="0"/>
            <a:t/>
          </a:r>
          <a:endParaRPr lang="zh-CN" dirty="0"/>
        </a:p>
      </dgm:t>
    </dgm:pt>
    <dgm:pt modelId="{9E278C2F-7178-473F-865E-E1BBAD24F96B}" cxnId="{88E2085E-EDA1-4ACA-AA72-19377CDBE1AF}" type="parTrans">
      <dgm:prSet/>
      <dgm:spPr/>
      <dgm:t>
        <a:bodyPr/>
        <a:lstStyle/>
        <a:p>
          <a:endParaRPr lang="zh-CN" altLang="en-US"/>
        </a:p>
      </dgm:t>
    </dgm:pt>
    <dgm:pt modelId="{C65CA052-16C8-43E3-B1DC-67C97180D97C}" cxnId="{88E2085E-EDA1-4ACA-AA72-19377CDBE1AF}" type="sibTrans">
      <dgm:prSet/>
      <dgm:spPr/>
      <dgm:t>
        <a:bodyPr/>
        <a:lstStyle/>
        <a:p>
          <a:endParaRPr lang="zh-CN" altLang="en-US"/>
        </a:p>
      </dgm:t>
    </dgm:pt>
    <dgm:pt modelId="{ACC2AE7E-59B9-49A0-BAB4-22D68AC176E7}" type="pres">
      <dgm:prSet presAssocID="{2D3DEDF0-B9A1-4CD2-BA88-CA716FC4420C}" presName="linear" presStyleCnt="0">
        <dgm:presLayoutVars>
          <dgm:dir/>
          <dgm:animLvl val="lvl"/>
          <dgm:resizeHandles val="exact"/>
        </dgm:presLayoutVars>
      </dgm:prSet>
      <dgm:spPr/>
    </dgm:pt>
    <dgm:pt modelId="{7AEB1288-B212-47FC-96D6-40294FD2E307}" type="pres">
      <dgm:prSet presAssocID="{4A6CFA20-D504-4C11-9666-95A21ED3E06C}" presName="parentLin" presStyleCnt="0"/>
      <dgm:spPr/>
    </dgm:pt>
    <dgm:pt modelId="{99D3529F-CE9E-430A-A33C-F4EF72985A46}" type="pres">
      <dgm:prSet presAssocID="{4A6CFA20-D504-4C11-9666-95A21ED3E06C}" presName="parentLeftMargin" presStyleCnt="0"/>
      <dgm:spPr/>
    </dgm:pt>
    <dgm:pt modelId="{FFD53BA8-45B8-48D7-839D-F63881906C2D}" type="pres">
      <dgm:prSet presAssocID="{4A6CFA20-D504-4C11-9666-95A21ED3E06C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C0D297E7-F1B3-4D5E-9183-8D7DE7303441}" type="pres">
      <dgm:prSet presAssocID="{4A6CFA20-D504-4C11-9666-95A21ED3E06C}" presName="negativeSpace" presStyleCnt="0"/>
      <dgm:spPr/>
    </dgm:pt>
    <dgm:pt modelId="{BF82169F-36AF-4359-9BAE-4965A5F38BD5}" type="pres">
      <dgm:prSet presAssocID="{4A6CFA20-D504-4C11-9666-95A21ED3E06C}" presName="childText" presStyleLbl="conFgAcc1" presStyleIdx="0" presStyleCnt="5">
        <dgm:presLayoutVars>
          <dgm:bulletEnabled val="1"/>
        </dgm:presLayoutVars>
      </dgm:prSet>
      <dgm:spPr/>
    </dgm:pt>
    <dgm:pt modelId="{97EC761C-8953-48D7-AFE6-4E1B2DC860A0}" type="pres">
      <dgm:prSet presAssocID="{535AB587-A692-43E5-9615-766AE847F8A5}" presName="spaceBetweenRectangles" presStyleCnt="0"/>
      <dgm:spPr/>
    </dgm:pt>
    <dgm:pt modelId="{2A1250AA-1043-4D27-91C6-DB5939E35C6B}" type="pres">
      <dgm:prSet presAssocID="{07FD02D3-E7E6-438A-89AC-27845D67F8AB}" presName="parentLin" presStyleCnt="0"/>
      <dgm:spPr/>
    </dgm:pt>
    <dgm:pt modelId="{FFA56F0A-30CA-43F2-94BD-773A675BA6FB}" type="pres">
      <dgm:prSet presAssocID="{07FD02D3-E7E6-438A-89AC-27845D67F8AB}" presName="parentLeftMargin" presStyleCnt="0"/>
      <dgm:spPr/>
    </dgm:pt>
    <dgm:pt modelId="{F0E83ED0-3189-4ABA-A665-B109CE1D0191}" type="pres">
      <dgm:prSet presAssocID="{07FD02D3-E7E6-438A-89AC-27845D67F8AB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ECE4EB38-14AE-459E-B6E4-1217F86B32D5}" type="pres">
      <dgm:prSet presAssocID="{07FD02D3-E7E6-438A-89AC-27845D67F8AB}" presName="negativeSpace" presStyleCnt="0"/>
      <dgm:spPr/>
    </dgm:pt>
    <dgm:pt modelId="{AD17FCC9-9640-4BB4-87DF-C676D0600FF9}" type="pres">
      <dgm:prSet presAssocID="{07FD02D3-E7E6-438A-89AC-27845D67F8AB}" presName="childText" presStyleLbl="conFgAcc1" presStyleIdx="1" presStyleCnt="5">
        <dgm:presLayoutVars>
          <dgm:bulletEnabled val="1"/>
        </dgm:presLayoutVars>
      </dgm:prSet>
      <dgm:spPr/>
    </dgm:pt>
    <dgm:pt modelId="{4DF959AC-5D69-47E5-B406-4D2C3851BBA8}" type="pres">
      <dgm:prSet presAssocID="{947AA9B5-348C-49D4-8596-840AF5DDE9BB}" presName="spaceBetweenRectangles" presStyleCnt="0"/>
      <dgm:spPr/>
    </dgm:pt>
    <dgm:pt modelId="{BC025EF3-8250-4C0B-B47C-577AF15030CE}" type="pres">
      <dgm:prSet presAssocID="{A28C3E8F-D85D-46D1-A6A3-FB5FAF2BB39A}" presName="parentLin" presStyleCnt="0"/>
      <dgm:spPr/>
    </dgm:pt>
    <dgm:pt modelId="{C621DF11-A0F5-4D43-9B81-3F2B12D700F6}" type="pres">
      <dgm:prSet presAssocID="{A28C3E8F-D85D-46D1-A6A3-FB5FAF2BB39A}" presName="parentLeftMargin" presStyleCnt="0"/>
      <dgm:spPr/>
    </dgm:pt>
    <dgm:pt modelId="{87E6350B-AA9F-4374-A90A-F0D4DDB30293}" type="pres">
      <dgm:prSet presAssocID="{A28C3E8F-D85D-46D1-A6A3-FB5FAF2BB39A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BFDDC46B-D2D6-4F22-B2B2-08457F1A28D3}" type="pres">
      <dgm:prSet presAssocID="{A28C3E8F-D85D-46D1-A6A3-FB5FAF2BB39A}" presName="negativeSpace" presStyleCnt="0"/>
      <dgm:spPr/>
    </dgm:pt>
    <dgm:pt modelId="{3F980722-34FD-4A1F-B474-E9F8C5B4DD29}" type="pres">
      <dgm:prSet presAssocID="{A28C3E8F-D85D-46D1-A6A3-FB5FAF2BB39A}" presName="childText" presStyleLbl="conFgAcc1" presStyleIdx="2" presStyleCnt="5">
        <dgm:presLayoutVars>
          <dgm:bulletEnabled val="1"/>
        </dgm:presLayoutVars>
      </dgm:prSet>
      <dgm:spPr/>
    </dgm:pt>
    <dgm:pt modelId="{8D3B3D27-C574-4E85-BC78-E99F417FEEDB}" type="pres">
      <dgm:prSet presAssocID="{2B9AB75B-3C49-4AA8-BFE1-7CF35008B916}" presName="spaceBetweenRectangles" presStyleCnt="0"/>
      <dgm:spPr/>
    </dgm:pt>
    <dgm:pt modelId="{3A9CAEF6-FFDF-430A-A005-8728B4BFCD0C}" type="pres">
      <dgm:prSet presAssocID="{4164C1CD-1FEB-4FAE-BCA7-B2F901F12CD8}" presName="parentLin" presStyleCnt="0"/>
      <dgm:spPr/>
    </dgm:pt>
    <dgm:pt modelId="{818CC7FD-FD66-432F-A406-41DC7CAE93F0}" type="pres">
      <dgm:prSet presAssocID="{4164C1CD-1FEB-4FAE-BCA7-B2F901F12CD8}" presName="parentLeftMargin" presStyleCnt="0"/>
      <dgm:spPr/>
    </dgm:pt>
    <dgm:pt modelId="{86F01D77-AF58-4F11-B068-07FCCCA28177}" type="pres">
      <dgm:prSet presAssocID="{4164C1CD-1FEB-4FAE-BCA7-B2F901F12CD8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2447C150-AF8D-41C9-BB4C-E4FA97EE4298}" type="pres">
      <dgm:prSet presAssocID="{4164C1CD-1FEB-4FAE-BCA7-B2F901F12CD8}" presName="negativeSpace" presStyleCnt="0"/>
      <dgm:spPr/>
    </dgm:pt>
    <dgm:pt modelId="{B428B3ED-E28C-4C28-8B71-AD1709E71E95}" type="pres">
      <dgm:prSet presAssocID="{4164C1CD-1FEB-4FAE-BCA7-B2F901F12CD8}" presName="childText" presStyleLbl="conFgAcc1" presStyleIdx="3" presStyleCnt="5">
        <dgm:presLayoutVars>
          <dgm:bulletEnabled val="1"/>
        </dgm:presLayoutVars>
      </dgm:prSet>
      <dgm:spPr/>
    </dgm:pt>
    <dgm:pt modelId="{D4FCE144-AE56-44CF-B4EC-B3819FCC324F}" type="pres">
      <dgm:prSet presAssocID="{BA0E16FC-83B3-431A-9ADB-0130A23E20FD}" presName="spaceBetweenRectangles" presStyleCnt="0"/>
      <dgm:spPr/>
    </dgm:pt>
    <dgm:pt modelId="{79F8EEA0-EE80-45AA-9EE1-BCF3F8EB1294}" type="pres">
      <dgm:prSet presAssocID="{225B27C5-54C0-43AE-816E-7B92CA9DABB0}" presName="parentLin" presStyleCnt="0"/>
      <dgm:spPr/>
    </dgm:pt>
    <dgm:pt modelId="{3EE58CF2-A797-44C9-A559-CA7749BDFEDA}" type="pres">
      <dgm:prSet presAssocID="{225B27C5-54C0-43AE-816E-7B92CA9DABB0}" presName="parentLeftMargin" presStyleCnt="0"/>
      <dgm:spPr/>
    </dgm:pt>
    <dgm:pt modelId="{D3E18E89-E900-482D-AA27-1F32F222277F}" type="pres">
      <dgm:prSet presAssocID="{225B27C5-54C0-43AE-816E-7B92CA9DABB0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F2C78EE9-2F2D-468B-B6D7-D92DDBE51D6A}" type="pres">
      <dgm:prSet presAssocID="{225B27C5-54C0-43AE-816E-7B92CA9DABB0}" presName="negativeSpace" presStyleCnt="0"/>
      <dgm:spPr/>
    </dgm:pt>
    <dgm:pt modelId="{754144EF-9FCF-4C3F-9B4B-F39D8BC3D36C}" type="pres">
      <dgm:prSet presAssocID="{225B27C5-54C0-43AE-816E-7B92CA9DABB0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D1D7702C-7595-4042-BC24-B538B20D770D}" srcId="{2D3DEDF0-B9A1-4CD2-BA88-CA716FC4420C}" destId="{4A6CFA20-D504-4C11-9666-95A21ED3E06C}" srcOrd="0" destOrd="0" parTransId="{C9974E75-C5BA-4AF8-9D14-7E6DB268B9AF}" sibTransId="{535AB587-A692-43E5-9615-766AE847F8A5}"/>
    <dgm:cxn modelId="{3634E8C1-F41B-4399-A09F-4F2346952A5A}" srcId="{2D3DEDF0-B9A1-4CD2-BA88-CA716FC4420C}" destId="{07FD02D3-E7E6-438A-89AC-27845D67F8AB}" srcOrd="1" destOrd="0" parTransId="{7DE52E51-8CAB-45CC-98CF-C0B0F0BA2BEC}" sibTransId="{947AA9B5-348C-49D4-8596-840AF5DDE9BB}"/>
    <dgm:cxn modelId="{9B3F5502-4F7F-4F1C-B99B-344D232E9BA0}" srcId="{2D3DEDF0-B9A1-4CD2-BA88-CA716FC4420C}" destId="{A28C3E8F-D85D-46D1-A6A3-FB5FAF2BB39A}" srcOrd="2" destOrd="0" parTransId="{2F9F47C1-5388-40C2-9DAB-1579AD182756}" sibTransId="{2B9AB75B-3C49-4AA8-BFE1-7CF35008B916}"/>
    <dgm:cxn modelId="{CDB8A999-2FC3-48AE-B6F4-6B2781FBB517}" srcId="{2D3DEDF0-B9A1-4CD2-BA88-CA716FC4420C}" destId="{4164C1CD-1FEB-4FAE-BCA7-B2F901F12CD8}" srcOrd="3" destOrd="0" parTransId="{BBEC2C39-4DA0-4760-9652-2CF72F8B720D}" sibTransId="{BA0E16FC-83B3-431A-9ADB-0130A23E20FD}"/>
    <dgm:cxn modelId="{88E2085E-EDA1-4ACA-AA72-19377CDBE1AF}" srcId="{2D3DEDF0-B9A1-4CD2-BA88-CA716FC4420C}" destId="{225B27C5-54C0-43AE-816E-7B92CA9DABB0}" srcOrd="4" destOrd="0" parTransId="{9E278C2F-7178-473F-865E-E1BBAD24F96B}" sibTransId="{C65CA052-16C8-43E3-B1DC-67C97180D97C}"/>
    <dgm:cxn modelId="{BC5A5B14-CB81-46CC-B14F-E41136A9E90D}" type="presOf" srcId="{2D3DEDF0-B9A1-4CD2-BA88-CA716FC4420C}" destId="{ACC2AE7E-59B9-49A0-BAB4-22D68AC176E7}" srcOrd="0" destOrd="0" presId="urn:microsoft.com/office/officeart/2005/8/layout/list1"/>
    <dgm:cxn modelId="{C0870B48-431A-413D-9325-2306334C77F8}" type="presParOf" srcId="{ACC2AE7E-59B9-49A0-BAB4-22D68AC176E7}" destId="{7AEB1288-B212-47FC-96D6-40294FD2E307}" srcOrd="0" destOrd="0" presId="urn:microsoft.com/office/officeart/2005/8/layout/list1"/>
    <dgm:cxn modelId="{139D0EE5-1C9F-4E5B-A66D-D730D78AFEBD}" type="presParOf" srcId="{7AEB1288-B212-47FC-96D6-40294FD2E307}" destId="{99D3529F-CE9E-430A-A33C-F4EF72985A46}" srcOrd="0" destOrd="0" presId="urn:microsoft.com/office/officeart/2005/8/layout/list1"/>
    <dgm:cxn modelId="{C299B5DD-C97E-48AC-B23B-2DD7F5F9C80B}" type="presOf" srcId="{4A6CFA20-D504-4C11-9666-95A21ED3E06C}" destId="{99D3529F-CE9E-430A-A33C-F4EF72985A46}" srcOrd="0" destOrd="0" presId="urn:microsoft.com/office/officeart/2005/8/layout/list1"/>
    <dgm:cxn modelId="{3E58159E-8CA6-4D4B-BF1A-9367627494E3}" type="presParOf" srcId="{7AEB1288-B212-47FC-96D6-40294FD2E307}" destId="{FFD53BA8-45B8-48D7-839D-F63881906C2D}" srcOrd="1" destOrd="0" presId="urn:microsoft.com/office/officeart/2005/8/layout/list1"/>
    <dgm:cxn modelId="{050614B3-F4A6-450C-BA57-4F2B0D3121F1}" type="presOf" srcId="{4A6CFA20-D504-4C11-9666-95A21ED3E06C}" destId="{FFD53BA8-45B8-48D7-839D-F63881906C2D}" srcOrd="0" destOrd="0" presId="urn:microsoft.com/office/officeart/2005/8/layout/list1"/>
    <dgm:cxn modelId="{85D67D36-3B64-4CA8-A8EA-A77BDCD52DAC}" type="presParOf" srcId="{ACC2AE7E-59B9-49A0-BAB4-22D68AC176E7}" destId="{C0D297E7-F1B3-4D5E-9183-8D7DE7303441}" srcOrd="1" destOrd="0" presId="urn:microsoft.com/office/officeart/2005/8/layout/list1"/>
    <dgm:cxn modelId="{7DE83DDF-EF73-4C3A-A9A2-3A417A96B9D6}" type="presParOf" srcId="{ACC2AE7E-59B9-49A0-BAB4-22D68AC176E7}" destId="{BF82169F-36AF-4359-9BAE-4965A5F38BD5}" srcOrd="2" destOrd="0" presId="urn:microsoft.com/office/officeart/2005/8/layout/list1"/>
    <dgm:cxn modelId="{966BA80D-C78E-40D4-8D60-2AC5929DCA28}" type="presParOf" srcId="{ACC2AE7E-59B9-49A0-BAB4-22D68AC176E7}" destId="{97EC761C-8953-48D7-AFE6-4E1B2DC860A0}" srcOrd="3" destOrd="0" presId="urn:microsoft.com/office/officeart/2005/8/layout/list1"/>
    <dgm:cxn modelId="{061CD4EF-4C66-4ED9-8052-E902FA0FD23A}" type="presParOf" srcId="{ACC2AE7E-59B9-49A0-BAB4-22D68AC176E7}" destId="{2A1250AA-1043-4D27-91C6-DB5939E35C6B}" srcOrd="4" destOrd="0" presId="urn:microsoft.com/office/officeart/2005/8/layout/list1"/>
    <dgm:cxn modelId="{CFEF89FC-C65A-4731-9F6F-94735DB1A494}" type="presParOf" srcId="{2A1250AA-1043-4D27-91C6-DB5939E35C6B}" destId="{FFA56F0A-30CA-43F2-94BD-773A675BA6FB}" srcOrd="0" destOrd="4" presId="urn:microsoft.com/office/officeart/2005/8/layout/list1"/>
    <dgm:cxn modelId="{1E655689-B3AA-435E-96AC-88D92218757E}" type="presOf" srcId="{07FD02D3-E7E6-438A-89AC-27845D67F8AB}" destId="{FFA56F0A-30CA-43F2-94BD-773A675BA6FB}" srcOrd="0" destOrd="0" presId="urn:microsoft.com/office/officeart/2005/8/layout/list1"/>
    <dgm:cxn modelId="{2049AADB-FC22-48EF-A1C1-1EE439B42DFC}" type="presParOf" srcId="{2A1250AA-1043-4D27-91C6-DB5939E35C6B}" destId="{F0E83ED0-3189-4ABA-A665-B109CE1D0191}" srcOrd="1" destOrd="4" presId="urn:microsoft.com/office/officeart/2005/8/layout/list1"/>
    <dgm:cxn modelId="{22C6FC41-1923-444B-A1AF-71D41CCC0200}" type="presOf" srcId="{07FD02D3-E7E6-438A-89AC-27845D67F8AB}" destId="{F0E83ED0-3189-4ABA-A665-B109CE1D0191}" srcOrd="0" destOrd="0" presId="urn:microsoft.com/office/officeart/2005/8/layout/list1"/>
    <dgm:cxn modelId="{9EB3E0DE-39FB-464B-99B2-74484DCCDD55}" type="presParOf" srcId="{ACC2AE7E-59B9-49A0-BAB4-22D68AC176E7}" destId="{ECE4EB38-14AE-459E-B6E4-1217F86B32D5}" srcOrd="5" destOrd="0" presId="urn:microsoft.com/office/officeart/2005/8/layout/list1"/>
    <dgm:cxn modelId="{E6AF3BF8-7F14-427D-ADE2-8F1C96FFAD2B}" type="presParOf" srcId="{ACC2AE7E-59B9-49A0-BAB4-22D68AC176E7}" destId="{AD17FCC9-9640-4BB4-87DF-C676D0600FF9}" srcOrd="6" destOrd="0" presId="urn:microsoft.com/office/officeart/2005/8/layout/list1"/>
    <dgm:cxn modelId="{03B05075-47F8-4B4C-86AD-016D113B7471}" type="presParOf" srcId="{ACC2AE7E-59B9-49A0-BAB4-22D68AC176E7}" destId="{4DF959AC-5D69-47E5-B406-4D2C3851BBA8}" srcOrd="7" destOrd="0" presId="urn:microsoft.com/office/officeart/2005/8/layout/list1"/>
    <dgm:cxn modelId="{B86BD249-75E3-47BF-AACA-BB19EAC1FC45}" type="presParOf" srcId="{ACC2AE7E-59B9-49A0-BAB4-22D68AC176E7}" destId="{BC025EF3-8250-4C0B-B47C-577AF15030CE}" srcOrd="8" destOrd="0" presId="urn:microsoft.com/office/officeart/2005/8/layout/list1"/>
    <dgm:cxn modelId="{230A36F3-E024-40C0-BFA8-EDF9BA3F3A79}" type="presParOf" srcId="{BC025EF3-8250-4C0B-B47C-577AF15030CE}" destId="{C621DF11-A0F5-4D43-9B81-3F2B12D700F6}" srcOrd="0" destOrd="8" presId="urn:microsoft.com/office/officeart/2005/8/layout/list1"/>
    <dgm:cxn modelId="{30E2B818-72C7-4816-AE76-15FB556B4348}" type="presOf" srcId="{A28C3E8F-D85D-46D1-A6A3-FB5FAF2BB39A}" destId="{C621DF11-A0F5-4D43-9B81-3F2B12D700F6}" srcOrd="0" destOrd="0" presId="urn:microsoft.com/office/officeart/2005/8/layout/list1"/>
    <dgm:cxn modelId="{D0E39B75-4A74-485D-820A-F7CFFDC4CE80}" type="presParOf" srcId="{BC025EF3-8250-4C0B-B47C-577AF15030CE}" destId="{87E6350B-AA9F-4374-A90A-F0D4DDB30293}" srcOrd="1" destOrd="8" presId="urn:microsoft.com/office/officeart/2005/8/layout/list1"/>
    <dgm:cxn modelId="{B0B807C7-212D-48B1-98E0-8DB211ABEBF2}" type="presOf" srcId="{A28C3E8F-D85D-46D1-A6A3-FB5FAF2BB39A}" destId="{87E6350B-AA9F-4374-A90A-F0D4DDB30293}" srcOrd="0" destOrd="0" presId="urn:microsoft.com/office/officeart/2005/8/layout/list1"/>
    <dgm:cxn modelId="{D7DE4822-D298-414C-B479-735F551A2D6F}" type="presParOf" srcId="{ACC2AE7E-59B9-49A0-BAB4-22D68AC176E7}" destId="{BFDDC46B-D2D6-4F22-B2B2-08457F1A28D3}" srcOrd="9" destOrd="0" presId="urn:microsoft.com/office/officeart/2005/8/layout/list1"/>
    <dgm:cxn modelId="{473A54CE-0B6E-4C90-8AAC-CDD17296B244}" type="presParOf" srcId="{ACC2AE7E-59B9-49A0-BAB4-22D68AC176E7}" destId="{3F980722-34FD-4A1F-B474-E9F8C5B4DD29}" srcOrd="10" destOrd="0" presId="urn:microsoft.com/office/officeart/2005/8/layout/list1"/>
    <dgm:cxn modelId="{184F0E03-7173-406C-A3CB-34D5A455A6F5}" type="presParOf" srcId="{ACC2AE7E-59B9-49A0-BAB4-22D68AC176E7}" destId="{8D3B3D27-C574-4E85-BC78-E99F417FEEDB}" srcOrd="11" destOrd="0" presId="urn:microsoft.com/office/officeart/2005/8/layout/list1"/>
    <dgm:cxn modelId="{74A94637-C3DF-4F57-8E9A-D4577EE76FF5}" type="presParOf" srcId="{ACC2AE7E-59B9-49A0-BAB4-22D68AC176E7}" destId="{3A9CAEF6-FFDF-430A-A005-8728B4BFCD0C}" srcOrd="12" destOrd="0" presId="urn:microsoft.com/office/officeart/2005/8/layout/list1"/>
    <dgm:cxn modelId="{3CD2C98A-4ED1-4913-A182-A16C02A7421E}" type="presParOf" srcId="{3A9CAEF6-FFDF-430A-A005-8728B4BFCD0C}" destId="{818CC7FD-FD66-432F-A406-41DC7CAE93F0}" srcOrd="0" destOrd="12" presId="urn:microsoft.com/office/officeart/2005/8/layout/list1"/>
    <dgm:cxn modelId="{10F0D3B7-CC72-4981-96F6-51844474414F}" type="presOf" srcId="{4164C1CD-1FEB-4FAE-BCA7-B2F901F12CD8}" destId="{818CC7FD-FD66-432F-A406-41DC7CAE93F0}" srcOrd="0" destOrd="0" presId="urn:microsoft.com/office/officeart/2005/8/layout/list1"/>
    <dgm:cxn modelId="{757DDB58-7FD6-44C8-A864-18B1F07A8604}" type="presParOf" srcId="{3A9CAEF6-FFDF-430A-A005-8728B4BFCD0C}" destId="{86F01D77-AF58-4F11-B068-07FCCCA28177}" srcOrd="1" destOrd="12" presId="urn:microsoft.com/office/officeart/2005/8/layout/list1"/>
    <dgm:cxn modelId="{F4D910BE-86C3-4315-B724-61B26D62782D}" type="presOf" srcId="{4164C1CD-1FEB-4FAE-BCA7-B2F901F12CD8}" destId="{86F01D77-AF58-4F11-B068-07FCCCA28177}" srcOrd="0" destOrd="0" presId="urn:microsoft.com/office/officeart/2005/8/layout/list1"/>
    <dgm:cxn modelId="{7371A7F5-BC73-4572-BCE6-C0B9557ABA61}" type="presParOf" srcId="{ACC2AE7E-59B9-49A0-BAB4-22D68AC176E7}" destId="{2447C150-AF8D-41C9-BB4C-E4FA97EE4298}" srcOrd="13" destOrd="0" presId="urn:microsoft.com/office/officeart/2005/8/layout/list1"/>
    <dgm:cxn modelId="{9DDD32FA-0689-4905-84A9-90F4E5198CD8}" type="presParOf" srcId="{ACC2AE7E-59B9-49A0-BAB4-22D68AC176E7}" destId="{B428B3ED-E28C-4C28-8B71-AD1709E71E95}" srcOrd="14" destOrd="0" presId="urn:microsoft.com/office/officeart/2005/8/layout/list1"/>
    <dgm:cxn modelId="{0F4C7C12-FD5B-4C0F-A306-68E52941A8FF}" type="presParOf" srcId="{ACC2AE7E-59B9-49A0-BAB4-22D68AC176E7}" destId="{D4FCE144-AE56-44CF-B4EC-B3819FCC324F}" srcOrd="15" destOrd="0" presId="urn:microsoft.com/office/officeart/2005/8/layout/list1"/>
    <dgm:cxn modelId="{0A1FAD7C-F6B8-4069-A086-F1487ADF6CFE}" type="presParOf" srcId="{ACC2AE7E-59B9-49A0-BAB4-22D68AC176E7}" destId="{79F8EEA0-EE80-45AA-9EE1-BCF3F8EB1294}" srcOrd="16" destOrd="0" presId="urn:microsoft.com/office/officeart/2005/8/layout/list1"/>
    <dgm:cxn modelId="{1AD1020C-71D7-4134-9B28-CCD53C31FFF7}" type="presParOf" srcId="{79F8EEA0-EE80-45AA-9EE1-BCF3F8EB1294}" destId="{3EE58CF2-A797-44C9-A559-CA7749BDFEDA}" srcOrd="0" destOrd="16" presId="urn:microsoft.com/office/officeart/2005/8/layout/list1"/>
    <dgm:cxn modelId="{436A1EC7-0D0B-48DB-B594-5D94E9939F83}" type="presOf" srcId="{225B27C5-54C0-43AE-816E-7B92CA9DABB0}" destId="{3EE58CF2-A797-44C9-A559-CA7749BDFEDA}" srcOrd="0" destOrd="0" presId="urn:microsoft.com/office/officeart/2005/8/layout/list1"/>
    <dgm:cxn modelId="{593B1BFA-C377-46C0-B384-F6C5348F8A09}" type="presParOf" srcId="{79F8EEA0-EE80-45AA-9EE1-BCF3F8EB1294}" destId="{D3E18E89-E900-482D-AA27-1F32F222277F}" srcOrd="1" destOrd="16" presId="urn:microsoft.com/office/officeart/2005/8/layout/list1"/>
    <dgm:cxn modelId="{E6F78BAB-9937-4F43-8E69-2979E16A998C}" type="presOf" srcId="{225B27C5-54C0-43AE-816E-7B92CA9DABB0}" destId="{D3E18E89-E900-482D-AA27-1F32F222277F}" srcOrd="0" destOrd="0" presId="urn:microsoft.com/office/officeart/2005/8/layout/list1"/>
    <dgm:cxn modelId="{665C38A8-6ED1-4130-8404-B949839B1E7A}" type="presParOf" srcId="{ACC2AE7E-59B9-49A0-BAB4-22D68AC176E7}" destId="{F2C78EE9-2F2D-468B-B6D7-D92DDBE51D6A}" srcOrd="17" destOrd="0" presId="urn:microsoft.com/office/officeart/2005/8/layout/list1"/>
    <dgm:cxn modelId="{2FEE1311-6CC0-431E-B770-0D6293E21B36}" type="presParOf" srcId="{ACC2AE7E-59B9-49A0-BAB4-22D68AC176E7}" destId="{754144EF-9FCF-4C3F-9B4B-F39D8BC3D36C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82169F-36AF-4359-9BAE-4965A5F38BD5}">
      <dsp:nvSpPr>
        <dsp:cNvPr id="0" name=""/>
        <dsp:cNvSpPr/>
      </dsp:nvSpPr>
      <dsp:spPr>
        <a:xfrm>
          <a:off x="0" y="364337"/>
          <a:ext cx="9608397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D53BA8-45B8-48D7-839D-F63881906C2D}">
      <dsp:nvSpPr>
        <dsp:cNvPr id="0" name=""/>
        <dsp:cNvSpPr/>
      </dsp:nvSpPr>
      <dsp:spPr>
        <a:xfrm>
          <a:off x="480419" y="69137"/>
          <a:ext cx="6725877" cy="5904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43.1 </a:t>
          </a:r>
          <a:r>
            <a:rPr lang="zh-CN" altLang="en-US" sz="2000" kern="1200" dirty="0"/>
            <a:t>业务理解</a:t>
          </a:r>
          <a:endParaRPr lang="zh-CN" sz="2000" kern="1200" dirty="0"/>
        </a:p>
      </dsp:txBody>
      <dsp:txXfrm>
        <a:off x="509240" y="97958"/>
        <a:ext cx="6668235" cy="532758"/>
      </dsp:txXfrm>
    </dsp:sp>
    <dsp:sp modelId="{AD17FCC9-9640-4BB4-87DF-C676D0600FF9}">
      <dsp:nvSpPr>
        <dsp:cNvPr id="0" name=""/>
        <dsp:cNvSpPr/>
      </dsp:nvSpPr>
      <dsp:spPr>
        <a:xfrm>
          <a:off x="0" y="1271537"/>
          <a:ext cx="9608397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-1838336"/>
              <a:satOff val="-2557"/>
              <a:lumOff val="-98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E83ED0-3189-4ABA-A665-B109CE1D0191}">
      <dsp:nvSpPr>
        <dsp:cNvPr id="0" name=""/>
        <dsp:cNvSpPr/>
      </dsp:nvSpPr>
      <dsp:spPr>
        <a:xfrm>
          <a:off x="480419" y="976337"/>
          <a:ext cx="6725877" cy="590400"/>
        </a:xfrm>
        <a:prstGeom prst="roundRect">
          <a:avLst/>
        </a:prstGeom>
        <a:solidFill>
          <a:schemeClr val="accent5">
            <a:hueOff val="-1838336"/>
            <a:satOff val="-2557"/>
            <a:lumOff val="-981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43.2 </a:t>
          </a:r>
          <a:r>
            <a:rPr lang="zh-CN" altLang="en-US" sz="2000" kern="1200" dirty="0"/>
            <a:t>数据读入</a:t>
          </a:r>
          <a:endParaRPr lang="zh-CN" sz="2000" kern="1200" dirty="0"/>
        </a:p>
      </dsp:txBody>
      <dsp:txXfrm>
        <a:off x="509240" y="1005158"/>
        <a:ext cx="6668235" cy="532758"/>
      </dsp:txXfrm>
    </dsp:sp>
    <dsp:sp modelId="{3F980722-34FD-4A1F-B474-E9F8C5B4DD29}">
      <dsp:nvSpPr>
        <dsp:cNvPr id="0" name=""/>
        <dsp:cNvSpPr/>
      </dsp:nvSpPr>
      <dsp:spPr>
        <a:xfrm>
          <a:off x="0" y="2178737"/>
          <a:ext cx="9608397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-3676672"/>
              <a:satOff val="-5114"/>
              <a:lumOff val="-196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E6350B-AA9F-4374-A90A-F0D4DDB30293}">
      <dsp:nvSpPr>
        <dsp:cNvPr id="0" name=""/>
        <dsp:cNvSpPr/>
      </dsp:nvSpPr>
      <dsp:spPr>
        <a:xfrm>
          <a:off x="480419" y="1883537"/>
          <a:ext cx="6725877" cy="590400"/>
        </a:xfrm>
        <a:prstGeom prst="roundRect">
          <a:avLst/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43.3 </a:t>
          </a:r>
          <a:r>
            <a:rPr lang="zh-CN" altLang="en-US" sz="2000" kern="1200" dirty="0"/>
            <a:t>数据理解</a:t>
          </a:r>
          <a:endParaRPr lang="zh-CN" sz="2000" kern="1200" dirty="0"/>
        </a:p>
      </dsp:txBody>
      <dsp:txXfrm>
        <a:off x="509240" y="1912358"/>
        <a:ext cx="6668235" cy="532758"/>
      </dsp:txXfrm>
    </dsp:sp>
    <dsp:sp modelId="{B428B3ED-E28C-4C28-8B71-AD1709E71E95}">
      <dsp:nvSpPr>
        <dsp:cNvPr id="0" name=""/>
        <dsp:cNvSpPr/>
      </dsp:nvSpPr>
      <dsp:spPr>
        <a:xfrm>
          <a:off x="0" y="3085938"/>
          <a:ext cx="9608397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-5515009"/>
              <a:satOff val="-7671"/>
              <a:lumOff val="-294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F01D77-AF58-4F11-B068-07FCCCA28177}">
      <dsp:nvSpPr>
        <dsp:cNvPr id="0" name=""/>
        <dsp:cNvSpPr/>
      </dsp:nvSpPr>
      <dsp:spPr>
        <a:xfrm>
          <a:off x="480419" y="2790737"/>
          <a:ext cx="6725877" cy="590400"/>
        </a:xfrm>
        <a:prstGeom prst="roundRect">
          <a:avLst/>
        </a:prstGeom>
        <a:solidFill>
          <a:schemeClr val="accent5">
            <a:hueOff val="-5515009"/>
            <a:satOff val="-7671"/>
            <a:lumOff val="-2942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43.4 </a:t>
          </a:r>
          <a:r>
            <a:rPr lang="zh-CN" altLang="en-US" sz="2000" kern="1200" dirty="0"/>
            <a:t>数据准备</a:t>
          </a:r>
          <a:endParaRPr lang="zh-CN" sz="2000" kern="1200" dirty="0"/>
        </a:p>
      </dsp:txBody>
      <dsp:txXfrm>
        <a:off x="509240" y="2819558"/>
        <a:ext cx="6668235" cy="532758"/>
      </dsp:txXfrm>
    </dsp:sp>
    <dsp:sp modelId="{754144EF-9FCF-4C3F-9B4B-F39D8BC3D36C}">
      <dsp:nvSpPr>
        <dsp:cNvPr id="0" name=""/>
        <dsp:cNvSpPr/>
      </dsp:nvSpPr>
      <dsp:spPr>
        <a:xfrm>
          <a:off x="0" y="3993138"/>
          <a:ext cx="9608397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E18E89-E900-482D-AA27-1F32F222277F}">
      <dsp:nvSpPr>
        <dsp:cNvPr id="0" name=""/>
        <dsp:cNvSpPr/>
      </dsp:nvSpPr>
      <dsp:spPr>
        <a:xfrm>
          <a:off x="480419" y="3697938"/>
          <a:ext cx="6725877" cy="590400"/>
        </a:xfrm>
        <a:prstGeom prst="round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43.5 </a:t>
          </a:r>
          <a:r>
            <a:rPr lang="zh-CN" altLang="en-US" sz="2000" kern="1200" dirty="0"/>
            <a:t>模型类型的选择与超级参数的设置</a:t>
          </a:r>
          <a:endParaRPr lang="zh-CN" sz="2000" kern="1200" dirty="0"/>
        </a:p>
      </dsp:txBody>
      <dsp:txXfrm>
        <a:off x="509240" y="3726759"/>
        <a:ext cx="6668235" cy="53275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82169F-36AF-4359-9BAE-4965A5F38BD5}">
      <dsp:nvSpPr>
        <dsp:cNvPr id="0" name=""/>
        <dsp:cNvSpPr/>
      </dsp:nvSpPr>
      <dsp:spPr>
        <a:xfrm>
          <a:off x="0" y="364337"/>
          <a:ext cx="9608397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D53BA8-45B8-48D7-839D-F63881906C2D}">
      <dsp:nvSpPr>
        <dsp:cNvPr id="0" name=""/>
        <dsp:cNvSpPr/>
      </dsp:nvSpPr>
      <dsp:spPr>
        <a:xfrm>
          <a:off x="480419" y="69137"/>
          <a:ext cx="6725877" cy="5904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43.6 </a:t>
          </a:r>
          <a:r>
            <a:rPr lang="zh-CN" altLang="en-US" sz="2000" kern="1200" dirty="0"/>
            <a:t>训练具体模型及查看其统计量</a:t>
          </a:r>
          <a:endParaRPr lang="zh-CN" sz="2000" kern="1200" dirty="0"/>
        </a:p>
      </dsp:txBody>
      <dsp:txXfrm>
        <a:off x="509240" y="97958"/>
        <a:ext cx="6668235" cy="532758"/>
      </dsp:txXfrm>
    </dsp:sp>
    <dsp:sp modelId="{AD17FCC9-9640-4BB4-87DF-C676D0600FF9}">
      <dsp:nvSpPr>
        <dsp:cNvPr id="0" name=""/>
        <dsp:cNvSpPr/>
      </dsp:nvSpPr>
      <dsp:spPr>
        <a:xfrm>
          <a:off x="0" y="1271537"/>
          <a:ext cx="9608397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-1838336"/>
              <a:satOff val="-2557"/>
              <a:lumOff val="-98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E83ED0-3189-4ABA-A665-B109CE1D0191}">
      <dsp:nvSpPr>
        <dsp:cNvPr id="0" name=""/>
        <dsp:cNvSpPr/>
      </dsp:nvSpPr>
      <dsp:spPr>
        <a:xfrm>
          <a:off x="480419" y="976337"/>
          <a:ext cx="6725877" cy="590400"/>
        </a:xfrm>
        <a:prstGeom prst="roundRect">
          <a:avLst/>
        </a:prstGeom>
        <a:solidFill>
          <a:schemeClr val="accent5">
            <a:hueOff val="-1838336"/>
            <a:satOff val="-2557"/>
            <a:lumOff val="-981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43.7 </a:t>
          </a:r>
          <a:r>
            <a:rPr lang="zh-CN" altLang="en-US" sz="2000" kern="1200" dirty="0"/>
            <a:t>拟合优度评价</a:t>
          </a:r>
          <a:endParaRPr lang="zh-CN" sz="2000" kern="1200" dirty="0"/>
        </a:p>
      </dsp:txBody>
      <dsp:txXfrm>
        <a:off x="509240" y="1005158"/>
        <a:ext cx="6668235" cy="532758"/>
      </dsp:txXfrm>
    </dsp:sp>
    <dsp:sp modelId="{3F980722-34FD-4A1F-B474-E9F8C5B4DD29}">
      <dsp:nvSpPr>
        <dsp:cNvPr id="0" name=""/>
        <dsp:cNvSpPr/>
      </dsp:nvSpPr>
      <dsp:spPr>
        <a:xfrm>
          <a:off x="0" y="2178737"/>
          <a:ext cx="9608397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-3676672"/>
              <a:satOff val="-5114"/>
              <a:lumOff val="-196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E6350B-AA9F-4374-A90A-F0D4DDB30293}">
      <dsp:nvSpPr>
        <dsp:cNvPr id="0" name=""/>
        <dsp:cNvSpPr/>
      </dsp:nvSpPr>
      <dsp:spPr>
        <a:xfrm>
          <a:off x="480419" y="1883537"/>
          <a:ext cx="6725877" cy="590400"/>
        </a:xfrm>
        <a:prstGeom prst="roundRect">
          <a:avLst/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43.8 </a:t>
          </a:r>
          <a:r>
            <a:rPr lang="zh-CN" altLang="en-US" sz="2000" kern="1200" dirty="0"/>
            <a:t>建模前提假设的讨论</a:t>
          </a:r>
          <a:endParaRPr lang="zh-CN" sz="2000" kern="1200" dirty="0"/>
        </a:p>
      </dsp:txBody>
      <dsp:txXfrm>
        <a:off x="509240" y="1912358"/>
        <a:ext cx="6668235" cy="532758"/>
      </dsp:txXfrm>
    </dsp:sp>
    <dsp:sp modelId="{B428B3ED-E28C-4C28-8B71-AD1709E71E95}">
      <dsp:nvSpPr>
        <dsp:cNvPr id="0" name=""/>
        <dsp:cNvSpPr/>
      </dsp:nvSpPr>
      <dsp:spPr>
        <a:xfrm>
          <a:off x="0" y="3085938"/>
          <a:ext cx="9608397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-5515009"/>
              <a:satOff val="-7671"/>
              <a:lumOff val="-294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F01D77-AF58-4F11-B068-07FCCCA28177}">
      <dsp:nvSpPr>
        <dsp:cNvPr id="0" name=""/>
        <dsp:cNvSpPr/>
      </dsp:nvSpPr>
      <dsp:spPr>
        <a:xfrm>
          <a:off x="480419" y="2790737"/>
          <a:ext cx="6725877" cy="590400"/>
        </a:xfrm>
        <a:prstGeom prst="roundRect">
          <a:avLst/>
        </a:prstGeom>
        <a:solidFill>
          <a:schemeClr val="accent5">
            <a:hueOff val="-5515009"/>
            <a:satOff val="-7671"/>
            <a:lumOff val="-2942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43.9 </a:t>
          </a:r>
          <a:r>
            <a:rPr lang="zh-CN" altLang="en-US" sz="2000" kern="1200" dirty="0"/>
            <a:t>模型的优化与重新选择</a:t>
          </a:r>
          <a:endParaRPr lang="zh-CN" sz="2000" kern="1200" dirty="0"/>
        </a:p>
      </dsp:txBody>
      <dsp:txXfrm>
        <a:off x="509240" y="2819558"/>
        <a:ext cx="6668235" cy="532758"/>
      </dsp:txXfrm>
    </dsp:sp>
    <dsp:sp modelId="{754144EF-9FCF-4C3F-9B4B-F39D8BC3D36C}">
      <dsp:nvSpPr>
        <dsp:cNvPr id="0" name=""/>
        <dsp:cNvSpPr/>
      </dsp:nvSpPr>
      <dsp:spPr>
        <a:xfrm>
          <a:off x="0" y="3993138"/>
          <a:ext cx="9608397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E18E89-E900-482D-AA27-1F32F222277F}">
      <dsp:nvSpPr>
        <dsp:cNvPr id="0" name=""/>
        <dsp:cNvSpPr/>
      </dsp:nvSpPr>
      <dsp:spPr>
        <a:xfrm>
          <a:off x="480419" y="3697938"/>
          <a:ext cx="6725877" cy="590400"/>
        </a:xfrm>
        <a:prstGeom prst="round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43.10 </a:t>
          </a:r>
          <a:r>
            <a:rPr lang="zh-CN" altLang="en-US" sz="2000" kern="1200" dirty="0"/>
            <a:t>模型的应用</a:t>
          </a:r>
          <a:endParaRPr lang="zh-CN" sz="2000" kern="1200" dirty="0"/>
        </a:p>
      </dsp:txBody>
      <dsp:txXfrm>
        <a:off x="509240" y="3726759"/>
        <a:ext cx="6668235" cy="5327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nodeHorzAlign" val="l"/>
          <dgm:param type="horzAlign" val="l"/>
        </dgm:alg>
      </dgm:if>
      <dgm:else name="Name2">
        <dgm:alg type="lin">
          <dgm:param type="linDir" val="fromT"/>
          <dgm:param type="vertAlign" val="mid"/>
          <dgm:param type="nodeHorzAlign" val="r"/>
          <dgm:param type="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nodeHorzAlign" val="l"/>
              <dgm:param type="horzAlign" val="l"/>
            </dgm:alg>
          </dgm:if>
          <dgm:else name="Name6">
            <dgm:alg type="lin">
              <dgm:param type="linDir" val="fromR"/>
              <dgm:param type="nodeHorzAlign" val="r"/>
              <dgm:param type="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nodeHorzAlign" val="l"/>
          <dgm:param type="horzAlign" val="l"/>
        </dgm:alg>
      </dgm:if>
      <dgm:else name="Name2">
        <dgm:alg type="lin">
          <dgm:param type="linDir" val="fromT"/>
          <dgm:param type="vertAlign" val="mid"/>
          <dgm:param type="nodeHorzAlign" val="r"/>
          <dgm:param type="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nodeHorzAlign" val="l"/>
              <dgm:param type="horzAlign" val="l"/>
            </dgm:alg>
          </dgm:if>
          <dgm:else name="Name6">
            <dgm:alg type="lin">
              <dgm:param type="linDir" val="fromR"/>
              <dgm:param type="nodeHorzAlign" val="r"/>
              <dgm:param type="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992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603956DB-3DDD-4A5C-B49C-D2C31DEFF1EE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992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C08E804E-75B2-4F6E-8CC5-FE553309BAB1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992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BC748C56-3290-41A9-AF4C-A788D6EE5A6E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21487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433EE737-1498-4668-B890-9C96984E2B5A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84" descr="D:\PPT模板\good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6143626"/>
            <a:ext cx="1219200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3347" name="Rectangle 163"/>
          <p:cNvSpPr>
            <a:spLocks noGrp="1" noRot="1" noChangeArrowheads="1"/>
          </p:cNvSpPr>
          <p:nvPr>
            <p:ph type="ctrTitle"/>
          </p:nvPr>
        </p:nvSpPr>
        <p:spPr>
          <a:xfrm>
            <a:off x="914400" y="2438400"/>
            <a:ext cx="7629872" cy="1143000"/>
          </a:xfrm>
        </p:spPr>
        <p:txBody>
          <a:bodyPr/>
          <a:lstStyle>
            <a:lvl1pPr>
              <a:defRPr sz="4400" b="1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93351" name="Rectangle 167"/>
          <p:cNvSpPr>
            <a:spLocks noGrp="1" noRot="1" noChangeArrowheads="1"/>
          </p:cNvSpPr>
          <p:nvPr>
            <p:ph type="subTitle" idx="1"/>
          </p:nvPr>
        </p:nvSpPr>
        <p:spPr>
          <a:xfrm>
            <a:off x="2495600" y="4038602"/>
            <a:ext cx="5040560" cy="1752600"/>
          </a:xfrm>
        </p:spPr>
        <p:txBody>
          <a:bodyPr/>
          <a:lstStyle>
            <a:lvl1pPr marL="0" indent="0" algn="l">
              <a:buFont typeface="Wingdings" panose="05000000000000000000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6" name="Rectangle 164"/>
          <p:cNvSpPr>
            <a:spLocks noGrp="1" noChangeArrowheads="1"/>
          </p:cNvSpPr>
          <p:nvPr>
            <p:ph type="dt" sz="half" idx="10"/>
          </p:nvPr>
        </p:nvSpPr>
        <p:spPr>
          <a:xfrm>
            <a:off x="402167" y="6248400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6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6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1" y="6248400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EED4B5-0C05-40D5-9780-3FEBEA4424BE}" type="slidenum">
              <a:rPr lang="en-US" altLang="zh-CN"/>
            </a:fld>
            <a:endParaRPr lang="en-US" altLang="zh-CN"/>
          </a:p>
        </p:txBody>
      </p:sp>
      <p:pic>
        <p:nvPicPr>
          <p:cNvPr id="9" name="Picture 254" descr="D:\PPT模板\rendanew.jp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976320" y="623066"/>
            <a:ext cx="2498438" cy="2502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blinds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7369" y="404664"/>
            <a:ext cx="7488832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083401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85830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930315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74331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65946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02323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87456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90355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7548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1733" y="404664"/>
            <a:ext cx="8006515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1544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74331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65946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146339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73147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210235" cy="821913"/>
          </a:xfrm>
        </p:spPr>
        <p:txBody>
          <a:bodyPr/>
          <a:lstStyle>
            <a:lvl1pPr>
              <a:defRPr sz="3200" b="1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79536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blinds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426259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01139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642283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227416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786299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37143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354251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93938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714291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29942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1834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0348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2" Type="http://schemas.openxmlformats.org/officeDocument/2006/relationships/theme" Target="../theme/theme1.xml"/><Relationship Id="rId21" Type="http://schemas.openxmlformats.org/officeDocument/2006/relationships/image" Target="../media/image2.jpeg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54" descr="D:\PPT模板\rendanew.jpg"/>
          <p:cNvPicPr>
            <a:picLocks noChangeAspect="1" noChangeArrowheads="1"/>
          </p:cNvPicPr>
          <p:nvPr userDrawn="1"/>
        </p:nvPicPr>
        <p:blipFill>
          <a:blip r:embed="rId21"/>
          <a:srcRect/>
          <a:stretch>
            <a:fillRect/>
          </a:stretch>
        </p:blipFill>
        <p:spPr bwMode="auto">
          <a:xfrm>
            <a:off x="10344472" y="548680"/>
            <a:ext cx="1297113" cy="1299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67" name="Rectangle 249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812800" y="1600200"/>
            <a:ext cx="7224184" cy="44989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6868" name="Rectangle 248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97933" y="404814"/>
            <a:ext cx="7639051" cy="9667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92410" name="Rectangle 25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1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411" name="Rectangle 25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76184" y="6524626"/>
            <a:ext cx="3860800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412" name="Rectangle 25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3368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C477B47-DDB5-489C-BB25-ED0A340F4893}" type="slidenum">
              <a:rPr lang="en-US" altLang="zh-CN"/>
            </a:fld>
            <a:endParaRPr lang="en-US" altLang="zh-CN"/>
          </a:p>
        </p:txBody>
      </p:sp>
      <p:sp>
        <p:nvSpPr>
          <p:cNvPr id="155" name="TextBox 154"/>
          <p:cNvSpPr txBox="1"/>
          <p:nvPr userDrawn="1"/>
        </p:nvSpPr>
        <p:spPr>
          <a:xfrm>
            <a:off x="1" y="1"/>
            <a:ext cx="5422900" cy="276225"/>
          </a:xfrm>
          <a:prstGeom prst="rect">
            <a:avLst/>
          </a:prstGeom>
          <a:solidFill>
            <a:srgbClr val="C00000"/>
          </a:solidFill>
        </p:spPr>
        <p:txBody>
          <a:bodyPr>
            <a:spAutoFit/>
          </a:bodyPr>
          <a:lstStyle/>
          <a:p>
            <a:pPr>
              <a:defRPr/>
            </a:pP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56" name="TextBox 155"/>
          <p:cNvSpPr txBox="1"/>
          <p:nvPr userDrawn="1"/>
        </p:nvSpPr>
        <p:spPr>
          <a:xfrm>
            <a:off x="0" y="6581775"/>
            <a:ext cx="12192000" cy="338138"/>
          </a:xfrm>
          <a:prstGeom prst="rect">
            <a:avLst/>
          </a:prstGeom>
          <a:gradFill flip="none" rotWithShape="1">
            <a:gsLst>
              <a:gs pos="0">
                <a:srgbClr val="AB0000">
                  <a:shade val="30000"/>
                  <a:satMod val="115000"/>
                </a:srgbClr>
              </a:gs>
              <a:gs pos="50000">
                <a:srgbClr val="AB0000">
                  <a:shade val="67500"/>
                  <a:satMod val="115000"/>
                </a:srgbClr>
              </a:gs>
              <a:gs pos="100000">
                <a:srgbClr val="AB0000"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  <p:txBody>
          <a:bodyPr>
            <a:spAutoFit/>
          </a:bodyPr>
          <a:lstStyle/>
          <a:p>
            <a:pPr algn="r">
              <a:defRPr/>
            </a:pPr>
            <a:r>
              <a:rPr lang="en-US" altLang="zh-CN" sz="1200" dirty="0">
                <a:solidFill>
                  <a:schemeClr val="bg1"/>
                </a:solidFill>
              </a:rPr>
              <a:t>P. </a:t>
            </a:r>
            <a:fld id="{F733E731-9750-4C10-BCFC-31D1A9368162}" type="slidenum">
              <a:rPr lang="en-US" altLang="zh-CN" sz="1600">
                <a:solidFill>
                  <a:schemeClr val="bg1"/>
                </a:solidFill>
              </a:rPr>
            </a:fld>
            <a:r>
              <a:rPr lang="en-US" altLang="zh-CN" sz="1600" dirty="0">
                <a:solidFill>
                  <a:schemeClr val="bg1"/>
                </a:solidFill>
              </a:rPr>
              <a:t> 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157" name="TextBox 156"/>
          <p:cNvSpPr txBox="1"/>
          <p:nvPr userDrawn="1"/>
        </p:nvSpPr>
        <p:spPr>
          <a:xfrm>
            <a:off x="5422901" y="1"/>
            <a:ext cx="6769100" cy="276225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8900000" scaled="1"/>
            <a:tileRect/>
          </a:gradFill>
        </p:spPr>
        <p:txBody>
          <a:bodyPr>
            <a:spAutoFit/>
          </a:bodyPr>
          <a:lstStyle/>
          <a:p>
            <a:pPr>
              <a:defRPr/>
            </a:pP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2" name="文本占位符 156"/>
          <p:cNvSpPr txBox="1"/>
          <p:nvPr userDrawn="1"/>
        </p:nvSpPr>
        <p:spPr>
          <a:xfrm>
            <a:off x="1" y="0"/>
            <a:ext cx="4415367" cy="260350"/>
          </a:xfrm>
          <a:prstGeom prst="rect">
            <a:avLst/>
          </a:prstGeo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  <a:defRPr/>
            </a:pPr>
            <a:endParaRPr lang="zh-CN" altLang="en-US" sz="1200" kern="0" dirty="0">
              <a:latin typeface="+mn-lt"/>
              <a:ea typeface="+mn-ea"/>
            </a:endParaRPr>
          </a:p>
        </p:txBody>
      </p:sp>
      <p:sp>
        <p:nvSpPr>
          <p:cNvPr id="13" name="文本占位符 156"/>
          <p:cNvSpPr txBox="1"/>
          <p:nvPr userDrawn="1"/>
        </p:nvSpPr>
        <p:spPr>
          <a:xfrm>
            <a:off x="-96688" y="6597651"/>
            <a:ext cx="11571446" cy="317499"/>
          </a:xfrm>
          <a:prstGeom prst="rect">
            <a:avLst/>
          </a:prstGeom>
          <a:ln w="3175"/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【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参考书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】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朝乐门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.Python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编程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从数据分析到数据科学（第二版）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[M].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北京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电子工业出版社，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2021.     【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作者联系方式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】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chaolemen@ruc.edu.cn      【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日期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】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2021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年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月</a:t>
            </a:r>
            <a:endParaRPr lang="zh-CN" altLang="en-US" sz="1200" kern="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transition>
    <p:blinds dir="vert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5000"/>
        <a:buFont typeface="Wingdings" panose="05000000000000000000" pitchFamily="2" charset="2"/>
        <a:buChar char="Ø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 2" panose="05020102010507070707" pitchFamily="18" charset="2"/>
        <a:buChar char="¡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90000"/>
        <a:buFont typeface="Wingdings" panose="05000000000000000000" pitchFamily="2" charset="2"/>
        <a:buChar char="Ø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2.xml"/><Relationship Id="rId2" Type="http://schemas.microsoft.com/office/2007/relationships/hdphoto" Target="../media/image12.wdp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2.xml"/><Relationship Id="rId2" Type="http://schemas.microsoft.com/office/2007/relationships/hdphoto" Target="../media/image14.wdp"/><Relationship Id="rId1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2.xml"/><Relationship Id="rId2" Type="http://schemas.microsoft.com/office/2007/relationships/hdphoto" Target="../media/image17.wdp"/><Relationship Id="rId1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2.xml"/><Relationship Id="rId2" Type="http://schemas.microsoft.com/office/2007/relationships/hdphoto" Target="../media/image19.wdp"/><Relationship Id="rId1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3.xml"/><Relationship Id="rId3" Type="http://schemas.openxmlformats.org/officeDocument/2006/relationships/slideLayout" Target="../slideLayouts/slideLayout2.xml"/><Relationship Id="rId2" Type="http://schemas.microsoft.com/office/2007/relationships/hdphoto" Target="../media/image22.wdp"/><Relationship Id="rId1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4.xml"/><Relationship Id="rId3" Type="http://schemas.openxmlformats.org/officeDocument/2006/relationships/slideLayout" Target="../slideLayouts/slideLayout2.xml"/><Relationship Id="rId2" Type="http://schemas.microsoft.com/office/2007/relationships/hdphoto" Target="../media/image24.wdp"/><Relationship Id="rId1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0.xml"/><Relationship Id="rId6" Type="http://schemas.openxmlformats.org/officeDocument/2006/relationships/image" Target="../media/image30.jpeg"/><Relationship Id="rId5" Type="http://schemas.openxmlformats.org/officeDocument/2006/relationships/image" Target="../media/image29.jpeg"/><Relationship Id="rId4" Type="http://schemas.openxmlformats.org/officeDocument/2006/relationships/image" Target="../media/image28.jpeg"/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image" Target="../media/image25.jpe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.xml"/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2.xml"/><Relationship Id="rId4" Type="http://schemas.openxmlformats.org/officeDocument/2006/relationships/diagramColors" Target="../diagrams/colors2.xml"/><Relationship Id="rId3" Type="http://schemas.openxmlformats.org/officeDocument/2006/relationships/diagramQuickStyle" Target="../diagrams/quickStyle2.xml"/><Relationship Id="rId2" Type="http://schemas.openxmlformats.org/officeDocument/2006/relationships/diagramLayout" Target="../diagrams/layout2.xml"/><Relationship Id="rId1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microsoft.com/office/2007/relationships/hdphoto" Target="../media/image4.wdp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2.xml"/><Relationship Id="rId2" Type="http://schemas.microsoft.com/office/2007/relationships/hdphoto" Target="../media/image6.wdp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2.xml"/><Relationship Id="rId2" Type="http://schemas.microsoft.com/office/2007/relationships/hdphoto" Target="../media/image8.wdp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2.xml"/><Relationship Id="rId2" Type="http://schemas.microsoft.com/office/2007/relationships/hdphoto" Target="../media/image10.wdp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ctrTitle"/>
          </p:nvPr>
        </p:nvSpPr>
        <p:spPr>
          <a:xfrm>
            <a:off x="983615" y="1375410"/>
            <a:ext cx="10262870" cy="2871470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US" altLang="zh-CN" sz="5400" dirty="0">
                <a:solidFill>
                  <a:srgbClr val="C00000"/>
                </a:solidFill>
              </a:rPr>
              <a:t>Python</a:t>
            </a:r>
            <a:r>
              <a:rPr lang="zh-CN" altLang="en-US" sz="5400" dirty="0">
                <a:solidFill>
                  <a:srgbClr val="C00000"/>
                </a:solidFill>
              </a:rPr>
              <a:t>编程</a:t>
            </a:r>
            <a:br>
              <a:rPr lang="en-US" altLang="zh-CN" sz="5400" dirty="0">
                <a:solidFill>
                  <a:srgbClr val="C00000"/>
                </a:solidFill>
              </a:rPr>
            </a:br>
            <a:r>
              <a:rPr lang="en-US" altLang="zh-CN" sz="5400" dirty="0">
                <a:solidFill>
                  <a:srgbClr val="C00000"/>
                </a:solidFill>
              </a:rPr>
              <a:t>    ——</a:t>
            </a:r>
            <a:r>
              <a:rPr lang="zh-CN" altLang="en-US" sz="5400" dirty="0">
                <a:solidFill>
                  <a:srgbClr val="C00000"/>
                </a:solidFill>
              </a:rPr>
              <a:t>从数据分析到数据科学</a:t>
            </a:r>
            <a:endParaRPr lang="zh-CN" altLang="en-US" sz="5400" dirty="0">
              <a:solidFill>
                <a:srgbClr val="C00000"/>
              </a:solidFill>
            </a:endParaRPr>
          </a:p>
        </p:txBody>
      </p:sp>
      <p:sp>
        <p:nvSpPr>
          <p:cNvPr id="14339" name="副标题 2"/>
          <p:cNvSpPr>
            <a:spLocks noGrp="1"/>
          </p:cNvSpPr>
          <p:nvPr>
            <p:ph type="subTitle" idx="1"/>
          </p:nvPr>
        </p:nvSpPr>
        <p:spPr>
          <a:xfrm>
            <a:off x="4655840" y="4437112"/>
            <a:ext cx="5040560" cy="1752600"/>
          </a:xfrm>
        </p:spPr>
        <p:txBody>
          <a:bodyPr/>
          <a:lstStyle/>
          <a:p>
            <a:r>
              <a:rPr lang="zh-CN" altLang="en-US" dirty="0"/>
              <a:t>朝乐门 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中国人民大学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chaolemen@ruc.edu.cn</a:t>
            </a:r>
            <a:endParaRPr lang="zh-CN" altLang="en-US" dirty="0"/>
          </a:p>
        </p:txBody>
      </p:sp>
    </p:spTree>
  </p:cSld>
  <p:clrMapOvr>
    <a:masterClrMapping/>
  </p:clrMapOvr>
  <p:transition>
    <p:blinds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42.4 </a:t>
            </a:r>
            <a:r>
              <a:rPr lang="zh-CN" altLang="en-US" dirty="0"/>
              <a:t>数据准备</a:t>
            </a:r>
            <a:endParaRPr lang="zh-CN" altLang="en-US" sz="40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▼第五篇 数据分析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42.</a:t>
            </a:r>
            <a:r>
              <a:rPr lang="zh-CN" altLang="en-US" dirty="0"/>
              <a:t>统计分析</a:t>
            </a:r>
            <a:endParaRPr lang="zh-CN" altLang="en-US" dirty="0"/>
          </a:p>
        </p:txBody>
      </p:sp>
      <p:grpSp>
        <p:nvGrpSpPr>
          <p:cNvPr id="11" name="组合 10"/>
          <p:cNvGrpSpPr/>
          <p:nvPr/>
        </p:nvGrpSpPr>
        <p:grpSpPr>
          <a:xfrm>
            <a:off x="1019775" y="1641574"/>
            <a:ext cx="9116770" cy="1325762"/>
            <a:chOff x="1019775" y="1552791"/>
            <a:chExt cx="9116770" cy="1325762"/>
          </a:xfrm>
        </p:grpSpPr>
        <p:grpSp>
          <p:nvGrpSpPr>
            <p:cNvPr id="14" name="组合 13"/>
            <p:cNvGrpSpPr/>
            <p:nvPr/>
          </p:nvGrpSpPr>
          <p:grpSpPr>
            <a:xfrm>
              <a:off x="1019775" y="1552791"/>
              <a:ext cx="9116770" cy="518866"/>
              <a:chOff x="975335" y="1859836"/>
              <a:chExt cx="9116770" cy="518866"/>
            </a:xfrm>
          </p:grpSpPr>
          <p:sp>
            <p:nvSpPr>
              <p:cNvPr id="17" name="文本框 6"/>
              <p:cNvSpPr txBox="1"/>
              <p:nvPr/>
            </p:nvSpPr>
            <p:spPr>
              <a:xfrm>
                <a:off x="975335" y="1917037"/>
                <a:ext cx="101620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latin typeface="Sitka Subheading" panose="02000505000000020004" pitchFamily="2" charset="0"/>
                    <a:cs typeface="MV Boli" panose="02000500030200090000" pitchFamily="2" charset="0"/>
                  </a:rPr>
                  <a:t>In[11]: </a:t>
                </a:r>
                <a:endParaRPr lang="zh-CN" altLang="en-US" sz="2400" dirty="0">
                  <a:latin typeface="Sitka Subheading" panose="02000505000000020004" pitchFamily="2" charset="0"/>
                  <a:cs typeface="MV Boli" panose="02000500030200090000" pitchFamily="2" charset="0"/>
                </a:endParaRPr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2099894" y="1859836"/>
                <a:ext cx="7992211" cy="518865"/>
              </a:xfrm>
              <a:prstGeom prst="rect">
                <a:avLst/>
              </a:prstGeom>
              <a:solidFill>
                <a:srgbClr val="F1EEF4">
                  <a:alpha val="13000"/>
                </a:srgbClr>
              </a:solidFill>
              <a:ln w="8890">
                <a:solidFill>
                  <a:srgbClr val="AB000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70000" rtlCol="0" anchor="ctr"/>
              <a:lstStyle/>
              <a:p>
                <a:pPr lvl="0"/>
                <a:r>
                  <a:rPr lang="en-US" altLang="zh-CN" sz="2400" b="1" dirty="0">
                    <a:solidFill>
                      <a:schemeClr val="tx1"/>
                    </a:solidFill>
                  </a:rPr>
                  <a:t>y</a:t>
                </a:r>
                <a:endParaRPr lang="zh-CN" altLang="zh-CN" sz="24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6" name="文本框 12"/>
            <p:cNvSpPr txBox="1"/>
            <p:nvPr/>
          </p:nvSpPr>
          <p:spPr>
            <a:xfrm>
              <a:off x="1020283" y="2416888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Out[11]: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contrast="40000"/>
                    </a14:imgEffect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9616" y="2348880"/>
            <a:ext cx="2617426" cy="3672408"/>
          </a:xfrm>
          <a:prstGeom prst="rect">
            <a:avLst/>
          </a:prstGeom>
        </p:spPr>
      </p:pic>
    </p:spTree>
  </p:cSld>
  <p:clrMapOvr>
    <a:masterClrMapping/>
  </p:clrMapOvr>
  <p:transition>
    <p:blinds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42.5 </a:t>
            </a:r>
            <a:r>
              <a:rPr lang="zh-CN" altLang="en-US" dirty="0"/>
              <a:t>模型类型的选择与超级参数的设置</a:t>
            </a:r>
            <a:endParaRPr lang="zh-CN" altLang="en-US" sz="40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▼第五篇 数据分析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42.</a:t>
            </a:r>
            <a:r>
              <a:rPr lang="zh-CN" altLang="en-US" dirty="0"/>
              <a:t>统计分析</a:t>
            </a:r>
            <a:endParaRPr lang="zh-CN" altLang="en-US" dirty="0"/>
          </a:p>
        </p:txBody>
      </p:sp>
      <p:grpSp>
        <p:nvGrpSpPr>
          <p:cNvPr id="15" name="组合 14"/>
          <p:cNvGrpSpPr/>
          <p:nvPr/>
        </p:nvGrpSpPr>
        <p:grpSpPr>
          <a:xfrm>
            <a:off x="1019775" y="1552792"/>
            <a:ext cx="9116770" cy="518865"/>
            <a:chOff x="975335" y="1859837"/>
            <a:chExt cx="9116770" cy="518865"/>
          </a:xfrm>
        </p:grpSpPr>
        <p:sp>
          <p:nvSpPr>
            <p:cNvPr id="7" name="文本框 6"/>
            <p:cNvSpPr txBox="1"/>
            <p:nvPr/>
          </p:nvSpPr>
          <p:spPr>
            <a:xfrm>
              <a:off x="975335" y="1917037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In[12]: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099894" y="1859837"/>
              <a:ext cx="7992211" cy="518865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import 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statsmodels.api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 as 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sm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1019775" y="2334071"/>
            <a:ext cx="9116770" cy="1325762"/>
            <a:chOff x="1019775" y="1552791"/>
            <a:chExt cx="9116770" cy="1325762"/>
          </a:xfrm>
        </p:grpSpPr>
        <p:grpSp>
          <p:nvGrpSpPr>
            <p:cNvPr id="14" name="组合 13"/>
            <p:cNvGrpSpPr/>
            <p:nvPr/>
          </p:nvGrpSpPr>
          <p:grpSpPr>
            <a:xfrm>
              <a:off x="1019775" y="1552791"/>
              <a:ext cx="9116770" cy="518866"/>
              <a:chOff x="975335" y="1859836"/>
              <a:chExt cx="9116770" cy="518866"/>
            </a:xfrm>
          </p:grpSpPr>
          <p:sp>
            <p:nvSpPr>
              <p:cNvPr id="17" name="文本框 6"/>
              <p:cNvSpPr txBox="1"/>
              <p:nvPr/>
            </p:nvSpPr>
            <p:spPr>
              <a:xfrm>
                <a:off x="975335" y="1917037"/>
                <a:ext cx="101620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latin typeface="Sitka Subheading" panose="02000505000000020004" pitchFamily="2" charset="0"/>
                    <a:cs typeface="MV Boli" panose="02000500030200090000" pitchFamily="2" charset="0"/>
                  </a:rPr>
                  <a:t>In[13]: </a:t>
                </a:r>
                <a:endParaRPr lang="zh-CN" altLang="en-US" sz="2400" dirty="0">
                  <a:latin typeface="Sitka Subheading" panose="02000505000000020004" pitchFamily="2" charset="0"/>
                  <a:cs typeface="MV Boli" panose="02000500030200090000" pitchFamily="2" charset="0"/>
                </a:endParaRPr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2099894" y="1859836"/>
                <a:ext cx="7992211" cy="518865"/>
              </a:xfrm>
              <a:prstGeom prst="rect">
                <a:avLst/>
              </a:prstGeom>
              <a:solidFill>
                <a:srgbClr val="F1EEF4">
                  <a:alpha val="13000"/>
                </a:srgbClr>
              </a:solidFill>
              <a:ln w="8890">
                <a:solidFill>
                  <a:srgbClr val="AB000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70000" rtlCol="0" anchor="ctr"/>
              <a:lstStyle/>
              <a:p>
                <a:pPr lvl="0"/>
                <a:r>
                  <a:rPr lang="en-US" altLang="zh-CN" sz="2400" b="1" dirty="0">
                    <a:solidFill>
                      <a:schemeClr val="tx1"/>
                    </a:solidFill>
                  </a:rPr>
                  <a:t>X</a:t>
                </a:r>
                <a:endParaRPr lang="zh-CN" altLang="zh-CN" sz="24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6" name="文本框 12"/>
            <p:cNvSpPr txBox="1"/>
            <p:nvPr/>
          </p:nvSpPr>
          <p:spPr>
            <a:xfrm>
              <a:off x="1020283" y="2416888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Out[13]: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contrast="40000"/>
                    </a14:imgEffect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9616" y="2996952"/>
            <a:ext cx="2449058" cy="3384376"/>
          </a:xfrm>
          <a:prstGeom prst="rect">
            <a:avLst/>
          </a:prstGeom>
        </p:spPr>
      </p:pic>
    </p:spTree>
  </p:cSld>
  <p:clrMapOvr>
    <a:masterClrMapping/>
  </p:clrMapOvr>
  <p:transition>
    <p:blinds dir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404664"/>
            <a:ext cx="9802523" cy="821913"/>
          </a:xfrm>
        </p:spPr>
        <p:txBody>
          <a:bodyPr/>
          <a:lstStyle/>
          <a:p>
            <a:r>
              <a:rPr lang="en-US" altLang="zh-CN" dirty="0"/>
              <a:t>42.5 </a:t>
            </a:r>
            <a:r>
              <a:rPr lang="zh-CN" altLang="en-US" dirty="0"/>
              <a:t>模型类型的选择与超级参数的设置</a:t>
            </a:r>
            <a:endParaRPr lang="zh-CN" altLang="en-US" sz="40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▼第五篇 数据分析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42.</a:t>
            </a:r>
            <a:r>
              <a:rPr lang="zh-CN" altLang="en-US" dirty="0"/>
              <a:t>统计分析</a:t>
            </a:r>
            <a:endParaRPr lang="zh-CN" altLang="en-US" dirty="0"/>
          </a:p>
        </p:txBody>
      </p:sp>
      <p:grpSp>
        <p:nvGrpSpPr>
          <p:cNvPr id="11" name="组合 10"/>
          <p:cNvGrpSpPr/>
          <p:nvPr/>
        </p:nvGrpSpPr>
        <p:grpSpPr>
          <a:xfrm>
            <a:off x="998743" y="1268760"/>
            <a:ext cx="9116770" cy="1764195"/>
            <a:chOff x="1019775" y="1417197"/>
            <a:chExt cx="9116770" cy="1764195"/>
          </a:xfrm>
        </p:grpSpPr>
        <p:grpSp>
          <p:nvGrpSpPr>
            <p:cNvPr id="14" name="组合 13"/>
            <p:cNvGrpSpPr/>
            <p:nvPr/>
          </p:nvGrpSpPr>
          <p:grpSpPr>
            <a:xfrm>
              <a:off x="1019775" y="1417197"/>
              <a:ext cx="9116770" cy="792089"/>
              <a:chOff x="975335" y="1724242"/>
              <a:chExt cx="9116770" cy="792089"/>
            </a:xfrm>
          </p:grpSpPr>
          <p:sp>
            <p:nvSpPr>
              <p:cNvPr id="17" name="文本框 6"/>
              <p:cNvSpPr txBox="1"/>
              <p:nvPr/>
            </p:nvSpPr>
            <p:spPr>
              <a:xfrm>
                <a:off x="975335" y="1917037"/>
                <a:ext cx="101620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latin typeface="Sitka Subheading" panose="02000505000000020004" pitchFamily="2" charset="0"/>
                    <a:cs typeface="MV Boli" panose="02000500030200090000" pitchFamily="2" charset="0"/>
                  </a:rPr>
                  <a:t>In[14]: </a:t>
                </a:r>
                <a:endParaRPr lang="zh-CN" altLang="en-US" sz="2400" dirty="0">
                  <a:latin typeface="Sitka Subheading" panose="02000505000000020004" pitchFamily="2" charset="0"/>
                  <a:cs typeface="MV Boli" panose="02000500030200090000" pitchFamily="2" charset="0"/>
                </a:endParaRPr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2099894" y="1724242"/>
                <a:ext cx="7992211" cy="792089"/>
              </a:xfrm>
              <a:prstGeom prst="rect">
                <a:avLst/>
              </a:prstGeom>
              <a:solidFill>
                <a:srgbClr val="F1EEF4">
                  <a:alpha val="13000"/>
                </a:srgbClr>
              </a:solidFill>
              <a:ln w="8890">
                <a:solidFill>
                  <a:srgbClr val="AB000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70000" rtlCol="0" anchor="ctr"/>
              <a:lstStyle/>
              <a:p>
                <a:pPr lvl="0"/>
                <a:r>
                  <a:rPr lang="en-US" altLang="zh-CN" sz="2000" b="1" dirty="0" err="1">
                    <a:solidFill>
                      <a:schemeClr val="tx1"/>
                    </a:solidFill>
                  </a:rPr>
                  <a:t>X_add_const</a:t>
                </a:r>
                <a:r>
                  <a:rPr lang="en-US" altLang="zh-CN" sz="2000" b="1" dirty="0">
                    <a:solidFill>
                      <a:schemeClr val="tx1"/>
                    </a:solidFill>
                  </a:rPr>
                  <a:t>=</a:t>
                </a:r>
                <a:r>
                  <a:rPr lang="en-US" altLang="zh-CN" sz="2000" b="1" dirty="0" err="1">
                    <a:solidFill>
                      <a:schemeClr val="tx1"/>
                    </a:solidFill>
                  </a:rPr>
                  <a:t>sm.add_constant</a:t>
                </a:r>
                <a:r>
                  <a:rPr lang="en-US" altLang="zh-CN" sz="2000" b="1" dirty="0">
                    <a:solidFill>
                      <a:schemeClr val="tx1"/>
                    </a:solidFill>
                  </a:rPr>
                  <a:t>(X) </a:t>
                </a:r>
                <a:endParaRPr lang="en-US" altLang="zh-CN" sz="2000" b="1" dirty="0">
                  <a:solidFill>
                    <a:schemeClr val="tx1"/>
                  </a:solidFill>
                </a:endParaRPr>
              </a:p>
              <a:p>
                <a:pPr lvl="0"/>
                <a:r>
                  <a:rPr lang="en-US" altLang="zh-CN" sz="2000" b="1" dirty="0" err="1">
                    <a:solidFill>
                      <a:schemeClr val="tx1"/>
                    </a:solidFill>
                  </a:rPr>
                  <a:t>X_add_const</a:t>
                </a:r>
                <a:endParaRPr lang="zh-CN" altLang="zh-CN" sz="20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6" name="文本框 12"/>
            <p:cNvSpPr txBox="1"/>
            <p:nvPr/>
          </p:nvSpPr>
          <p:spPr>
            <a:xfrm>
              <a:off x="1020283" y="2719727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Out[14]: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302" y="2174160"/>
            <a:ext cx="1452418" cy="3703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9" name="组合 18"/>
          <p:cNvGrpSpPr/>
          <p:nvPr/>
        </p:nvGrpSpPr>
        <p:grpSpPr>
          <a:xfrm>
            <a:off x="999251" y="5994193"/>
            <a:ext cx="9116770" cy="461665"/>
            <a:chOff x="975335" y="1917037"/>
            <a:chExt cx="9116770" cy="461665"/>
          </a:xfrm>
        </p:grpSpPr>
        <p:sp>
          <p:nvSpPr>
            <p:cNvPr id="20" name="文本框 6"/>
            <p:cNvSpPr txBox="1"/>
            <p:nvPr/>
          </p:nvSpPr>
          <p:spPr>
            <a:xfrm>
              <a:off x="975335" y="1917037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In[15]: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2099894" y="1917037"/>
              <a:ext cx="7992211" cy="355994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000" b="1" dirty="0" err="1">
                  <a:solidFill>
                    <a:schemeClr val="tx1"/>
                  </a:solidFill>
                </a:rPr>
                <a:t>myModel</a:t>
              </a:r>
              <a:r>
                <a:rPr lang="en-US" altLang="zh-CN" sz="2000" b="1" dirty="0">
                  <a:solidFill>
                    <a:schemeClr val="tx1"/>
                  </a:solidFill>
                </a:rPr>
                <a:t> = </a:t>
              </a:r>
              <a:r>
                <a:rPr lang="en-US" altLang="zh-CN" sz="2000" b="1" dirty="0" err="1">
                  <a:solidFill>
                    <a:schemeClr val="tx1"/>
                  </a:solidFill>
                </a:rPr>
                <a:t>sm.OLS</a:t>
              </a:r>
              <a:r>
                <a:rPr lang="en-US" altLang="zh-CN" sz="2000" b="1" dirty="0">
                  <a:solidFill>
                    <a:schemeClr val="tx1"/>
                  </a:solidFill>
                </a:rPr>
                <a:t>(y, </a:t>
              </a:r>
              <a:r>
                <a:rPr lang="en-US" altLang="zh-CN" sz="2000" b="1" dirty="0" err="1">
                  <a:solidFill>
                    <a:schemeClr val="tx1"/>
                  </a:solidFill>
                </a:rPr>
                <a:t>X_add_const</a:t>
              </a:r>
              <a:r>
                <a:rPr lang="en-US" altLang="zh-CN" sz="2000" b="1" dirty="0">
                  <a:solidFill>
                    <a:schemeClr val="tx1"/>
                  </a:solidFill>
                </a:rPr>
                <a:t>)</a:t>
              </a:r>
              <a:endParaRPr lang="zh-CN" altLang="zh-CN" sz="2000" b="1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ransition>
    <p:blinds dir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404664"/>
            <a:ext cx="9802523" cy="821913"/>
          </a:xfrm>
        </p:spPr>
        <p:txBody>
          <a:bodyPr/>
          <a:lstStyle/>
          <a:p>
            <a:r>
              <a:rPr lang="en-US" altLang="zh-CN" dirty="0"/>
              <a:t>42.6 </a:t>
            </a:r>
            <a:r>
              <a:rPr lang="zh-CN" altLang="en-US" dirty="0"/>
              <a:t>训练具体模型及查看其统计量</a:t>
            </a:r>
            <a:endParaRPr lang="zh-CN" altLang="en-US" sz="40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▼第五篇 数据分析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42.</a:t>
            </a:r>
            <a:r>
              <a:rPr lang="zh-CN" altLang="en-US" dirty="0"/>
              <a:t>统计分析</a:t>
            </a:r>
            <a:endParaRPr lang="zh-CN" altLang="en-US" dirty="0"/>
          </a:p>
        </p:txBody>
      </p:sp>
      <p:grpSp>
        <p:nvGrpSpPr>
          <p:cNvPr id="14" name="组合 13"/>
          <p:cNvGrpSpPr/>
          <p:nvPr/>
        </p:nvGrpSpPr>
        <p:grpSpPr>
          <a:xfrm>
            <a:off x="998743" y="1268760"/>
            <a:ext cx="9116770" cy="792089"/>
            <a:chOff x="975335" y="1724242"/>
            <a:chExt cx="9116770" cy="792089"/>
          </a:xfrm>
        </p:grpSpPr>
        <p:sp>
          <p:nvSpPr>
            <p:cNvPr id="17" name="文本框 6"/>
            <p:cNvSpPr txBox="1"/>
            <p:nvPr/>
          </p:nvSpPr>
          <p:spPr>
            <a:xfrm>
              <a:off x="975335" y="1917037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In[16]: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2099894" y="1724242"/>
              <a:ext cx="7992211" cy="792089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000" b="1" dirty="0">
                  <a:solidFill>
                    <a:schemeClr val="tx1"/>
                  </a:solidFill>
                </a:rPr>
                <a:t>results = </a:t>
              </a:r>
              <a:r>
                <a:rPr lang="en-US" altLang="zh-CN" sz="2000" b="1" dirty="0" err="1">
                  <a:solidFill>
                    <a:schemeClr val="tx1"/>
                  </a:solidFill>
                </a:rPr>
                <a:t>myModel.fit</a:t>
              </a:r>
              <a:r>
                <a:rPr lang="en-US" altLang="zh-CN" sz="2000" b="1" dirty="0">
                  <a:solidFill>
                    <a:schemeClr val="tx1"/>
                  </a:solidFill>
                </a:rPr>
                <a:t>()</a:t>
              </a:r>
              <a:endParaRPr lang="en-US" altLang="zh-CN" sz="2000" b="1" dirty="0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000" b="1" dirty="0">
                  <a:solidFill>
                    <a:schemeClr val="tx1"/>
                  </a:solidFill>
                </a:rPr>
                <a:t>print(</a:t>
              </a:r>
              <a:r>
                <a:rPr lang="en-US" altLang="zh-CN" sz="2000" b="1" dirty="0" err="1">
                  <a:solidFill>
                    <a:schemeClr val="tx1"/>
                  </a:solidFill>
                </a:rPr>
                <a:t>results.summary</a:t>
              </a:r>
              <a:r>
                <a:rPr lang="en-US" altLang="zh-CN" sz="2000" b="1" dirty="0">
                  <a:solidFill>
                    <a:schemeClr val="tx1"/>
                  </a:solidFill>
                </a:rPr>
                <a:t>())</a:t>
              </a:r>
              <a:endParaRPr lang="zh-CN" altLang="zh-CN" sz="20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6567" y="2087194"/>
            <a:ext cx="8617945" cy="4438150"/>
          </a:xfrm>
          <a:prstGeom prst="rect">
            <a:avLst/>
          </a:prstGeom>
        </p:spPr>
      </p:pic>
    </p:spTree>
  </p:cSld>
  <p:clrMapOvr>
    <a:masterClrMapping/>
  </p:clrMapOvr>
  <p:transition>
    <p:blinds dir="vert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446847"/>
            <a:ext cx="9802523" cy="821913"/>
          </a:xfrm>
        </p:spPr>
        <p:txBody>
          <a:bodyPr/>
          <a:lstStyle/>
          <a:p>
            <a:r>
              <a:rPr lang="en-US" altLang="zh-CN" dirty="0"/>
              <a:t>42.6 </a:t>
            </a:r>
            <a:r>
              <a:rPr lang="zh-CN" altLang="en-US" dirty="0"/>
              <a:t>训练具体模型及查看其统计量</a:t>
            </a:r>
            <a:endParaRPr lang="zh-CN" altLang="en-US" sz="40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▼第五篇 数据分析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42.</a:t>
            </a:r>
            <a:r>
              <a:rPr lang="zh-CN" altLang="en-US" dirty="0"/>
              <a:t>统计分析</a:t>
            </a:r>
            <a:endParaRPr lang="zh-CN" altLang="en-US" dirty="0"/>
          </a:p>
        </p:txBody>
      </p:sp>
      <p:grpSp>
        <p:nvGrpSpPr>
          <p:cNvPr id="11" name="组合 10"/>
          <p:cNvGrpSpPr/>
          <p:nvPr/>
        </p:nvGrpSpPr>
        <p:grpSpPr>
          <a:xfrm>
            <a:off x="998743" y="2037618"/>
            <a:ext cx="9116770" cy="1679414"/>
            <a:chOff x="1019775" y="1609991"/>
            <a:chExt cx="9116770" cy="1679414"/>
          </a:xfrm>
        </p:grpSpPr>
        <p:grpSp>
          <p:nvGrpSpPr>
            <p:cNvPr id="14" name="组合 13"/>
            <p:cNvGrpSpPr/>
            <p:nvPr/>
          </p:nvGrpSpPr>
          <p:grpSpPr>
            <a:xfrm>
              <a:off x="1019775" y="1609991"/>
              <a:ext cx="9116770" cy="599293"/>
              <a:chOff x="975335" y="1917036"/>
              <a:chExt cx="9116770" cy="599293"/>
            </a:xfrm>
          </p:grpSpPr>
          <p:sp>
            <p:nvSpPr>
              <p:cNvPr id="17" name="文本框 6"/>
              <p:cNvSpPr txBox="1"/>
              <p:nvPr/>
            </p:nvSpPr>
            <p:spPr>
              <a:xfrm>
                <a:off x="975335" y="1982657"/>
                <a:ext cx="101620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latin typeface="Sitka Subheading" panose="02000505000000020004" pitchFamily="2" charset="0"/>
                    <a:cs typeface="MV Boli" panose="02000500030200090000" pitchFamily="2" charset="0"/>
                  </a:rPr>
                  <a:t>In[17]: </a:t>
                </a:r>
                <a:endParaRPr lang="zh-CN" altLang="en-US" sz="2400" dirty="0">
                  <a:latin typeface="Sitka Subheading" panose="02000505000000020004" pitchFamily="2" charset="0"/>
                  <a:cs typeface="MV Boli" panose="02000500030200090000" pitchFamily="2" charset="0"/>
                </a:endParaRPr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2099894" y="1917036"/>
                <a:ext cx="7992211" cy="599293"/>
              </a:xfrm>
              <a:prstGeom prst="rect">
                <a:avLst/>
              </a:prstGeom>
              <a:solidFill>
                <a:srgbClr val="F1EEF4">
                  <a:alpha val="13000"/>
                </a:srgbClr>
              </a:solidFill>
              <a:ln w="8890">
                <a:solidFill>
                  <a:srgbClr val="AB000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70000" rtlCol="0" anchor="ctr"/>
              <a:lstStyle/>
              <a:p>
                <a:pPr lvl="0"/>
                <a:r>
                  <a:rPr lang="en-US" altLang="zh-CN" sz="2400" b="1" dirty="0" err="1">
                    <a:solidFill>
                      <a:schemeClr val="tx1"/>
                    </a:solidFill>
                  </a:rPr>
                  <a:t>results.params</a:t>
                </a:r>
                <a:endParaRPr lang="zh-CN" altLang="zh-CN" sz="24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6" name="文本框 12"/>
            <p:cNvSpPr txBox="1"/>
            <p:nvPr/>
          </p:nvSpPr>
          <p:spPr>
            <a:xfrm>
              <a:off x="1020283" y="2827740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Out[17]: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2123301" y="3109172"/>
            <a:ext cx="7992211" cy="13279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-87.516667</a:t>
            </a:r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height     3.450000</a:t>
            </a:r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dtype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float64</a:t>
            </a:r>
            <a:endParaRPr lang="zh-CN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blinds dir="vert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446847"/>
            <a:ext cx="9802523" cy="821913"/>
          </a:xfrm>
        </p:spPr>
        <p:txBody>
          <a:bodyPr/>
          <a:lstStyle/>
          <a:p>
            <a:r>
              <a:rPr lang="en-US" altLang="zh-CN" dirty="0"/>
              <a:t>42.7 </a:t>
            </a:r>
            <a:r>
              <a:rPr lang="zh-CN" altLang="en-US" dirty="0"/>
              <a:t>模型优度的评价</a:t>
            </a:r>
            <a:endParaRPr lang="zh-CN" altLang="en-US" sz="40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▼第五篇 数据分析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42.</a:t>
            </a:r>
            <a:r>
              <a:rPr lang="zh-CN" altLang="en-US" dirty="0"/>
              <a:t>统计分析</a:t>
            </a:r>
            <a:endParaRPr lang="zh-CN" altLang="en-US" dirty="0"/>
          </a:p>
        </p:txBody>
      </p:sp>
      <p:grpSp>
        <p:nvGrpSpPr>
          <p:cNvPr id="11" name="组合 10"/>
          <p:cNvGrpSpPr/>
          <p:nvPr/>
        </p:nvGrpSpPr>
        <p:grpSpPr>
          <a:xfrm>
            <a:off x="998743" y="2253642"/>
            <a:ext cx="9116770" cy="1679414"/>
            <a:chOff x="1019775" y="1609991"/>
            <a:chExt cx="9116770" cy="1679414"/>
          </a:xfrm>
        </p:grpSpPr>
        <p:grpSp>
          <p:nvGrpSpPr>
            <p:cNvPr id="14" name="组合 13"/>
            <p:cNvGrpSpPr/>
            <p:nvPr/>
          </p:nvGrpSpPr>
          <p:grpSpPr>
            <a:xfrm>
              <a:off x="1019775" y="1609991"/>
              <a:ext cx="9116770" cy="599293"/>
              <a:chOff x="975335" y="1917036"/>
              <a:chExt cx="9116770" cy="599293"/>
            </a:xfrm>
          </p:grpSpPr>
          <p:sp>
            <p:nvSpPr>
              <p:cNvPr id="17" name="文本框 6"/>
              <p:cNvSpPr txBox="1"/>
              <p:nvPr/>
            </p:nvSpPr>
            <p:spPr>
              <a:xfrm>
                <a:off x="975335" y="1982657"/>
                <a:ext cx="101620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latin typeface="Sitka Subheading" panose="02000505000000020004" pitchFamily="2" charset="0"/>
                    <a:cs typeface="MV Boli" panose="02000500030200090000" pitchFamily="2" charset="0"/>
                  </a:rPr>
                  <a:t>In[18]: </a:t>
                </a:r>
                <a:endParaRPr lang="zh-CN" altLang="en-US" sz="2400" dirty="0">
                  <a:latin typeface="Sitka Subheading" panose="02000505000000020004" pitchFamily="2" charset="0"/>
                  <a:cs typeface="MV Boli" panose="02000500030200090000" pitchFamily="2" charset="0"/>
                </a:endParaRPr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2099894" y="1917036"/>
                <a:ext cx="7992211" cy="599293"/>
              </a:xfrm>
              <a:prstGeom prst="rect">
                <a:avLst/>
              </a:prstGeom>
              <a:solidFill>
                <a:srgbClr val="F1EEF4">
                  <a:alpha val="13000"/>
                </a:srgbClr>
              </a:solidFill>
              <a:ln w="8890">
                <a:solidFill>
                  <a:srgbClr val="AB000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70000" rtlCol="0" anchor="ctr"/>
              <a:lstStyle/>
              <a:p>
                <a:pPr lvl="0"/>
                <a:r>
                  <a:rPr lang="en-US" altLang="zh-CN" sz="2400" b="1" dirty="0" err="1">
                    <a:solidFill>
                      <a:schemeClr val="tx1"/>
                    </a:solidFill>
                  </a:rPr>
                  <a:t>results.rsquared</a:t>
                </a:r>
                <a:endParaRPr lang="zh-CN" altLang="zh-CN" sz="24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6" name="文本框 12"/>
            <p:cNvSpPr txBox="1"/>
            <p:nvPr/>
          </p:nvSpPr>
          <p:spPr>
            <a:xfrm>
              <a:off x="1020283" y="2827740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Out[18]: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2123301" y="3341094"/>
            <a:ext cx="7992211" cy="6639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0.9910098326857505</a:t>
            </a:r>
            <a:endParaRPr lang="zh-CN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blinds dir="vert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446847"/>
            <a:ext cx="9802523" cy="821913"/>
          </a:xfrm>
        </p:spPr>
        <p:txBody>
          <a:bodyPr/>
          <a:lstStyle/>
          <a:p>
            <a:r>
              <a:rPr lang="en-US" altLang="zh-CN" dirty="0"/>
              <a:t>42.8 </a:t>
            </a:r>
            <a:r>
              <a:rPr lang="zh-CN" altLang="en-US" dirty="0"/>
              <a:t>建模前提假定条件的讨论</a:t>
            </a:r>
            <a:endParaRPr lang="zh-CN" altLang="en-US" sz="40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▼第五篇 数据分析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42.</a:t>
            </a:r>
            <a:r>
              <a:rPr lang="zh-CN" altLang="en-US" dirty="0"/>
              <a:t>统计分析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790346" y="1905975"/>
            <a:ext cx="9116770" cy="1335272"/>
            <a:chOff x="998743" y="2253642"/>
            <a:chExt cx="9116770" cy="1335272"/>
          </a:xfrm>
        </p:grpSpPr>
        <p:grpSp>
          <p:nvGrpSpPr>
            <p:cNvPr id="11" name="组合 10"/>
            <p:cNvGrpSpPr/>
            <p:nvPr/>
          </p:nvGrpSpPr>
          <p:grpSpPr>
            <a:xfrm>
              <a:off x="998743" y="2253642"/>
              <a:ext cx="9116770" cy="1263264"/>
              <a:chOff x="1019775" y="1609991"/>
              <a:chExt cx="9116770" cy="1263264"/>
            </a:xfrm>
          </p:grpSpPr>
          <p:grpSp>
            <p:nvGrpSpPr>
              <p:cNvPr id="14" name="组合 13"/>
              <p:cNvGrpSpPr/>
              <p:nvPr/>
            </p:nvGrpSpPr>
            <p:grpSpPr>
              <a:xfrm>
                <a:off x="1019775" y="1609991"/>
                <a:ext cx="9116770" cy="599293"/>
                <a:chOff x="975335" y="1917036"/>
                <a:chExt cx="9116770" cy="599293"/>
              </a:xfrm>
            </p:grpSpPr>
            <p:sp>
              <p:nvSpPr>
                <p:cNvPr id="17" name="文本框 6"/>
                <p:cNvSpPr txBox="1"/>
                <p:nvPr/>
              </p:nvSpPr>
              <p:spPr>
                <a:xfrm>
                  <a:off x="975335" y="1982657"/>
                  <a:ext cx="101620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400" dirty="0">
                      <a:latin typeface="Sitka Subheading" panose="02000505000000020004" pitchFamily="2" charset="0"/>
                      <a:cs typeface="MV Boli" panose="02000500030200090000" pitchFamily="2" charset="0"/>
                    </a:rPr>
                    <a:t>In[20]: </a:t>
                  </a:r>
                  <a:endParaRPr lang="zh-CN" altLang="en-US" sz="2400" dirty="0">
                    <a:latin typeface="Sitka Subheading" panose="02000505000000020004" pitchFamily="2" charset="0"/>
                    <a:cs typeface="MV Boli" panose="02000500030200090000" pitchFamily="2" charset="0"/>
                  </a:endParaRPr>
                </a:p>
              </p:txBody>
            </p:sp>
            <p:sp>
              <p:nvSpPr>
                <p:cNvPr id="18" name="矩形 17"/>
                <p:cNvSpPr/>
                <p:nvPr/>
              </p:nvSpPr>
              <p:spPr>
                <a:xfrm>
                  <a:off x="2099894" y="1917036"/>
                  <a:ext cx="7992211" cy="599293"/>
                </a:xfrm>
                <a:prstGeom prst="rect">
                  <a:avLst/>
                </a:prstGeom>
                <a:solidFill>
                  <a:srgbClr val="F1EEF4">
                    <a:alpha val="13000"/>
                  </a:srgbClr>
                </a:solidFill>
                <a:ln w="8890">
                  <a:solidFill>
                    <a:srgbClr val="AB0000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270000" rtlCol="0" anchor="ctr"/>
                <a:lstStyle/>
                <a:p>
                  <a:pPr lvl="0"/>
                  <a:r>
                    <a:rPr lang="en-US" altLang="zh-CN" sz="2400" b="1" dirty="0" err="1">
                      <a:solidFill>
                        <a:schemeClr val="tx1"/>
                      </a:solidFill>
                    </a:rPr>
                    <a:t>results.f_pvalue</a:t>
                  </a:r>
                  <a:endParaRPr lang="zh-CN" altLang="zh-CN" sz="2400" b="1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6" name="文本框 12"/>
              <p:cNvSpPr txBox="1"/>
              <p:nvPr/>
            </p:nvSpPr>
            <p:spPr>
              <a:xfrm>
                <a:off x="1020283" y="2411590"/>
                <a:ext cx="123223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solidFill>
                      <a:srgbClr val="C00000"/>
                    </a:solidFill>
                    <a:latin typeface="Sitka Subheading" panose="02000505000000020004" pitchFamily="2" charset="0"/>
                    <a:cs typeface="Times New Roman" panose="02020603050405020304" pitchFamily="18" charset="0"/>
                  </a:rPr>
                  <a:t>Out[20]:</a:t>
                </a:r>
                <a:endParaRPr lang="zh-CN" altLang="en-US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0" name="矩形 9"/>
            <p:cNvSpPr/>
            <p:nvPr/>
          </p:nvSpPr>
          <p:spPr>
            <a:xfrm>
              <a:off x="2123301" y="2924944"/>
              <a:ext cx="7992211" cy="66397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1.0909729585997682e-14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771074" y="4033573"/>
            <a:ext cx="9116770" cy="1335272"/>
            <a:chOff x="998743" y="2253642"/>
            <a:chExt cx="9116770" cy="1335272"/>
          </a:xfrm>
        </p:grpSpPr>
        <p:grpSp>
          <p:nvGrpSpPr>
            <p:cNvPr id="13" name="组合 12"/>
            <p:cNvGrpSpPr/>
            <p:nvPr/>
          </p:nvGrpSpPr>
          <p:grpSpPr>
            <a:xfrm>
              <a:off x="998743" y="2253642"/>
              <a:ext cx="9116770" cy="1263264"/>
              <a:chOff x="1019775" y="1609991"/>
              <a:chExt cx="9116770" cy="1263264"/>
            </a:xfrm>
          </p:grpSpPr>
          <p:grpSp>
            <p:nvGrpSpPr>
              <p:cNvPr id="19" name="组合 18"/>
              <p:cNvGrpSpPr/>
              <p:nvPr/>
            </p:nvGrpSpPr>
            <p:grpSpPr>
              <a:xfrm>
                <a:off x="1019775" y="1609991"/>
                <a:ext cx="9116770" cy="599293"/>
                <a:chOff x="975335" y="1917036"/>
                <a:chExt cx="9116770" cy="599293"/>
              </a:xfrm>
            </p:grpSpPr>
            <p:sp>
              <p:nvSpPr>
                <p:cNvPr id="21" name="文本框 6"/>
                <p:cNvSpPr txBox="1"/>
                <p:nvPr/>
              </p:nvSpPr>
              <p:spPr>
                <a:xfrm>
                  <a:off x="975335" y="1982657"/>
                  <a:ext cx="101620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400" dirty="0">
                      <a:latin typeface="Sitka Subheading" panose="02000505000000020004" pitchFamily="2" charset="0"/>
                      <a:cs typeface="MV Boli" panose="02000500030200090000" pitchFamily="2" charset="0"/>
                    </a:rPr>
                    <a:t>In[21]: </a:t>
                  </a:r>
                  <a:endParaRPr lang="zh-CN" altLang="en-US" sz="2400" dirty="0">
                    <a:latin typeface="Sitka Subheading" panose="02000505000000020004" pitchFamily="2" charset="0"/>
                    <a:cs typeface="MV Boli" panose="02000500030200090000" pitchFamily="2" charset="0"/>
                  </a:endParaRPr>
                </a:p>
              </p:txBody>
            </p:sp>
            <p:sp>
              <p:nvSpPr>
                <p:cNvPr id="22" name="矩形 21"/>
                <p:cNvSpPr/>
                <p:nvPr/>
              </p:nvSpPr>
              <p:spPr>
                <a:xfrm>
                  <a:off x="2099894" y="1917036"/>
                  <a:ext cx="7992211" cy="599293"/>
                </a:xfrm>
                <a:prstGeom prst="rect">
                  <a:avLst/>
                </a:prstGeom>
                <a:solidFill>
                  <a:srgbClr val="EBCECD">
                    <a:alpha val="12941"/>
                  </a:srgbClr>
                </a:solidFill>
                <a:ln w="8890">
                  <a:solidFill>
                    <a:srgbClr val="AB0000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270000" rtlCol="0" anchor="ctr"/>
                <a:lstStyle/>
                <a:p>
                  <a:pPr lvl="0"/>
                  <a:r>
                    <a:rPr lang="en-US" altLang="zh-CN" sz="2400" b="1" dirty="0" err="1">
                      <a:solidFill>
                        <a:schemeClr val="tx1"/>
                      </a:solidFill>
                    </a:rPr>
                    <a:t>sm.stats.stattools.durbin_watson</a:t>
                  </a:r>
                  <a:r>
                    <a:rPr lang="en-US" altLang="zh-CN" sz="2400" b="1" dirty="0">
                      <a:solidFill>
                        <a:schemeClr val="tx1"/>
                      </a:solidFill>
                    </a:rPr>
                    <a:t>(</a:t>
                  </a:r>
                  <a:r>
                    <a:rPr lang="en-US" altLang="zh-CN" sz="2400" b="1" dirty="0" err="1">
                      <a:solidFill>
                        <a:schemeClr val="tx1"/>
                      </a:solidFill>
                    </a:rPr>
                    <a:t>results.resid</a:t>
                  </a:r>
                  <a:r>
                    <a:rPr lang="en-US" altLang="zh-CN" sz="2400" b="1" dirty="0">
                      <a:solidFill>
                        <a:schemeClr val="tx1"/>
                      </a:solidFill>
                    </a:rPr>
                    <a:t>)</a:t>
                  </a:r>
                  <a:endParaRPr lang="zh-CN" altLang="zh-CN" sz="2400" b="1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20" name="文本框 12"/>
              <p:cNvSpPr txBox="1"/>
              <p:nvPr/>
            </p:nvSpPr>
            <p:spPr>
              <a:xfrm>
                <a:off x="1020283" y="2411590"/>
                <a:ext cx="123223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solidFill>
                      <a:srgbClr val="C00000"/>
                    </a:solidFill>
                    <a:latin typeface="Sitka Subheading" panose="02000505000000020004" pitchFamily="2" charset="0"/>
                    <a:cs typeface="Times New Roman" panose="02020603050405020304" pitchFamily="18" charset="0"/>
                  </a:rPr>
                  <a:t>Out[21]:</a:t>
                </a:r>
                <a:endParaRPr lang="zh-CN" altLang="en-US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5" name="矩形 14"/>
            <p:cNvSpPr/>
            <p:nvPr/>
          </p:nvSpPr>
          <p:spPr>
            <a:xfrm>
              <a:off x="2123301" y="2924944"/>
              <a:ext cx="7992211" cy="66397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0.3153803748621851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>
    <p:blinds dir="vert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446847"/>
            <a:ext cx="9802523" cy="821913"/>
          </a:xfrm>
        </p:spPr>
        <p:txBody>
          <a:bodyPr/>
          <a:lstStyle/>
          <a:p>
            <a:r>
              <a:rPr lang="en-US" altLang="zh-CN" dirty="0"/>
              <a:t>42.8 </a:t>
            </a:r>
            <a:r>
              <a:rPr lang="zh-CN" altLang="en-US" dirty="0"/>
              <a:t>建模前提假定条件的讨论</a:t>
            </a:r>
            <a:endParaRPr lang="zh-CN" altLang="en-US" sz="40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▼第五篇 数据分析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42.</a:t>
            </a:r>
            <a:r>
              <a:rPr lang="zh-CN" altLang="en-US" dirty="0"/>
              <a:t>统计分析</a:t>
            </a:r>
            <a:endParaRPr lang="zh-CN" altLang="en-US" dirty="0"/>
          </a:p>
        </p:txBody>
      </p:sp>
      <p:grpSp>
        <p:nvGrpSpPr>
          <p:cNvPr id="23" name="组合 22"/>
          <p:cNvGrpSpPr/>
          <p:nvPr/>
        </p:nvGrpSpPr>
        <p:grpSpPr>
          <a:xfrm>
            <a:off x="1055948" y="1901719"/>
            <a:ext cx="9116770" cy="3442466"/>
            <a:chOff x="998743" y="2253642"/>
            <a:chExt cx="9116770" cy="2853625"/>
          </a:xfrm>
        </p:grpSpPr>
        <p:grpSp>
          <p:nvGrpSpPr>
            <p:cNvPr id="24" name="组合 23"/>
            <p:cNvGrpSpPr/>
            <p:nvPr/>
          </p:nvGrpSpPr>
          <p:grpSpPr>
            <a:xfrm>
              <a:off x="998743" y="2253642"/>
              <a:ext cx="9116770" cy="1989529"/>
              <a:chOff x="1019775" y="1609991"/>
              <a:chExt cx="9116770" cy="1989529"/>
            </a:xfrm>
          </p:grpSpPr>
          <p:grpSp>
            <p:nvGrpSpPr>
              <p:cNvPr id="26" name="组合 25"/>
              <p:cNvGrpSpPr/>
              <p:nvPr/>
            </p:nvGrpSpPr>
            <p:grpSpPr>
              <a:xfrm>
                <a:off x="1019775" y="1609991"/>
                <a:ext cx="9116770" cy="599293"/>
                <a:chOff x="975335" y="1917036"/>
                <a:chExt cx="9116770" cy="599293"/>
              </a:xfrm>
            </p:grpSpPr>
            <p:sp>
              <p:nvSpPr>
                <p:cNvPr id="28" name="文本框 6"/>
                <p:cNvSpPr txBox="1"/>
                <p:nvPr/>
              </p:nvSpPr>
              <p:spPr>
                <a:xfrm>
                  <a:off x="975335" y="1982657"/>
                  <a:ext cx="101620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400" dirty="0">
                      <a:latin typeface="Sitka Subheading" panose="02000505000000020004" pitchFamily="2" charset="0"/>
                      <a:cs typeface="MV Boli" panose="02000500030200090000" pitchFamily="2" charset="0"/>
                    </a:rPr>
                    <a:t>In[22]: </a:t>
                  </a:r>
                  <a:endParaRPr lang="zh-CN" altLang="en-US" sz="2400" dirty="0">
                    <a:latin typeface="Sitka Subheading" panose="02000505000000020004" pitchFamily="2" charset="0"/>
                    <a:cs typeface="MV Boli" panose="02000500030200090000" pitchFamily="2" charset="0"/>
                  </a:endParaRPr>
                </a:p>
              </p:txBody>
            </p:sp>
            <p:sp>
              <p:nvSpPr>
                <p:cNvPr id="29" name="矩形 28"/>
                <p:cNvSpPr/>
                <p:nvPr/>
              </p:nvSpPr>
              <p:spPr>
                <a:xfrm>
                  <a:off x="2099894" y="1917036"/>
                  <a:ext cx="7992211" cy="599293"/>
                </a:xfrm>
                <a:prstGeom prst="rect">
                  <a:avLst/>
                </a:prstGeom>
                <a:solidFill>
                  <a:srgbClr val="F1EEF4">
                    <a:alpha val="13000"/>
                  </a:srgbClr>
                </a:solidFill>
                <a:ln w="8890">
                  <a:solidFill>
                    <a:srgbClr val="AB0000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270000" rtlCol="0" anchor="ctr"/>
                <a:lstStyle/>
                <a:p>
                  <a:pPr lvl="0"/>
                  <a:r>
                    <a:rPr lang="en-US" altLang="zh-CN" sz="2400" b="1" dirty="0" err="1">
                      <a:solidFill>
                        <a:schemeClr val="tx1"/>
                      </a:solidFill>
                    </a:rPr>
                    <a:t>sm.stats.stattools.jarque_bera</a:t>
                  </a:r>
                  <a:r>
                    <a:rPr lang="en-US" altLang="zh-CN" sz="2400" b="1" dirty="0">
                      <a:solidFill>
                        <a:schemeClr val="tx1"/>
                      </a:solidFill>
                    </a:rPr>
                    <a:t>(</a:t>
                  </a:r>
                  <a:r>
                    <a:rPr lang="en-US" altLang="zh-CN" sz="2400" b="1" dirty="0" err="1">
                      <a:solidFill>
                        <a:schemeClr val="tx1"/>
                      </a:solidFill>
                    </a:rPr>
                    <a:t>results.resid</a:t>
                  </a:r>
                  <a:r>
                    <a:rPr lang="en-US" altLang="zh-CN" sz="2400" b="1" dirty="0">
                      <a:solidFill>
                        <a:schemeClr val="tx1"/>
                      </a:solidFill>
                    </a:rPr>
                    <a:t>)</a:t>
                  </a:r>
                  <a:endParaRPr lang="zh-CN" altLang="zh-CN" sz="2400" b="1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27" name="文本框 12"/>
              <p:cNvSpPr txBox="1"/>
              <p:nvPr/>
            </p:nvSpPr>
            <p:spPr>
              <a:xfrm>
                <a:off x="1020283" y="3137855"/>
                <a:ext cx="123223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solidFill>
                      <a:srgbClr val="C00000"/>
                    </a:solidFill>
                    <a:latin typeface="Sitka Subheading" panose="02000505000000020004" pitchFamily="2" charset="0"/>
                    <a:cs typeface="Times New Roman" panose="02020603050405020304" pitchFamily="18" charset="0"/>
                  </a:rPr>
                  <a:t>Out[22]:</a:t>
                </a:r>
                <a:endParaRPr lang="zh-CN" altLang="en-US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5" name="矩形 24"/>
            <p:cNvSpPr/>
            <p:nvPr/>
          </p:nvSpPr>
          <p:spPr>
            <a:xfrm>
              <a:off x="2123301" y="3651209"/>
              <a:ext cx="7992211" cy="1456058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(1.6595730644309743,</a:t>
              </a:r>
              <a:endPara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0.4361423787323869,</a:t>
              </a:r>
              <a:endPara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0.7893583826332262,</a:t>
              </a:r>
              <a:endPara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2.5963042257390008)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>
    <p:blinds dir="vert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446847"/>
            <a:ext cx="9802523" cy="821913"/>
          </a:xfrm>
        </p:spPr>
        <p:txBody>
          <a:bodyPr/>
          <a:lstStyle/>
          <a:p>
            <a:r>
              <a:rPr lang="en-US" altLang="zh-CN" dirty="0"/>
              <a:t>42.8 </a:t>
            </a:r>
            <a:r>
              <a:rPr lang="zh-CN" altLang="en-US" dirty="0"/>
              <a:t>建模前提假定条件的讨论</a:t>
            </a:r>
            <a:endParaRPr lang="zh-CN" altLang="en-US" sz="40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▼第五篇 数据分析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42.</a:t>
            </a:r>
            <a:r>
              <a:rPr lang="zh-CN" altLang="en-US" dirty="0"/>
              <a:t>统计分析</a:t>
            </a:r>
            <a:endParaRPr lang="zh-CN" altLang="en-US" dirty="0"/>
          </a:p>
        </p:txBody>
      </p:sp>
      <p:grpSp>
        <p:nvGrpSpPr>
          <p:cNvPr id="30" name="组合 29"/>
          <p:cNvGrpSpPr/>
          <p:nvPr/>
        </p:nvGrpSpPr>
        <p:grpSpPr>
          <a:xfrm>
            <a:off x="695400" y="1772817"/>
            <a:ext cx="9937104" cy="4176463"/>
            <a:chOff x="998743" y="2097204"/>
            <a:chExt cx="9937104" cy="4176463"/>
          </a:xfrm>
        </p:grpSpPr>
        <p:grpSp>
          <p:nvGrpSpPr>
            <p:cNvPr id="31" name="组合 30"/>
            <p:cNvGrpSpPr/>
            <p:nvPr/>
          </p:nvGrpSpPr>
          <p:grpSpPr>
            <a:xfrm>
              <a:off x="998743" y="2097204"/>
              <a:ext cx="9865097" cy="2304255"/>
              <a:chOff x="1019775" y="1453553"/>
              <a:chExt cx="9865097" cy="2304255"/>
            </a:xfrm>
          </p:grpSpPr>
          <p:grpSp>
            <p:nvGrpSpPr>
              <p:cNvPr id="33" name="组合 32"/>
              <p:cNvGrpSpPr/>
              <p:nvPr/>
            </p:nvGrpSpPr>
            <p:grpSpPr>
              <a:xfrm>
                <a:off x="1019775" y="1453553"/>
                <a:ext cx="9865097" cy="1091088"/>
                <a:chOff x="975335" y="1760598"/>
                <a:chExt cx="9865097" cy="1091088"/>
              </a:xfrm>
            </p:grpSpPr>
            <p:sp>
              <p:nvSpPr>
                <p:cNvPr id="35" name="文本框 6"/>
                <p:cNvSpPr txBox="1"/>
                <p:nvPr/>
              </p:nvSpPr>
              <p:spPr>
                <a:xfrm>
                  <a:off x="975335" y="1802988"/>
                  <a:ext cx="101620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400" dirty="0">
                      <a:latin typeface="Sitka Subheading" panose="02000505000000020004" pitchFamily="2" charset="0"/>
                      <a:cs typeface="MV Boli" panose="02000500030200090000" pitchFamily="2" charset="0"/>
                    </a:rPr>
                    <a:t>In[23]: </a:t>
                  </a:r>
                  <a:endParaRPr lang="zh-CN" altLang="en-US" sz="2400" dirty="0">
                    <a:latin typeface="Sitka Subheading" panose="02000505000000020004" pitchFamily="2" charset="0"/>
                    <a:cs typeface="MV Boli" panose="02000500030200090000" pitchFamily="2" charset="0"/>
                  </a:endParaRPr>
                </a:p>
              </p:txBody>
            </p:sp>
            <p:sp>
              <p:nvSpPr>
                <p:cNvPr id="36" name="矩形 35"/>
                <p:cNvSpPr/>
                <p:nvPr/>
              </p:nvSpPr>
              <p:spPr>
                <a:xfrm>
                  <a:off x="2127464" y="1760598"/>
                  <a:ext cx="8712968" cy="1091088"/>
                </a:xfrm>
                <a:prstGeom prst="rect">
                  <a:avLst/>
                </a:prstGeom>
                <a:solidFill>
                  <a:srgbClr val="F1EEF4">
                    <a:alpha val="13000"/>
                  </a:srgbClr>
                </a:solidFill>
                <a:ln w="8890">
                  <a:solidFill>
                    <a:srgbClr val="AB0000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270000" rtlCol="0" anchor="ctr"/>
                <a:lstStyle/>
                <a:p>
                  <a:pPr lvl="0"/>
                  <a:r>
                    <a:rPr lang="en-US" altLang="zh-CN" sz="2400" b="1" dirty="0" err="1">
                      <a:solidFill>
                        <a:schemeClr val="tx1"/>
                      </a:solidFill>
                    </a:rPr>
                    <a:t>y_predict</a:t>
                  </a:r>
                  <a:r>
                    <a:rPr lang="en-US" altLang="zh-CN" sz="2400" b="1" dirty="0">
                      <a:solidFill>
                        <a:schemeClr val="tx1"/>
                      </a:solidFill>
                    </a:rPr>
                    <a:t>=</a:t>
                  </a:r>
                  <a:r>
                    <a:rPr lang="en-US" altLang="zh-CN" sz="2400" b="1" dirty="0" err="1">
                      <a:solidFill>
                        <a:schemeClr val="tx1"/>
                      </a:solidFill>
                    </a:rPr>
                    <a:t>results.predict</a:t>
                  </a:r>
                  <a:r>
                    <a:rPr lang="en-US" altLang="zh-CN" sz="2400" b="1" dirty="0">
                      <a:solidFill>
                        <a:schemeClr val="tx1"/>
                      </a:solidFill>
                    </a:rPr>
                    <a:t>()</a:t>
                  </a:r>
                  <a:endParaRPr lang="en-US" altLang="zh-CN" sz="2400" b="1" dirty="0">
                    <a:solidFill>
                      <a:schemeClr val="tx1"/>
                    </a:solidFill>
                  </a:endParaRPr>
                </a:p>
                <a:p>
                  <a:pPr lvl="0"/>
                  <a:r>
                    <a:rPr lang="en-US" altLang="zh-CN" sz="2400" b="1" dirty="0" err="1">
                      <a:solidFill>
                        <a:schemeClr val="tx1"/>
                      </a:solidFill>
                    </a:rPr>
                    <a:t>y_predict</a:t>
                  </a:r>
                  <a:endParaRPr lang="zh-CN" altLang="zh-CN" sz="2400" b="1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34" name="文本框 12"/>
              <p:cNvSpPr txBox="1"/>
              <p:nvPr/>
            </p:nvSpPr>
            <p:spPr>
              <a:xfrm>
                <a:off x="1020283" y="3296143"/>
                <a:ext cx="123223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solidFill>
                      <a:srgbClr val="C00000"/>
                    </a:solidFill>
                    <a:latin typeface="Sitka Subheading" panose="02000505000000020004" pitchFamily="2" charset="0"/>
                    <a:cs typeface="Times New Roman" panose="02020603050405020304" pitchFamily="18" charset="0"/>
                  </a:rPr>
                  <a:t>Out[23]:</a:t>
                </a:r>
                <a:endParaRPr lang="zh-CN" altLang="en-US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2" name="矩形 31"/>
            <p:cNvSpPr/>
            <p:nvPr/>
          </p:nvSpPr>
          <p:spPr>
            <a:xfrm>
              <a:off x="2123301" y="2924943"/>
              <a:ext cx="8812546" cy="3348724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array([112.58333333, 116.03333333, 119.48333333, 122.93333333,</a:t>
              </a:r>
              <a:endPara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126.38333333, 129.83333333, 133.28333333, 136.73333333,</a:t>
              </a:r>
              <a:endPara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140.18333333, 143.63333333, 147.08333333, 150.53333333,</a:t>
              </a:r>
              <a:endPara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153.98333333, 157.43333333, 160.88333333])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>
    <p:blinds dir="vert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屏幕剪辑"/>
          <p:cNvPicPr>
            <a:picLocks noChangeAspect="1"/>
          </p:cNvPicPr>
          <p:nvPr/>
        </p:nvPicPr>
        <p:blipFill rotWithShape="1"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contrast="40000"/>
                    </a14:imgEffect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7387"/>
          <a:stretch>
            <a:fillRect/>
          </a:stretch>
        </p:blipFill>
        <p:spPr>
          <a:xfrm>
            <a:off x="4979186" y="3853100"/>
            <a:ext cx="4248472" cy="26647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446847"/>
            <a:ext cx="9802523" cy="821913"/>
          </a:xfrm>
        </p:spPr>
        <p:txBody>
          <a:bodyPr/>
          <a:lstStyle/>
          <a:p>
            <a:r>
              <a:rPr lang="en-US" altLang="zh-CN" dirty="0"/>
              <a:t>42.9 </a:t>
            </a:r>
            <a:r>
              <a:rPr lang="zh-CN" altLang="en-US" dirty="0"/>
              <a:t>模型的优化与重新选择</a:t>
            </a:r>
            <a:endParaRPr lang="zh-CN" altLang="en-US" sz="40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▼第五篇 数据分析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42.</a:t>
            </a:r>
            <a:r>
              <a:rPr lang="zh-CN" altLang="en-US" dirty="0"/>
              <a:t>统计分析</a:t>
            </a:r>
            <a:endParaRPr lang="zh-CN" altLang="en-US" dirty="0"/>
          </a:p>
        </p:txBody>
      </p:sp>
      <p:grpSp>
        <p:nvGrpSpPr>
          <p:cNvPr id="23" name="组合 22"/>
          <p:cNvGrpSpPr/>
          <p:nvPr/>
        </p:nvGrpSpPr>
        <p:grpSpPr>
          <a:xfrm>
            <a:off x="771580" y="1366719"/>
            <a:ext cx="9116770" cy="2782362"/>
            <a:chOff x="998743" y="2253642"/>
            <a:chExt cx="9116770" cy="2782362"/>
          </a:xfrm>
        </p:grpSpPr>
        <p:grpSp>
          <p:nvGrpSpPr>
            <p:cNvPr id="24" name="组合 23"/>
            <p:cNvGrpSpPr/>
            <p:nvPr/>
          </p:nvGrpSpPr>
          <p:grpSpPr>
            <a:xfrm>
              <a:off x="998743" y="2253642"/>
              <a:ext cx="9116770" cy="2782361"/>
              <a:chOff x="1019775" y="1609991"/>
              <a:chExt cx="9116770" cy="2782361"/>
            </a:xfrm>
          </p:grpSpPr>
          <p:grpSp>
            <p:nvGrpSpPr>
              <p:cNvPr id="26" name="组合 25"/>
              <p:cNvGrpSpPr/>
              <p:nvPr/>
            </p:nvGrpSpPr>
            <p:grpSpPr>
              <a:xfrm>
                <a:off x="1019775" y="1609991"/>
                <a:ext cx="9116770" cy="2190399"/>
                <a:chOff x="975335" y="1917036"/>
                <a:chExt cx="9116770" cy="2190399"/>
              </a:xfrm>
            </p:grpSpPr>
            <p:sp>
              <p:nvSpPr>
                <p:cNvPr id="28" name="文本框 6"/>
                <p:cNvSpPr txBox="1"/>
                <p:nvPr/>
              </p:nvSpPr>
              <p:spPr>
                <a:xfrm>
                  <a:off x="975335" y="1982657"/>
                  <a:ext cx="101620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400" dirty="0">
                      <a:latin typeface="Sitka Subheading" panose="02000505000000020004" pitchFamily="2" charset="0"/>
                      <a:cs typeface="MV Boli" panose="02000500030200090000" pitchFamily="2" charset="0"/>
                    </a:rPr>
                    <a:t>In[24]: </a:t>
                  </a:r>
                  <a:endParaRPr lang="zh-CN" altLang="en-US" sz="2400" dirty="0">
                    <a:latin typeface="Sitka Subheading" panose="02000505000000020004" pitchFamily="2" charset="0"/>
                    <a:cs typeface="MV Boli" panose="02000500030200090000" pitchFamily="2" charset="0"/>
                  </a:endParaRPr>
                </a:p>
              </p:txBody>
            </p:sp>
            <p:sp>
              <p:nvSpPr>
                <p:cNvPr id="29" name="矩形 28"/>
                <p:cNvSpPr/>
                <p:nvPr/>
              </p:nvSpPr>
              <p:spPr>
                <a:xfrm>
                  <a:off x="2099894" y="1917036"/>
                  <a:ext cx="7992211" cy="2190399"/>
                </a:xfrm>
                <a:prstGeom prst="rect">
                  <a:avLst/>
                </a:prstGeom>
                <a:solidFill>
                  <a:srgbClr val="F1EEF4">
                    <a:alpha val="13000"/>
                  </a:srgbClr>
                </a:solidFill>
                <a:ln w="8890">
                  <a:solidFill>
                    <a:srgbClr val="AB0000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270000" rtlCol="0" anchor="ctr"/>
                <a:lstStyle/>
                <a:p>
                  <a:pPr lvl="0"/>
                  <a:r>
                    <a:rPr lang="en-US" altLang="zh-CN" sz="2200" b="1" dirty="0" err="1">
                      <a:solidFill>
                        <a:schemeClr val="tx1"/>
                      </a:solidFill>
                    </a:rPr>
                    <a:t>plt.rcParams</a:t>
                  </a:r>
                  <a:r>
                    <a:rPr lang="en-US" altLang="zh-CN" sz="2200" b="1" dirty="0">
                      <a:solidFill>
                        <a:schemeClr val="tx1"/>
                      </a:solidFill>
                    </a:rPr>
                    <a:t>['</a:t>
                  </a:r>
                  <a:r>
                    <a:rPr lang="en-US" altLang="zh-CN" sz="2200" b="1" dirty="0" err="1">
                      <a:solidFill>
                        <a:schemeClr val="tx1"/>
                      </a:solidFill>
                    </a:rPr>
                    <a:t>font.family</a:t>
                  </a:r>
                  <a:r>
                    <a:rPr lang="en-US" altLang="zh-CN" sz="2200" b="1" dirty="0">
                      <a:solidFill>
                        <a:schemeClr val="tx1"/>
                      </a:solidFill>
                    </a:rPr>
                    <a:t>']="</a:t>
                  </a:r>
                  <a:r>
                    <a:rPr lang="en-US" altLang="zh-CN" sz="2200" b="1" dirty="0" err="1">
                      <a:solidFill>
                        <a:schemeClr val="tx1"/>
                      </a:solidFill>
                    </a:rPr>
                    <a:t>simHei</a:t>
                  </a:r>
                  <a:r>
                    <a:rPr lang="en-US" altLang="zh-CN" sz="2200" b="1" dirty="0">
                      <a:solidFill>
                        <a:schemeClr val="tx1"/>
                      </a:solidFill>
                    </a:rPr>
                    <a:t>" #</a:t>
                  </a:r>
                  <a:r>
                    <a:rPr lang="zh-CN" altLang="en-US" sz="2200" b="1" dirty="0">
                      <a:solidFill>
                        <a:schemeClr val="tx1"/>
                      </a:solidFill>
                    </a:rPr>
                    <a:t>汉字显示</a:t>
                  </a:r>
                  <a:endParaRPr lang="zh-CN" altLang="en-US" sz="2200" b="1" dirty="0">
                    <a:solidFill>
                      <a:schemeClr val="tx1"/>
                    </a:solidFill>
                  </a:endParaRPr>
                </a:p>
                <a:p>
                  <a:pPr lvl="0"/>
                  <a:r>
                    <a:rPr lang="en-US" altLang="zh-CN" sz="2200" b="1" dirty="0" err="1">
                      <a:solidFill>
                        <a:schemeClr val="tx1"/>
                      </a:solidFill>
                    </a:rPr>
                    <a:t>plt.plot</a:t>
                  </a:r>
                  <a:r>
                    <a:rPr lang="en-US" altLang="zh-CN" sz="2200" b="1" dirty="0">
                      <a:solidFill>
                        <a:schemeClr val="tx1"/>
                      </a:solidFill>
                    </a:rPr>
                    <a:t>(</a:t>
                  </a:r>
                  <a:r>
                    <a:rPr lang="en-US" altLang="zh-CN" sz="2200" b="1" dirty="0" err="1">
                      <a:solidFill>
                        <a:schemeClr val="tx1"/>
                      </a:solidFill>
                    </a:rPr>
                    <a:t>df_women</a:t>
                  </a:r>
                  <a:r>
                    <a:rPr lang="en-US" altLang="zh-CN" sz="2200" b="1" dirty="0">
                      <a:solidFill>
                        <a:schemeClr val="tx1"/>
                      </a:solidFill>
                    </a:rPr>
                    <a:t>["height"], </a:t>
                  </a:r>
                  <a:r>
                    <a:rPr lang="en-US" altLang="zh-CN" sz="2200" b="1" dirty="0" err="1">
                      <a:solidFill>
                        <a:schemeClr val="tx1"/>
                      </a:solidFill>
                    </a:rPr>
                    <a:t>df_women</a:t>
                  </a:r>
                  <a:r>
                    <a:rPr lang="en-US" altLang="zh-CN" sz="2200" b="1" dirty="0">
                      <a:solidFill>
                        <a:schemeClr val="tx1"/>
                      </a:solidFill>
                    </a:rPr>
                    <a:t>["weight"],"o")</a:t>
                  </a:r>
                  <a:endParaRPr lang="en-US" altLang="zh-CN" sz="2200" b="1" dirty="0">
                    <a:solidFill>
                      <a:schemeClr val="tx1"/>
                    </a:solidFill>
                  </a:endParaRPr>
                </a:p>
                <a:p>
                  <a:pPr lvl="0"/>
                  <a:r>
                    <a:rPr lang="en-US" altLang="zh-CN" sz="2200" b="1" dirty="0" err="1">
                      <a:solidFill>
                        <a:schemeClr val="tx1"/>
                      </a:solidFill>
                    </a:rPr>
                    <a:t>plt.plot</a:t>
                  </a:r>
                  <a:r>
                    <a:rPr lang="en-US" altLang="zh-CN" sz="2200" b="1" dirty="0">
                      <a:solidFill>
                        <a:schemeClr val="tx1"/>
                      </a:solidFill>
                    </a:rPr>
                    <a:t>(</a:t>
                  </a:r>
                  <a:r>
                    <a:rPr lang="en-US" altLang="zh-CN" sz="2200" b="1" dirty="0" err="1">
                      <a:solidFill>
                        <a:schemeClr val="tx1"/>
                      </a:solidFill>
                    </a:rPr>
                    <a:t>df_women</a:t>
                  </a:r>
                  <a:r>
                    <a:rPr lang="en-US" altLang="zh-CN" sz="2200" b="1" dirty="0">
                      <a:solidFill>
                        <a:schemeClr val="tx1"/>
                      </a:solidFill>
                    </a:rPr>
                    <a:t>["height"], </a:t>
                  </a:r>
                  <a:r>
                    <a:rPr lang="en-US" altLang="zh-CN" sz="2200" b="1" dirty="0" err="1">
                      <a:solidFill>
                        <a:schemeClr val="tx1"/>
                      </a:solidFill>
                    </a:rPr>
                    <a:t>y_predict</a:t>
                  </a:r>
                  <a:r>
                    <a:rPr lang="en-US" altLang="zh-CN" sz="2200" b="1" dirty="0">
                      <a:solidFill>
                        <a:schemeClr val="tx1"/>
                      </a:solidFill>
                    </a:rPr>
                    <a:t>)</a:t>
                  </a:r>
                  <a:endParaRPr lang="en-US" altLang="zh-CN" sz="2200" b="1" dirty="0">
                    <a:solidFill>
                      <a:schemeClr val="tx1"/>
                    </a:solidFill>
                  </a:endParaRPr>
                </a:p>
                <a:p>
                  <a:pPr lvl="0"/>
                  <a:r>
                    <a:rPr lang="en-US" altLang="zh-CN" sz="2200" b="1" dirty="0" err="1">
                      <a:solidFill>
                        <a:schemeClr val="tx1"/>
                      </a:solidFill>
                    </a:rPr>
                    <a:t>plt.title</a:t>
                  </a:r>
                  <a:r>
                    <a:rPr lang="en-US" altLang="zh-CN" sz="2200" b="1" dirty="0">
                      <a:solidFill>
                        <a:schemeClr val="tx1"/>
                      </a:solidFill>
                    </a:rPr>
                    <a:t>(‘</a:t>
                  </a:r>
                  <a:r>
                    <a:rPr lang="zh-CN" altLang="en-US" sz="2200" b="1" dirty="0">
                      <a:solidFill>
                        <a:schemeClr val="tx1"/>
                      </a:solidFill>
                    </a:rPr>
                    <a:t>女性身高与体重的线性回归分析</a:t>
                  </a:r>
                  <a:r>
                    <a:rPr lang="en-US" altLang="zh-CN" sz="2200" b="1" dirty="0">
                      <a:solidFill>
                        <a:schemeClr val="tx1"/>
                      </a:solidFill>
                    </a:rPr>
                    <a:t>')</a:t>
                  </a:r>
                  <a:endParaRPr lang="en-US" altLang="zh-CN" sz="2200" b="1" dirty="0">
                    <a:solidFill>
                      <a:schemeClr val="tx1"/>
                    </a:solidFill>
                  </a:endParaRPr>
                </a:p>
                <a:p>
                  <a:pPr lvl="0"/>
                  <a:r>
                    <a:rPr lang="en-US" altLang="zh-CN" sz="2200" b="1" dirty="0" err="1">
                      <a:solidFill>
                        <a:schemeClr val="tx1"/>
                      </a:solidFill>
                    </a:rPr>
                    <a:t>plt.xlabel</a:t>
                  </a:r>
                  <a:r>
                    <a:rPr lang="en-US" altLang="zh-CN" sz="2200" b="1" dirty="0">
                      <a:solidFill>
                        <a:schemeClr val="tx1"/>
                      </a:solidFill>
                    </a:rPr>
                    <a:t>('</a:t>
                  </a:r>
                  <a:r>
                    <a:rPr lang="zh-CN" altLang="en-US" sz="2200" b="1" dirty="0">
                      <a:solidFill>
                        <a:schemeClr val="tx1"/>
                      </a:solidFill>
                    </a:rPr>
                    <a:t>身高</a:t>
                  </a:r>
                  <a:r>
                    <a:rPr lang="en-US" altLang="zh-CN" sz="2200" b="1" dirty="0">
                      <a:solidFill>
                        <a:schemeClr val="tx1"/>
                      </a:solidFill>
                    </a:rPr>
                    <a:t>')</a:t>
                  </a:r>
                  <a:endParaRPr lang="en-US" altLang="zh-CN" sz="2200" b="1" dirty="0">
                    <a:solidFill>
                      <a:schemeClr val="tx1"/>
                    </a:solidFill>
                  </a:endParaRPr>
                </a:p>
                <a:p>
                  <a:pPr lvl="0"/>
                  <a:r>
                    <a:rPr lang="en-US" altLang="zh-CN" sz="2200" b="1" dirty="0" err="1">
                      <a:solidFill>
                        <a:schemeClr val="tx1"/>
                      </a:solidFill>
                    </a:rPr>
                    <a:t>plt.ylabel</a:t>
                  </a:r>
                  <a:r>
                    <a:rPr lang="en-US" altLang="zh-CN" sz="2200" b="1" dirty="0">
                      <a:solidFill>
                        <a:schemeClr val="tx1"/>
                      </a:solidFill>
                    </a:rPr>
                    <a:t>('</a:t>
                  </a:r>
                  <a:r>
                    <a:rPr lang="zh-CN" altLang="en-US" sz="2200" b="1" dirty="0">
                      <a:solidFill>
                        <a:schemeClr val="tx1"/>
                      </a:solidFill>
                    </a:rPr>
                    <a:t>体重</a:t>
                  </a:r>
                  <a:r>
                    <a:rPr lang="en-US" altLang="zh-CN" sz="2200" b="1" dirty="0">
                      <a:solidFill>
                        <a:schemeClr val="tx1"/>
                      </a:solidFill>
                    </a:rPr>
                    <a:t>') </a:t>
                  </a:r>
                  <a:endParaRPr lang="zh-CN" altLang="zh-CN" sz="2200" b="1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27" name="文本框 12"/>
              <p:cNvSpPr txBox="1"/>
              <p:nvPr/>
            </p:nvSpPr>
            <p:spPr>
              <a:xfrm>
                <a:off x="1020283" y="3930687"/>
                <a:ext cx="123223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solidFill>
                      <a:srgbClr val="C00000"/>
                    </a:solidFill>
                    <a:latin typeface="Sitka Subheading" panose="02000505000000020004" pitchFamily="2" charset="0"/>
                    <a:cs typeface="Times New Roman" panose="02020603050405020304" pitchFamily="18" charset="0"/>
                  </a:rPr>
                  <a:t>Out[24]:</a:t>
                </a:r>
                <a:endParaRPr lang="zh-CN" altLang="en-US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5" name="矩形 24"/>
            <p:cNvSpPr/>
            <p:nvPr/>
          </p:nvSpPr>
          <p:spPr>
            <a:xfrm>
              <a:off x="2123301" y="4444042"/>
              <a:ext cx="7992211" cy="59196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Text(0,0.5,'</a:t>
              </a:r>
              <a:r>
                <a:rPr lang="zh-CN" altLang="en-US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体重</a:t>
              </a:r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')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5591944" y="3656057"/>
            <a:ext cx="32403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</a:rPr>
              <a:t>女性身高与体重的线性回归分析</a:t>
            </a:r>
            <a:endParaRPr lang="zh-CN" altLang="en-US" sz="12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>
    <p:blinds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ctrTitle"/>
          </p:nvPr>
        </p:nvSpPr>
        <p:spPr>
          <a:xfrm>
            <a:off x="983432" y="1375296"/>
            <a:ext cx="9793088" cy="2871192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US" altLang="zh-CN" sz="5400">
                <a:solidFill>
                  <a:srgbClr val="C00000"/>
                </a:solidFill>
              </a:rPr>
              <a:t> 42.</a:t>
            </a:r>
            <a:r>
              <a:rPr lang="zh-CN" altLang="en-US" sz="5400" dirty="0">
                <a:solidFill>
                  <a:srgbClr val="C00000"/>
                </a:solidFill>
              </a:rPr>
              <a:t>统计分析</a:t>
            </a:r>
            <a:endParaRPr lang="zh-CN" altLang="en-US" sz="5400" dirty="0">
              <a:solidFill>
                <a:srgbClr val="C00000"/>
              </a:solidFill>
            </a:endParaRPr>
          </a:p>
        </p:txBody>
      </p:sp>
      <p:sp>
        <p:nvSpPr>
          <p:cNvPr id="14339" name="副标题 2"/>
          <p:cNvSpPr>
            <a:spLocks noGrp="1"/>
          </p:cNvSpPr>
          <p:nvPr>
            <p:ph type="subTitle" idx="1"/>
          </p:nvPr>
        </p:nvSpPr>
        <p:spPr>
          <a:xfrm>
            <a:off x="4655840" y="4437112"/>
            <a:ext cx="5040560" cy="1752600"/>
          </a:xfrm>
        </p:spPr>
        <p:txBody>
          <a:bodyPr/>
          <a:lstStyle/>
          <a:p>
            <a:r>
              <a:rPr lang="zh-CN" altLang="en-US" dirty="0"/>
              <a:t>朝乐门 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中国人民大学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chaolemen@ruc.edu.cn</a:t>
            </a:r>
            <a:endParaRPr lang="zh-CN" altLang="en-US" dirty="0"/>
          </a:p>
        </p:txBody>
      </p:sp>
    </p:spTree>
  </p:cSld>
  <p:clrMapOvr>
    <a:masterClrMapping/>
  </p:clrMapOvr>
  <p:transition>
    <p:blinds dir="vert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446847"/>
            <a:ext cx="9802523" cy="821913"/>
          </a:xfrm>
        </p:spPr>
        <p:txBody>
          <a:bodyPr/>
          <a:lstStyle/>
          <a:p>
            <a:r>
              <a:rPr lang="en-US" altLang="zh-CN" dirty="0"/>
              <a:t>42.9 </a:t>
            </a:r>
            <a:r>
              <a:rPr lang="zh-CN" altLang="en-US" dirty="0"/>
              <a:t>模型的优化与重新选择</a:t>
            </a:r>
            <a:endParaRPr lang="zh-CN" altLang="en-US" sz="40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▼第五篇 数据分析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42.</a:t>
            </a:r>
            <a:r>
              <a:rPr lang="zh-CN" altLang="en-US" dirty="0"/>
              <a:t>统计分析</a:t>
            </a:r>
            <a:endParaRPr lang="zh-CN" altLang="en-US" dirty="0"/>
          </a:p>
        </p:txBody>
      </p:sp>
      <p:grpSp>
        <p:nvGrpSpPr>
          <p:cNvPr id="26" name="组合 25"/>
          <p:cNvGrpSpPr/>
          <p:nvPr/>
        </p:nvGrpSpPr>
        <p:grpSpPr>
          <a:xfrm>
            <a:off x="771580" y="2060848"/>
            <a:ext cx="9644900" cy="2710353"/>
            <a:chOff x="975335" y="1917036"/>
            <a:chExt cx="9644900" cy="2710353"/>
          </a:xfrm>
        </p:grpSpPr>
        <p:sp>
          <p:nvSpPr>
            <p:cNvPr id="28" name="文本框 6"/>
            <p:cNvSpPr txBox="1"/>
            <p:nvPr/>
          </p:nvSpPr>
          <p:spPr>
            <a:xfrm>
              <a:off x="975335" y="1982657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In[26]: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2099894" y="1917036"/>
              <a:ext cx="8520341" cy="2710353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import pandas as 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pd</a:t>
              </a:r>
              <a:endParaRPr lang="en-US" altLang="zh-CN" sz="2400" b="1" dirty="0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import 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numpy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 as 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np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    </a:t>
              </a:r>
              <a:endParaRPr lang="en-US" altLang="zh-CN" sz="2400" b="1" dirty="0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400" b="1" dirty="0" err="1">
                  <a:solidFill>
                    <a:schemeClr val="tx1"/>
                  </a:solidFill>
                </a:rPr>
                <a:t>df_women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 = 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pd.read_csv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('women.csv', 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index_col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=0)</a:t>
              </a:r>
              <a:endParaRPr lang="en-US" altLang="zh-CN" sz="2400" b="1" dirty="0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X = 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df_women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["height"]</a:t>
              </a:r>
              <a:endParaRPr lang="en-US" altLang="zh-CN" sz="2400" b="1" dirty="0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y = 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df_women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["weight"]</a:t>
              </a:r>
              <a:endParaRPr lang="en-US" altLang="zh-CN" sz="2400" b="1" dirty="0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X=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np.column_stack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((X, 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np.power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(X,2), 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np.power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(X,3)))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ransition>
    <p:blinds dir="vert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446847"/>
            <a:ext cx="9802523" cy="821913"/>
          </a:xfrm>
        </p:spPr>
        <p:txBody>
          <a:bodyPr/>
          <a:lstStyle/>
          <a:p>
            <a:r>
              <a:rPr lang="en-US" altLang="zh-CN" dirty="0"/>
              <a:t>42.9 </a:t>
            </a:r>
            <a:r>
              <a:rPr lang="zh-CN" altLang="en-US" dirty="0"/>
              <a:t>模型的优化与重新选择</a:t>
            </a:r>
            <a:endParaRPr lang="zh-CN" altLang="en-US" sz="40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▼第五篇 数据分析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42.</a:t>
            </a:r>
            <a:r>
              <a:rPr lang="zh-CN" altLang="en-US" dirty="0"/>
              <a:t>统计分析</a:t>
            </a:r>
            <a:endParaRPr lang="zh-CN" altLang="en-US" dirty="0"/>
          </a:p>
        </p:txBody>
      </p:sp>
      <p:grpSp>
        <p:nvGrpSpPr>
          <p:cNvPr id="23" name="组合 22"/>
          <p:cNvGrpSpPr/>
          <p:nvPr/>
        </p:nvGrpSpPr>
        <p:grpSpPr>
          <a:xfrm>
            <a:off x="771580" y="1366719"/>
            <a:ext cx="9116770" cy="5014609"/>
            <a:chOff x="998743" y="2253642"/>
            <a:chExt cx="9116770" cy="5014609"/>
          </a:xfrm>
        </p:grpSpPr>
        <p:grpSp>
          <p:nvGrpSpPr>
            <p:cNvPr id="24" name="组合 23"/>
            <p:cNvGrpSpPr/>
            <p:nvPr/>
          </p:nvGrpSpPr>
          <p:grpSpPr>
            <a:xfrm>
              <a:off x="998743" y="2253642"/>
              <a:ext cx="9116770" cy="1646130"/>
              <a:chOff x="1019775" y="1609991"/>
              <a:chExt cx="9116770" cy="1646130"/>
            </a:xfrm>
          </p:grpSpPr>
          <p:grpSp>
            <p:nvGrpSpPr>
              <p:cNvPr id="26" name="组合 25"/>
              <p:cNvGrpSpPr/>
              <p:nvPr/>
            </p:nvGrpSpPr>
            <p:grpSpPr>
              <a:xfrm>
                <a:off x="1019775" y="1609991"/>
                <a:ext cx="9116770" cy="766137"/>
                <a:chOff x="975335" y="1917036"/>
                <a:chExt cx="9116770" cy="766137"/>
              </a:xfrm>
            </p:grpSpPr>
            <p:sp>
              <p:nvSpPr>
                <p:cNvPr id="28" name="文本框 6"/>
                <p:cNvSpPr txBox="1"/>
                <p:nvPr/>
              </p:nvSpPr>
              <p:spPr>
                <a:xfrm>
                  <a:off x="975335" y="1982657"/>
                  <a:ext cx="101620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400" dirty="0">
                      <a:latin typeface="Sitka Subheading" panose="02000505000000020004" pitchFamily="2" charset="0"/>
                      <a:cs typeface="MV Boli" panose="02000500030200090000" pitchFamily="2" charset="0"/>
                    </a:rPr>
                    <a:t>In[27]: </a:t>
                  </a:r>
                  <a:endParaRPr lang="zh-CN" altLang="en-US" sz="2400" dirty="0">
                    <a:latin typeface="Sitka Subheading" panose="02000505000000020004" pitchFamily="2" charset="0"/>
                    <a:cs typeface="MV Boli" panose="02000500030200090000" pitchFamily="2" charset="0"/>
                  </a:endParaRPr>
                </a:p>
              </p:txBody>
            </p:sp>
            <p:sp>
              <p:nvSpPr>
                <p:cNvPr id="29" name="矩形 28"/>
                <p:cNvSpPr/>
                <p:nvPr/>
              </p:nvSpPr>
              <p:spPr>
                <a:xfrm>
                  <a:off x="2099894" y="1917036"/>
                  <a:ext cx="7992211" cy="766137"/>
                </a:xfrm>
                <a:prstGeom prst="rect">
                  <a:avLst/>
                </a:prstGeom>
                <a:solidFill>
                  <a:srgbClr val="F1EEF4">
                    <a:alpha val="13000"/>
                  </a:srgbClr>
                </a:solidFill>
                <a:ln w="8890">
                  <a:solidFill>
                    <a:srgbClr val="AB0000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270000" rtlCol="0" anchor="ctr"/>
                <a:lstStyle/>
                <a:p>
                  <a:pPr lvl="0"/>
                  <a:r>
                    <a:rPr lang="en-US" altLang="zh-CN" sz="2000" b="1" dirty="0" err="1">
                      <a:solidFill>
                        <a:schemeClr val="tx1"/>
                      </a:solidFill>
                    </a:rPr>
                    <a:t>X_add_const</a:t>
                  </a:r>
                  <a:r>
                    <a:rPr lang="en-US" altLang="zh-CN" sz="2000" b="1" dirty="0">
                      <a:solidFill>
                        <a:schemeClr val="tx1"/>
                      </a:solidFill>
                    </a:rPr>
                    <a:t>=</a:t>
                  </a:r>
                  <a:r>
                    <a:rPr lang="en-US" altLang="zh-CN" sz="2000" b="1" dirty="0" err="1">
                      <a:solidFill>
                        <a:schemeClr val="tx1"/>
                      </a:solidFill>
                    </a:rPr>
                    <a:t>sm.add_constant</a:t>
                  </a:r>
                  <a:r>
                    <a:rPr lang="en-US" altLang="zh-CN" sz="2000" b="1" dirty="0">
                      <a:solidFill>
                        <a:schemeClr val="tx1"/>
                      </a:solidFill>
                    </a:rPr>
                    <a:t>(X) </a:t>
                  </a:r>
                  <a:endParaRPr lang="en-US" altLang="zh-CN" sz="2000" b="1" dirty="0">
                    <a:solidFill>
                      <a:schemeClr val="tx1"/>
                    </a:solidFill>
                  </a:endParaRPr>
                </a:p>
                <a:p>
                  <a:pPr lvl="0"/>
                  <a:r>
                    <a:rPr lang="en-US" altLang="zh-CN" sz="2000" b="1" dirty="0" err="1">
                      <a:solidFill>
                        <a:schemeClr val="tx1"/>
                      </a:solidFill>
                    </a:rPr>
                    <a:t>X_add_const</a:t>
                  </a:r>
                  <a:endParaRPr lang="zh-CN" altLang="zh-CN" sz="2000" b="1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27" name="文本框 12"/>
              <p:cNvSpPr txBox="1"/>
              <p:nvPr/>
            </p:nvSpPr>
            <p:spPr>
              <a:xfrm>
                <a:off x="1020283" y="2794456"/>
                <a:ext cx="123223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solidFill>
                      <a:srgbClr val="C00000"/>
                    </a:solidFill>
                    <a:latin typeface="Sitka Subheading" panose="02000505000000020004" pitchFamily="2" charset="0"/>
                    <a:cs typeface="Times New Roman" panose="02020603050405020304" pitchFamily="18" charset="0"/>
                  </a:rPr>
                  <a:t>Out[27]:</a:t>
                </a:r>
                <a:endParaRPr lang="zh-CN" altLang="en-US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5" name="矩形 24"/>
            <p:cNvSpPr/>
            <p:nvPr/>
          </p:nvSpPr>
          <p:spPr>
            <a:xfrm>
              <a:off x="2116496" y="3163795"/>
              <a:ext cx="7992211" cy="410445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array([[1.00000e+00, 5.80000e+01, 3.36400e+03, 1.95112e+05],</a:t>
              </a:r>
              <a:endPara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0"/>
              <a:r>
                <a:rPr lang="en-US" altLang="zh-CN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[1.00000e+00, 5.90000e+01, 3.48100e+03, 2.05379e+05],</a:t>
              </a:r>
              <a:endPara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0"/>
              <a:r>
                <a:rPr lang="en-US" altLang="zh-CN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[1.00000e+00, 6.00000e+01, 3.60000e+03, 2.16000e+05],</a:t>
              </a:r>
              <a:endPara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0"/>
              <a:r>
                <a:rPr lang="en-US" altLang="zh-CN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[1.00000e+00, 6.10000e+01, 3.72100e+03, 2.26981e+05],</a:t>
              </a:r>
              <a:endPara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0"/>
              <a:r>
                <a:rPr lang="en-US" altLang="zh-CN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[1.00000e+00, 6.20000e+01, 3.84400e+03, 2.38328e+05],</a:t>
              </a:r>
              <a:endPara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0"/>
              <a:r>
                <a:rPr lang="en-US" altLang="zh-CN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[1.00000e+00, 6.30000e+01, 3.96900e+03, 2.50047e+05],</a:t>
              </a:r>
              <a:endPara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0"/>
              <a:r>
                <a:rPr lang="en-US" altLang="zh-CN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[1.00000e+00, 6.40000e+01, 4.09600e+03, 2.62144e+05],</a:t>
              </a:r>
              <a:endPara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0"/>
              <a:r>
                <a:rPr lang="en-US" altLang="zh-CN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[1.00000e+00, 6.50000e+01, 4.22500e+03, 2.74625e+05],</a:t>
              </a:r>
              <a:endPara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0"/>
              <a:r>
                <a:rPr lang="en-US" altLang="zh-CN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[1.00000e+00, 6.60000e+01, 4.35600e+03, 2.87496e+05],</a:t>
              </a:r>
              <a:endPara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0"/>
              <a:r>
                <a:rPr lang="en-US" altLang="zh-CN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[1.00000e+00, 6.70000e+01, 4.48900e+03, 3.00763e+05],</a:t>
              </a:r>
              <a:endPara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0"/>
              <a:r>
                <a:rPr lang="en-US" altLang="zh-CN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[1.00000e+00, 6.80000e+01, 4.62400e+03, 3.14432e+05],</a:t>
              </a:r>
              <a:endPara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0"/>
              <a:r>
                <a:rPr lang="en-US" altLang="zh-CN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[1.00000e+00, 6.90000e+01, 4.76100e+03, 3.28509e+05],</a:t>
              </a:r>
              <a:endPara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0"/>
              <a:r>
                <a:rPr lang="en-US" altLang="zh-CN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[1.00000e+00, 7.00000e+01, 4.90000e+03, 3.43000e+05],</a:t>
              </a:r>
              <a:endPara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0"/>
              <a:r>
                <a:rPr lang="en-US" altLang="zh-CN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[1.00000e+00, 7.10000e+01, 5.04100e+03, 3.57911e+05],</a:t>
              </a:r>
              <a:endPara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0"/>
              <a:r>
                <a:rPr lang="en-US" altLang="zh-CN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[1.00000e+00, 7.20000e+01, 5.18400e+03, 3.73248e+05]])</a:t>
              </a:r>
              <a:endParaRPr lang="zh-CN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>
    <p:blinds dir="vert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553" y="2780928"/>
            <a:ext cx="6552728" cy="374880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446847"/>
            <a:ext cx="9802523" cy="821913"/>
          </a:xfrm>
        </p:spPr>
        <p:txBody>
          <a:bodyPr/>
          <a:lstStyle/>
          <a:p>
            <a:r>
              <a:rPr lang="en-US" altLang="zh-CN" dirty="0"/>
              <a:t>42.9 </a:t>
            </a:r>
            <a:r>
              <a:rPr lang="zh-CN" altLang="en-US" dirty="0"/>
              <a:t>模型的优化与重新选择</a:t>
            </a:r>
            <a:endParaRPr lang="zh-CN" altLang="en-US" sz="40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▼第五篇 数据分析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42.</a:t>
            </a:r>
            <a:r>
              <a:rPr lang="zh-CN" altLang="en-US" dirty="0"/>
              <a:t>统计分析</a:t>
            </a:r>
            <a:endParaRPr lang="zh-CN" altLang="en-US" dirty="0"/>
          </a:p>
        </p:txBody>
      </p:sp>
      <p:grpSp>
        <p:nvGrpSpPr>
          <p:cNvPr id="26" name="组合 25"/>
          <p:cNvGrpSpPr/>
          <p:nvPr/>
        </p:nvGrpSpPr>
        <p:grpSpPr>
          <a:xfrm>
            <a:off x="771580" y="1366720"/>
            <a:ext cx="9116770" cy="527286"/>
            <a:chOff x="975335" y="1917037"/>
            <a:chExt cx="9116770" cy="527286"/>
          </a:xfrm>
        </p:grpSpPr>
        <p:sp>
          <p:nvSpPr>
            <p:cNvPr id="28" name="文本框 6"/>
            <p:cNvSpPr txBox="1"/>
            <p:nvPr/>
          </p:nvSpPr>
          <p:spPr>
            <a:xfrm>
              <a:off x="975335" y="1982657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In[28]: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2099894" y="1917037"/>
              <a:ext cx="7992211" cy="527286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200" b="1" dirty="0" err="1">
                  <a:solidFill>
                    <a:schemeClr val="tx1"/>
                  </a:solidFill>
                </a:rPr>
                <a:t>myModel_updated</a:t>
              </a:r>
              <a:r>
                <a:rPr lang="en-US" altLang="zh-CN" sz="2200" b="1" dirty="0">
                  <a:solidFill>
                    <a:schemeClr val="tx1"/>
                  </a:solidFill>
                </a:rPr>
                <a:t> = </a:t>
              </a:r>
              <a:r>
                <a:rPr lang="en-US" altLang="zh-CN" sz="2200" b="1" dirty="0" err="1">
                  <a:solidFill>
                    <a:schemeClr val="tx1"/>
                  </a:solidFill>
                </a:rPr>
                <a:t>sm.OLS</a:t>
              </a:r>
              <a:r>
                <a:rPr lang="en-US" altLang="zh-CN" sz="2200" b="1" dirty="0">
                  <a:solidFill>
                    <a:schemeClr val="tx1"/>
                  </a:solidFill>
                </a:rPr>
                <a:t>(y, </a:t>
              </a:r>
              <a:r>
                <a:rPr lang="en-US" altLang="zh-CN" sz="2200" b="1" dirty="0" err="1">
                  <a:solidFill>
                    <a:schemeClr val="tx1"/>
                  </a:solidFill>
                </a:rPr>
                <a:t>X_add_const</a:t>
              </a:r>
              <a:r>
                <a:rPr lang="en-US" altLang="zh-CN" sz="2200" b="1" dirty="0">
                  <a:solidFill>
                    <a:schemeClr val="tx1"/>
                  </a:solidFill>
                </a:rPr>
                <a:t>)</a:t>
              </a:r>
              <a:endParaRPr lang="zh-CN" altLang="zh-CN" sz="22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763486" y="1988840"/>
            <a:ext cx="9116770" cy="792088"/>
            <a:chOff x="975335" y="1917037"/>
            <a:chExt cx="9116770" cy="792088"/>
          </a:xfrm>
        </p:grpSpPr>
        <p:sp>
          <p:nvSpPr>
            <p:cNvPr id="14" name="文本框 6"/>
            <p:cNvSpPr txBox="1"/>
            <p:nvPr/>
          </p:nvSpPr>
          <p:spPr>
            <a:xfrm>
              <a:off x="975335" y="1982657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In[29]: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2099894" y="1917037"/>
              <a:ext cx="7992211" cy="792088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200" b="1" dirty="0" err="1">
                  <a:solidFill>
                    <a:schemeClr val="tx1"/>
                  </a:solidFill>
                </a:rPr>
                <a:t>results_updated</a:t>
              </a:r>
              <a:r>
                <a:rPr lang="en-US" altLang="zh-CN" sz="2200" b="1" dirty="0">
                  <a:solidFill>
                    <a:schemeClr val="tx1"/>
                  </a:solidFill>
                </a:rPr>
                <a:t> = </a:t>
              </a:r>
              <a:r>
                <a:rPr lang="en-US" altLang="zh-CN" sz="2200" b="1" dirty="0" err="1">
                  <a:solidFill>
                    <a:schemeClr val="tx1"/>
                  </a:solidFill>
                </a:rPr>
                <a:t>myModel_updated.fit</a:t>
              </a:r>
              <a:r>
                <a:rPr lang="en-US" altLang="zh-CN" sz="2200" b="1" dirty="0">
                  <a:solidFill>
                    <a:schemeClr val="tx1"/>
                  </a:solidFill>
                </a:rPr>
                <a:t>()</a:t>
              </a:r>
              <a:endParaRPr lang="en-US" altLang="zh-CN" sz="2200" b="1" dirty="0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200" b="1" dirty="0">
                  <a:solidFill>
                    <a:schemeClr val="tx1"/>
                  </a:solidFill>
                </a:rPr>
                <a:t>print(</a:t>
              </a:r>
              <a:r>
                <a:rPr lang="en-US" altLang="zh-CN" sz="2200" b="1" dirty="0" err="1">
                  <a:solidFill>
                    <a:schemeClr val="tx1"/>
                  </a:solidFill>
                </a:rPr>
                <a:t>results_updated.summary</a:t>
              </a:r>
              <a:r>
                <a:rPr lang="en-US" altLang="zh-CN" sz="2200" b="1" dirty="0">
                  <a:solidFill>
                    <a:schemeClr val="tx1"/>
                  </a:solidFill>
                </a:rPr>
                <a:t>())</a:t>
              </a:r>
              <a:endParaRPr lang="zh-CN" altLang="zh-CN" sz="2200" b="1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ransition>
    <p:blinds dir="vert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446847"/>
            <a:ext cx="9802523" cy="821913"/>
          </a:xfrm>
        </p:spPr>
        <p:txBody>
          <a:bodyPr/>
          <a:lstStyle/>
          <a:p>
            <a:r>
              <a:rPr lang="en-US" altLang="zh-CN" dirty="0"/>
              <a:t>42.9 </a:t>
            </a:r>
            <a:r>
              <a:rPr lang="zh-CN" altLang="en-US" dirty="0"/>
              <a:t>模型的优化与重新选择</a:t>
            </a:r>
            <a:endParaRPr lang="zh-CN" altLang="en-US" sz="40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▼第五篇 数据分析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42.</a:t>
            </a:r>
            <a:r>
              <a:rPr lang="zh-CN" altLang="en-US" dirty="0"/>
              <a:t>统计分析</a:t>
            </a:r>
            <a:endParaRPr lang="zh-CN" altLang="en-US" dirty="0"/>
          </a:p>
        </p:txBody>
      </p:sp>
      <p:grpSp>
        <p:nvGrpSpPr>
          <p:cNvPr id="26" name="组合 25"/>
          <p:cNvGrpSpPr/>
          <p:nvPr/>
        </p:nvGrpSpPr>
        <p:grpSpPr>
          <a:xfrm>
            <a:off x="771580" y="1366720"/>
            <a:ext cx="9116770" cy="527286"/>
            <a:chOff x="975335" y="1917037"/>
            <a:chExt cx="9116770" cy="527286"/>
          </a:xfrm>
        </p:grpSpPr>
        <p:sp>
          <p:nvSpPr>
            <p:cNvPr id="28" name="文本框 6"/>
            <p:cNvSpPr txBox="1"/>
            <p:nvPr/>
          </p:nvSpPr>
          <p:spPr>
            <a:xfrm>
              <a:off x="975335" y="1982657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In[30]: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2099894" y="1917037"/>
              <a:ext cx="7992211" cy="527286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print('</a:t>
              </a:r>
              <a:r>
                <a:rPr lang="zh-CN" altLang="en-US" sz="2400" b="1" dirty="0">
                  <a:solidFill>
                    <a:schemeClr val="tx1"/>
                  </a:solidFill>
                </a:rPr>
                <a:t>查看斜率及截距项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: ',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results_updated.params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)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764774" y="3701461"/>
            <a:ext cx="10443794" cy="2535851"/>
            <a:chOff x="998743" y="2253642"/>
            <a:chExt cx="10443794" cy="2535851"/>
          </a:xfrm>
        </p:grpSpPr>
        <p:grpSp>
          <p:nvGrpSpPr>
            <p:cNvPr id="14" name="组合 13"/>
            <p:cNvGrpSpPr/>
            <p:nvPr/>
          </p:nvGrpSpPr>
          <p:grpSpPr>
            <a:xfrm>
              <a:off x="998743" y="2253642"/>
              <a:ext cx="9116770" cy="1646130"/>
              <a:chOff x="1019775" y="1609991"/>
              <a:chExt cx="9116770" cy="1646130"/>
            </a:xfrm>
          </p:grpSpPr>
          <p:grpSp>
            <p:nvGrpSpPr>
              <p:cNvPr id="16" name="组合 15"/>
              <p:cNvGrpSpPr/>
              <p:nvPr/>
            </p:nvGrpSpPr>
            <p:grpSpPr>
              <a:xfrm>
                <a:off x="1019775" y="1609991"/>
                <a:ext cx="9116770" cy="879667"/>
                <a:chOff x="975335" y="1917036"/>
                <a:chExt cx="9116770" cy="879667"/>
              </a:xfrm>
            </p:grpSpPr>
            <p:sp>
              <p:nvSpPr>
                <p:cNvPr id="18" name="文本框 6"/>
                <p:cNvSpPr txBox="1"/>
                <p:nvPr/>
              </p:nvSpPr>
              <p:spPr>
                <a:xfrm>
                  <a:off x="975335" y="1982657"/>
                  <a:ext cx="101620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400" dirty="0">
                      <a:latin typeface="Sitka Subheading" panose="02000505000000020004" pitchFamily="2" charset="0"/>
                      <a:cs typeface="MV Boli" panose="02000500030200090000" pitchFamily="2" charset="0"/>
                    </a:rPr>
                    <a:t>In[31]: </a:t>
                  </a:r>
                  <a:endParaRPr lang="zh-CN" altLang="en-US" sz="2400" dirty="0">
                    <a:latin typeface="Sitka Subheading" panose="02000505000000020004" pitchFamily="2" charset="0"/>
                    <a:cs typeface="MV Boli" panose="02000500030200090000" pitchFamily="2" charset="0"/>
                  </a:endParaRPr>
                </a:p>
              </p:txBody>
            </p:sp>
            <p:sp>
              <p:nvSpPr>
                <p:cNvPr id="19" name="矩形 18"/>
                <p:cNvSpPr/>
                <p:nvPr/>
              </p:nvSpPr>
              <p:spPr>
                <a:xfrm>
                  <a:off x="2099894" y="1917036"/>
                  <a:ext cx="7992211" cy="879667"/>
                </a:xfrm>
                <a:prstGeom prst="rect">
                  <a:avLst/>
                </a:prstGeom>
                <a:solidFill>
                  <a:srgbClr val="F1EEF4">
                    <a:alpha val="13000"/>
                  </a:srgbClr>
                </a:solidFill>
                <a:ln w="8890">
                  <a:solidFill>
                    <a:srgbClr val="AB0000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270000" rtlCol="0" anchor="ctr"/>
                <a:lstStyle/>
                <a:p>
                  <a:pPr lvl="0"/>
                  <a:r>
                    <a:rPr lang="en-US" altLang="zh-CN" sz="2400" b="1" dirty="0" err="1">
                      <a:solidFill>
                        <a:schemeClr val="tx1"/>
                      </a:solidFill>
                    </a:rPr>
                    <a:t>y_predict_updated</a:t>
                  </a:r>
                  <a:r>
                    <a:rPr lang="en-US" altLang="zh-CN" sz="2400" b="1" dirty="0">
                      <a:solidFill>
                        <a:schemeClr val="tx1"/>
                      </a:solidFill>
                    </a:rPr>
                    <a:t>=</a:t>
                  </a:r>
                  <a:r>
                    <a:rPr lang="en-US" altLang="zh-CN" sz="2400" b="1" dirty="0" err="1">
                      <a:solidFill>
                        <a:schemeClr val="tx1"/>
                      </a:solidFill>
                    </a:rPr>
                    <a:t>results_updated.predict</a:t>
                  </a:r>
                  <a:r>
                    <a:rPr lang="en-US" altLang="zh-CN" sz="2400" b="1" dirty="0">
                      <a:solidFill>
                        <a:schemeClr val="tx1"/>
                      </a:solidFill>
                    </a:rPr>
                    <a:t>()</a:t>
                  </a:r>
                  <a:endParaRPr lang="en-US" altLang="zh-CN" sz="2400" b="1" dirty="0">
                    <a:solidFill>
                      <a:schemeClr val="tx1"/>
                    </a:solidFill>
                  </a:endParaRPr>
                </a:p>
                <a:p>
                  <a:pPr lvl="0"/>
                  <a:r>
                    <a:rPr lang="en-US" altLang="zh-CN" sz="2400" b="1" dirty="0" err="1">
                      <a:solidFill>
                        <a:schemeClr val="tx1"/>
                      </a:solidFill>
                    </a:rPr>
                    <a:t>y_predict_updated</a:t>
                  </a:r>
                  <a:endParaRPr lang="zh-CN" altLang="zh-CN" sz="2400" b="1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7" name="文本框 12"/>
              <p:cNvSpPr txBox="1"/>
              <p:nvPr/>
            </p:nvSpPr>
            <p:spPr>
              <a:xfrm>
                <a:off x="1020283" y="2794456"/>
                <a:ext cx="123223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solidFill>
                      <a:srgbClr val="C00000"/>
                    </a:solidFill>
                    <a:latin typeface="Sitka Subheading" panose="02000505000000020004" pitchFamily="2" charset="0"/>
                    <a:cs typeface="Times New Roman" panose="02020603050405020304" pitchFamily="18" charset="0"/>
                  </a:rPr>
                  <a:t>Out[31]:</a:t>
                </a:r>
                <a:endParaRPr lang="zh-CN" altLang="en-US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5" name="矩形 14"/>
            <p:cNvSpPr/>
            <p:nvPr/>
          </p:nvSpPr>
          <p:spPr>
            <a:xfrm>
              <a:off x="2116496" y="3277325"/>
              <a:ext cx="9326041" cy="1512168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array([114.63856209, 117.40676937, 120.18801264, 123.00780722,</a:t>
              </a:r>
              <a:endPara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125.89166846, 128.86511168, 131.95365223, 135.18280543,</a:t>
              </a:r>
              <a:endPara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138.57808662, 142.16501113, 145.9690943 , 150.01585147,</a:t>
              </a:r>
              <a:endPara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154.33079796, 158.93944911, 163.86732026])</a:t>
              </a:r>
              <a:endPara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contrast="40000"/>
                    </a14:imgEffect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320" y="1988840"/>
            <a:ext cx="4389888" cy="1440160"/>
          </a:xfrm>
          <a:prstGeom prst="rect">
            <a:avLst/>
          </a:prstGeom>
        </p:spPr>
      </p:pic>
    </p:spTree>
  </p:cSld>
  <p:clrMapOvr>
    <a:masterClrMapping/>
  </p:clrMapOvr>
  <p:transition>
    <p:blinds dir="vert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contrast="40000"/>
                    </a14:imgEffect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7848" y="3638409"/>
            <a:ext cx="4292899" cy="288306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446847"/>
            <a:ext cx="9802523" cy="821913"/>
          </a:xfrm>
        </p:spPr>
        <p:txBody>
          <a:bodyPr/>
          <a:lstStyle/>
          <a:p>
            <a:r>
              <a:rPr lang="en-US" altLang="zh-CN" dirty="0"/>
              <a:t>42.9 </a:t>
            </a:r>
            <a:r>
              <a:rPr lang="zh-CN" altLang="en-US" dirty="0"/>
              <a:t>模型的优化与重新选择</a:t>
            </a:r>
            <a:endParaRPr lang="zh-CN" altLang="en-US" sz="40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▼第五篇 数据分析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42.</a:t>
            </a:r>
            <a:r>
              <a:rPr lang="zh-CN" altLang="en-US" dirty="0"/>
              <a:t>统计分析</a:t>
            </a:r>
            <a:endParaRPr lang="zh-CN" altLang="en-US" dirty="0"/>
          </a:p>
        </p:txBody>
      </p:sp>
      <p:grpSp>
        <p:nvGrpSpPr>
          <p:cNvPr id="13" name="组合 12"/>
          <p:cNvGrpSpPr/>
          <p:nvPr/>
        </p:nvGrpSpPr>
        <p:grpSpPr>
          <a:xfrm>
            <a:off x="771579" y="1340769"/>
            <a:ext cx="10472285" cy="2909445"/>
            <a:chOff x="970252" y="2079520"/>
            <a:chExt cx="10472285" cy="2329682"/>
          </a:xfrm>
        </p:grpSpPr>
        <p:grpSp>
          <p:nvGrpSpPr>
            <p:cNvPr id="14" name="组合 13"/>
            <p:cNvGrpSpPr/>
            <p:nvPr/>
          </p:nvGrpSpPr>
          <p:grpSpPr>
            <a:xfrm>
              <a:off x="970252" y="2079520"/>
              <a:ext cx="9145261" cy="2329682"/>
              <a:chOff x="991284" y="1435869"/>
              <a:chExt cx="9145261" cy="2329682"/>
            </a:xfrm>
          </p:grpSpPr>
          <p:grpSp>
            <p:nvGrpSpPr>
              <p:cNvPr id="16" name="组合 15"/>
              <p:cNvGrpSpPr/>
              <p:nvPr/>
            </p:nvGrpSpPr>
            <p:grpSpPr>
              <a:xfrm>
                <a:off x="1019775" y="1435869"/>
                <a:ext cx="9116770" cy="1787429"/>
                <a:chOff x="975335" y="1742914"/>
                <a:chExt cx="9116770" cy="1787429"/>
              </a:xfrm>
            </p:grpSpPr>
            <p:sp>
              <p:nvSpPr>
                <p:cNvPr id="18" name="文本框 6"/>
                <p:cNvSpPr txBox="1"/>
                <p:nvPr/>
              </p:nvSpPr>
              <p:spPr>
                <a:xfrm>
                  <a:off x="975335" y="1982657"/>
                  <a:ext cx="101620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400" dirty="0">
                      <a:latin typeface="Sitka Subheading" panose="02000505000000020004" pitchFamily="2" charset="0"/>
                      <a:cs typeface="MV Boli" panose="02000500030200090000" pitchFamily="2" charset="0"/>
                    </a:rPr>
                    <a:t>In[32]: </a:t>
                  </a:r>
                  <a:endParaRPr lang="zh-CN" altLang="en-US" sz="2400" dirty="0">
                    <a:latin typeface="Sitka Subheading" panose="02000505000000020004" pitchFamily="2" charset="0"/>
                    <a:cs typeface="MV Boli" panose="02000500030200090000" pitchFamily="2" charset="0"/>
                  </a:endParaRPr>
                </a:p>
              </p:txBody>
            </p:sp>
            <p:sp>
              <p:nvSpPr>
                <p:cNvPr id="19" name="矩形 18"/>
                <p:cNvSpPr/>
                <p:nvPr/>
              </p:nvSpPr>
              <p:spPr>
                <a:xfrm>
                  <a:off x="2099894" y="1742914"/>
                  <a:ext cx="7992211" cy="1787429"/>
                </a:xfrm>
                <a:prstGeom prst="rect">
                  <a:avLst/>
                </a:prstGeom>
                <a:solidFill>
                  <a:srgbClr val="F1EEF4">
                    <a:alpha val="13000"/>
                  </a:srgbClr>
                </a:solidFill>
                <a:ln w="8890">
                  <a:solidFill>
                    <a:srgbClr val="AB0000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270000" rtlCol="0" anchor="ctr"/>
                <a:lstStyle/>
                <a:p>
                  <a:pPr lvl="0"/>
                  <a:r>
                    <a:rPr lang="en-US" altLang="zh-CN" sz="2200" b="1" dirty="0" err="1">
                      <a:solidFill>
                        <a:schemeClr val="tx1"/>
                      </a:solidFill>
                    </a:rPr>
                    <a:t>plt.rcParams</a:t>
                  </a:r>
                  <a:r>
                    <a:rPr lang="en-US" altLang="zh-CN" sz="2200" b="1" dirty="0">
                      <a:solidFill>
                        <a:schemeClr val="tx1"/>
                      </a:solidFill>
                    </a:rPr>
                    <a:t>['</a:t>
                  </a:r>
                  <a:r>
                    <a:rPr lang="en-US" altLang="zh-CN" sz="2200" b="1" dirty="0" err="1">
                      <a:solidFill>
                        <a:schemeClr val="tx1"/>
                      </a:solidFill>
                    </a:rPr>
                    <a:t>font.family</a:t>
                  </a:r>
                  <a:r>
                    <a:rPr lang="en-US" altLang="zh-CN" sz="2200" b="1" dirty="0">
                      <a:solidFill>
                        <a:schemeClr val="tx1"/>
                      </a:solidFill>
                    </a:rPr>
                    <a:t>']="</a:t>
                  </a:r>
                  <a:r>
                    <a:rPr lang="en-US" altLang="zh-CN" sz="2200" b="1" dirty="0" err="1">
                      <a:solidFill>
                        <a:schemeClr val="tx1"/>
                      </a:solidFill>
                    </a:rPr>
                    <a:t>simHei</a:t>
                  </a:r>
                  <a:r>
                    <a:rPr lang="en-US" altLang="zh-CN" sz="2200" b="1" dirty="0">
                      <a:solidFill>
                        <a:schemeClr val="tx1"/>
                      </a:solidFill>
                    </a:rPr>
                    <a:t>" </a:t>
                  </a:r>
                  <a:r>
                    <a:rPr lang="en-US" altLang="zh-CN" sz="2200" b="1" dirty="0" err="1">
                      <a:solidFill>
                        <a:schemeClr val="tx1"/>
                      </a:solidFill>
                    </a:rPr>
                    <a:t>plt.scatter</a:t>
                  </a:r>
                  <a:r>
                    <a:rPr lang="en-US" altLang="zh-CN" sz="2200" b="1" dirty="0">
                      <a:solidFill>
                        <a:schemeClr val="tx1"/>
                      </a:solidFill>
                    </a:rPr>
                    <a:t>(</a:t>
                  </a:r>
                  <a:r>
                    <a:rPr lang="en-US" altLang="zh-CN" sz="2200" b="1" dirty="0" err="1">
                      <a:solidFill>
                        <a:schemeClr val="tx1"/>
                      </a:solidFill>
                    </a:rPr>
                    <a:t>df_women</a:t>
                  </a:r>
                  <a:r>
                    <a:rPr lang="en-US" altLang="zh-CN" sz="2200" b="1" dirty="0">
                      <a:solidFill>
                        <a:schemeClr val="tx1"/>
                      </a:solidFill>
                    </a:rPr>
                    <a:t>["height"], </a:t>
                  </a:r>
                  <a:r>
                    <a:rPr lang="en-US" altLang="zh-CN" sz="2200" b="1" dirty="0" err="1">
                      <a:solidFill>
                        <a:schemeClr val="tx1"/>
                      </a:solidFill>
                    </a:rPr>
                    <a:t>df_women</a:t>
                  </a:r>
                  <a:r>
                    <a:rPr lang="en-US" altLang="zh-CN" sz="2200" b="1" dirty="0">
                      <a:solidFill>
                        <a:schemeClr val="tx1"/>
                      </a:solidFill>
                    </a:rPr>
                    <a:t>["weight"])</a:t>
                  </a:r>
                  <a:endParaRPr lang="en-US" altLang="zh-CN" sz="2200" b="1" dirty="0">
                    <a:solidFill>
                      <a:schemeClr val="tx1"/>
                    </a:solidFill>
                  </a:endParaRPr>
                </a:p>
                <a:p>
                  <a:pPr lvl="0"/>
                  <a:r>
                    <a:rPr lang="en-US" altLang="zh-CN" sz="2200" b="1" dirty="0" err="1">
                      <a:solidFill>
                        <a:schemeClr val="tx1"/>
                      </a:solidFill>
                    </a:rPr>
                    <a:t>plt.plot</a:t>
                  </a:r>
                  <a:r>
                    <a:rPr lang="en-US" altLang="zh-CN" sz="2200" b="1" dirty="0">
                      <a:solidFill>
                        <a:schemeClr val="tx1"/>
                      </a:solidFill>
                    </a:rPr>
                    <a:t>(</a:t>
                  </a:r>
                  <a:r>
                    <a:rPr lang="en-US" altLang="zh-CN" sz="2200" b="1" dirty="0" err="1">
                      <a:solidFill>
                        <a:schemeClr val="tx1"/>
                      </a:solidFill>
                    </a:rPr>
                    <a:t>df_women</a:t>
                  </a:r>
                  <a:r>
                    <a:rPr lang="en-US" altLang="zh-CN" sz="2200" b="1" dirty="0">
                      <a:solidFill>
                        <a:schemeClr val="tx1"/>
                      </a:solidFill>
                    </a:rPr>
                    <a:t>["height"], </a:t>
                  </a:r>
                  <a:r>
                    <a:rPr lang="en-US" altLang="zh-CN" sz="2200" b="1" dirty="0" err="1">
                      <a:solidFill>
                        <a:schemeClr val="tx1"/>
                      </a:solidFill>
                    </a:rPr>
                    <a:t>y_predict_updated</a:t>
                  </a:r>
                  <a:r>
                    <a:rPr lang="en-US" altLang="zh-CN" sz="2200" b="1" dirty="0">
                      <a:solidFill>
                        <a:schemeClr val="tx1"/>
                      </a:solidFill>
                    </a:rPr>
                    <a:t>)</a:t>
                  </a:r>
                  <a:endParaRPr lang="en-US" altLang="zh-CN" sz="2200" b="1" dirty="0">
                    <a:solidFill>
                      <a:schemeClr val="tx1"/>
                    </a:solidFill>
                  </a:endParaRPr>
                </a:p>
                <a:p>
                  <a:pPr lvl="0"/>
                  <a:r>
                    <a:rPr lang="en-US" altLang="zh-CN" sz="2200" b="1" dirty="0" err="1">
                      <a:solidFill>
                        <a:schemeClr val="tx1"/>
                      </a:solidFill>
                    </a:rPr>
                    <a:t>plt.title</a:t>
                  </a:r>
                  <a:r>
                    <a:rPr lang="en-US" altLang="zh-CN" sz="2200" b="1" dirty="0">
                      <a:solidFill>
                        <a:schemeClr val="tx1"/>
                      </a:solidFill>
                    </a:rPr>
                    <a:t>('</a:t>
                  </a:r>
                  <a:r>
                    <a:rPr lang="zh-CN" altLang="en-US" sz="2200" b="1" dirty="0">
                      <a:solidFill>
                        <a:schemeClr val="tx1"/>
                      </a:solidFill>
                    </a:rPr>
                    <a:t>女性身高与体重数据的线性回归分析</a:t>
                  </a:r>
                  <a:r>
                    <a:rPr lang="en-US" altLang="zh-CN" sz="2200" b="1" dirty="0">
                      <a:solidFill>
                        <a:schemeClr val="tx1"/>
                      </a:solidFill>
                    </a:rPr>
                    <a:t>')</a:t>
                  </a:r>
                  <a:endParaRPr lang="en-US" altLang="zh-CN" sz="2200" b="1" dirty="0">
                    <a:solidFill>
                      <a:schemeClr val="tx1"/>
                    </a:solidFill>
                  </a:endParaRPr>
                </a:p>
                <a:p>
                  <a:pPr lvl="0"/>
                  <a:r>
                    <a:rPr lang="en-US" altLang="zh-CN" sz="2200" b="1" dirty="0" err="1">
                      <a:solidFill>
                        <a:schemeClr val="tx1"/>
                      </a:solidFill>
                    </a:rPr>
                    <a:t>plt.xlabel</a:t>
                  </a:r>
                  <a:r>
                    <a:rPr lang="en-US" altLang="zh-CN" sz="2200" b="1" dirty="0">
                      <a:solidFill>
                        <a:schemeClr val="tx1"/>
                      </a:solidFill>
                    </a:rPr>
                    <a:t>('</a:t>
                  </a:r>
                  <a:r>
                    <a:rPr lang="zh-CN" altLang="en-US" sz="2200" b="1" dirty="0">
                      <a:solidFill>
                        <a:schemeClr val="tx1"/>
                      </a:solidFill>
                    </a:rPr>
                    <a:t>身高</a:t>
                  </a:r>
                  <a:r>
                    <a:rPr lang="en-US" altLang="zh-CN" sz="2200" b="1" dirty="0">
                      <a:solidFill>
                        <a:schemeClr val="tx1"/>
                      </a:solidFill>
                    </a:rPr>
                    <a:t>')</a:t>
                  </a:r>
                  <a:endParaRPr lang="en-US" altLang="zh-CN" sz="2200" b="1" dirty="0">
                    <a:solidFill>
                      <a:schemeClr val="tx1"/>
                    </a:solidFill>
                  </a:endParaRPr>
                </a:p>
                <a:p>
                  <a:pPr lvl="0"/>
                  <a:r>
                    <a:rPr lang="en-US" altLang="zh-CN" sz="2200" b="1" dirty="0" err="1">
                      <a:solidFill>
                        <a:schemeClr val="tx1"/>
                      </a:solidFill>
                    </a:rPr>
                    <a:t>plt.ylabel</a:t>
                  </a:r>
                  <a:r>
                    <a:rPr lang="en-US" altLang="zh-CN" sz="2200" b="1" dirty="0">
                      <a:solidFill>
                        <a:schemeClr val="tx1"/>
                      </a:solidFill>
                    </a:rPr>
                    <a:t>('</a:t>
                  </a:r>
                  <a:r>
                    <a:rPr lang="zh-CN" altLang="en-US" sz="2200" b="1" dirty="0">
                      <a:solidFill>
                        <a:schemeClr val="tx1"/>
                      </a:solidFill>
                    </a:rPr>
                    <a:t>体重</a:t>
                  </a:r>
                  <a:r>
                    <a:rPr lang="en-US" altLang="zh-CN" sz="2200" b="1" dirty="0">
                      <a:solidFill>
                        <a:schemeClr val="tx1"/>
                      </a:solidFill>
                    </a:rPr>
                    <a:t>') </a:t>
                  </a:r>
                  <a:endParaRPr lang="zh-CN" altLang="zh-CN" sz="2200" b="1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7" name="文本框 12"/>
              <p:cNvSpPr txBox="1"/>
              <p:nvPr/>
            </p:nvSpPr>
            <p:spPr>
              <a:xfrm>
                <a:off x="991284" y="3395882"/>
                <a:ext cx="1232233" cy="3696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solidFill>
                      <a:srgbClr val="C00000"/>
                    </a:solidFill>
                    <a:latin typeface="Sitka Subheading" panose="02000505000000020004" pitchFamily="2" charset="0"/>
                    <a:cs typeface="Times New Roman" panose="02020603050405020304" pitchFamily="18" charset="0"/>
                  </a:rPr>
                  <a:t>Out[32]:</a:t>
                </a:r>
                <a:endParaRPr lang="zh-CN" altLang="en-US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5" name="矩形 14"/>
            <p:cNvSpPr/>
            <p:nvPr/>
          </p:nvSpPr>
          <p:spPr>
            <a:xfrm>
              <a:off x="2116496" y="3919310"/>
              <a:ext cx="9326041" cy="47430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Text(0,0.5,'</a:t>
              </a:r>
              <a:r>
                <a:rPr lang="zh-CN" altLang="en-US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体重</a:t>
              </a:r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')</a:t>
              </a:r>
              <a:endPara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>
    <p:blinds dir="vert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446847"/>
            <a:ext cx="9802523" cy="821913"/>
          </a:xfrm>
        </p:spPr>
        <p:txBody>
          <a:bodyPr/>
          <a:lstStyle/>
          <a:p>
            <a:r>
              <a:rPr lang="en-US" altLang="zh-CN" dirty="0"/>
              <a:t>42.10 </a:t>
            </a:r>
            <a:r>
              <a:rPr lang="zh-CN" altLang="en-US" dirty="0"/>
              <a:t>模型的应用</a:t>
            </a:r>
            <a:endParaRPr lang="zh-CN" altLang="en-US" sz="40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▼第五篇 数据分析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42.</a:t>
            </a:r>
            <a:r>
              <a:rPr lang="zh-CN" altLang="en-US" dirty="0"/>
              <a:t>统计分析</a:t>
            </a:r>
            <a:endParaRPr lang="zh-CN" altLang="en-US" dirty="0"/>
          </a:p>
        </p:txBody>
      </p:sp>
      <p:grpSp>
        <p:nvGrpSpPr>
          <p:cNvPr id="13" name="组合 12"/>
          <p:cNvGrpSpPr/>
          <p:nvPr/>
        </p:nvGrpSpPr>
        <p:grpSpPr>
          <a:xfrm>
            <a:off x="800070" y="2234372"/>
            <a:ext cx="10472285" cy="2412007"/>
            <a:chOff x="970252" y="2194836"/>
            <a:chExt cx="10472285" cy="1931368"/>
          </a:xfrm>
        </p:grpSpPr>
        <p:grpSp>
          <p:nvGrpSpPr>
            <p:cNvPr id="14" name="组合 13"/>
            <p:cNvGrpSpPr/>
            <p:nvPr/>
          </p:nvGrpSpPr>
          <p:grpSpPr>
            <a:xfrm>
              <a:off x="970252" y="2194836"/>
              <a:ext cx="9932933" cy="1931368"/>
              <a:chOff x="991284" y="1551185"/>
              <a:chExt cx="9932933" cy="1931368"/>
            </a:xfrm>
          </p:grpSpPr>
          <p:grpSp>
            <p:nvGrpSpPr>
              <p:cNvPr id="16" name="组合 15"/>
              <p:cNvGrpSpPr/>
              <p:nvPr/>
            </p:nvGrpSpPr>
            <p:grpSpPr>
              <a:xfrm>
                <a:off x="1019775" y="1551185"/>
                <a:ext cx="9904442" cy="749568"/>
                <a:chOff x="975335" y="1858230"/>
                <a:chExt cx="9904442" cy="749568"/>
              </a:xfrm>
            </p:grpSpPr>
            <p:sp>
              <p:nvSpPr>
                <p:cNvPr id="18" name="文本框 6"/>
                <p:cNvSpPr txBox="1"/>
                <p:nvPr/>
              </p:nvSpPr>
              <p:spPr>
                <a:xfrm>
                  <a:off x="975335" y="1982657"/>
                  <a:ext cx="1016209" cy="3696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400" dirty="0">
                      <a:latin typeface="Sitka Subheading" panose="02000505000000020004" pitchFamily="2" charset="0"/>
                      <a:cs typeface="MV Boli" panose="02000500030200090000" pitchFamily="2" charset="0"/>
                    </a:rPr>
                    <a:t>In[33]: </a:t>
                  </a:r>
                  <a:endParaRPr lang="zh-CN" altLang="en-US" sz="2400" dirty="0">
                    <a:latin typeface="Sitka Subheading" panose="02000505000000020004" pitchFamily="2" charset="0"/>
                    <a:cs typeface="MV Boli" panose="02000500030200090000" pitchFamily="2" charset="0"/>
                  </a:endParaRPr>
                </a:p>
              </p:txBody>
            </p:sp>
            <p:sp>
              <p:nvSpPr>
                <p:cNvPr id="19" name="矩形 18"/>
                <p:cNvSpPr/>
                <p:nvPr/>
              </p:nvSpPr>
              <p:spPr>
                <a:xfrm>
                  <a:off x="2099894" y="1858230"/>
                  <a:ext cx="8779883" cy="749568"/>
                </a:xfrm>
                <a:prstGeom prst="rect">
                  <a:avLst/>
                </a:prstGeom>
                <a:solidFill>
                  <a:srgbClr val="F1EEF4">
                    <a:alpha val="13000"/>
                  </a:srgbClr>
                </a:solidFill>
                <a:ln w="8890">
                  <a:solidFill>
                    <a:srgbClr val="AB0000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270000" rtlCol="0" anchor="ctr"/>
                <a:lstStyle/>
                <a:p>
                  <a:pPr lvl="0"/>
                  <a:r>
                    <a:rPr lang="en-US" altLang="zh-CN" sz="2400" b="1" dirty="0">
                      <a:solidFill>
                        <a:schemeClr val="tx1"/>
                      </a:solidFill>
                    </a:rPr>
                    <a:t>h=63.5</a:t>
                  </a:r>
                  <a:endParaRPr lang="en-US" altLang="zh-CN" sz="2400" b="1" dirty="0">
                    <a:solidFill>
                      <a:schemeClr val="tx1"/>
                    </a:solidFill>
                  </a:endParaRPr>
                </a:p>
                <a:p>
                  <a:pPr lvl="0"/>
                  <a:r>
                    <a:rPr lang="en-US" altLang="zh-CN" sz="2400" b="1" dirty="0" err="1">
                      <a:solidFill>
                        <a:schemeClr val="tx1"/>
                      </a:solidFill>
                    </a:rPr>
                    <a:t>results_updated.predict</a:t>
                  </a:r>
                  <a:r>
                    <a:rPr lang="en-US" altLang="zh-CN" sz="2400" b="1" dirty="0">
                      <a:solidFill>
                        <a:schemeClr val="tx1"/>
                      </a:solidFill>
                    </a:rPr>
                    <a:t>([1,h,np.power(h,2),</a:t>
                  </a:r>
                  <a:r>
                    <a:rPr lang="en-US" altLang="zh-CN" sz="2400" b="1" dirty="0" err="1">
                      <a:solidFill>
                        <a:schemeClr val="tx1"/>
                      </a:solidFill>
                    </a:rPr>
                    <a:t>np.power</a:t>
                  </a:r>
                  <a:r>
                    <a:rPr lang="en-US" altLang="zh-CN" sz="2400" b="1" dirty="0">
                      <a:solidFill>
                        <a:schemeClr val="tx1"/>
                      </a:solidFill>
                    </a:rPr>
                    <a:t>(h,3)])</a:t>
                  </a:r>
                  <a:endParaRPr lang="zh-CN" altLang="zh-CN" sz="2400" b="1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7" name="文本框 12"/>
              <p:cNvSpPr txBox="1"/>
              <p:nvPr/>
            </p:nvSpPr>
            <p:spPr>
              <a:xfrm>
                <a:off x="991284" y="3112884"/>
                <a:ext cx="1232233" cy="3696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solidFill>
                      <a:srgbClr val="C00000"/>
                    </a:solidFill>
                    <a:latin typeface="Sitka Subheading" panose="02000505000000020004" pitchFamily="2" charset="0"/>
                    <a:cs typeface="Times New Roman" panose="02020603050405020304" pitchFamily="18" charset="0"/>
                  </a:rPr>
                  <a:t>Out[33]:</a:t>
                </a:r>
                <a:endParaRPr lang="zh-CN" altLang="en-US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5" name="矩形 14"/>
            <p:cNvSpPr/>
            <p:nvPr/>
          </p:nvSpPr>
          <p:spPr>
            <a:xfrm>
              <a:off x="2116496" y="3636312"/>
              <a:ext cx="9326041" cy="47430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array([130.39340008])</a:t>
              </a:r>
              <a:endPara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>
    <p:blinds dir="vert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9525"/>
        </p:spPr>
        <p:txBody>
          <a:bodyPr/>
          <a:lstStyle/>
          <a:p>
            <a:r>
              <a:rPr lang="zh-CN" altLang="en-US" dirty="0"/>
              <a:t>▼第五篇 数据分析</a:t>
            </a:r>
            <a:endParaRPr lang="zh-CN" altLang="en-US" dirty="0"/>
          </a:p>
        </p:txBody>
      </p:sp>
      <p:sp>
        <p:nvSpPr>
          <p:cNvPr id="14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</p:spPr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42.</a:t>
            </a:r>
            <a:r>
              <a:rPr lang="zh-CN" altLang="en-US" dirty="0"/>
              <a:t>统计分析</a:t>
            </a:r>
            <a:endParaRPr lang="zh-CN" altLang="en-US" dirty="0"/>
          </a:p>
        </p:txBody>
      </p:sp>
      <p:grpSp>
        <p:nvGrpSpPr>
          <p:cNvPr id="8" name="组合 7"/>
          <p:cNvGrpSpPr/>
          <p:nvPr/>
        </p:nvGrpSpPr>
        <p:grpSpPr>
          <a:xfrm>
            <a:off x="425450" y="692785"/>
            <a:ext cx="11141710" cy="5732780"/>
            <a:chOff x="444" y="1091"/>
            <a:chExt cx="17546" cy="9028"/>
          </a:xfrm>
        </p:grpSpPr>
        <p:pic>
          <p:nvPicPr>
            <p:cNvPr id="3" name="Picture 20" descr="thankyou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6085" y="1091"/>
              <a:ext cx="6236" cy="41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7" name="组合 6"/>
            <p:cNvGrpSpPr/>
            <p:nvPr/>
          </p:nvGrpSpPr>
          <p:grpSpPr>
            <a:xfrm>
              <a:off x="444" y="6349"/>
              <a:ext cx="17546" cy="3771"/>
              <a:chOff x="444" y="6349"/>
              <a:chExt cx="17546" cy="3771"/>
            </a:xfrm>
          </p:grpSpPr>
          <p:grpSp>
            <p:nvGrpSpPr>
              <p:cNvPr id="6" name="组合 5"/>
              <p:cNvGrpSpPr/>
              <p:nvPr/>
            </p:nvGrpSpPr>
            <p:grpSpPr>
              <a:xfrm>
                <a:off x="2096" y="9596"/>
                <a:ext cx="15656" cy="525"/>
                <a:chOff x="2096" y="9596"/>
                <a:chExt cx="15656" cy="525"/>
              </a:xfrm>
            </p:grpSpPr>
            <p:sp>
              <p:nvSpPr>
                <p:cNvPr id="4" name="文本框 3"/>
                <p:cNvSpPr txBox="1"/>
                <p:nvPr/>
              </p:nvSpPr>
              <p:spPr>
                <a:xfrm flipH="1">
                  <a:off x="7537" y="9685"/>
                  <a:ext cx="2482" cy="4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zh-CN" altLang="en-US" sz="1200" dirty="0"/>
                    <a:t>微信公众号</a:t>
                  </a:r>
                  <a:endParaRPr lang="zh-CN" altLang="en-US" sz="1200" dirty="0"/>
                </a:p>
              </p:txBody>
            </p:sp>
            <p:sp>
              <p:nvSpPr>
                <p:cNvPr id="5" name="文本框 4"/>
                <p:cNvSpPr txBox="1"/>
                <p:nvPr/>
              </p:nvSpPr>
              <p:spPr>
                <a:xfrm flipH="1">
                  <a:off x="2096" y="9646"/>
                  <a:ext cx="2482" cy="4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zh-CN" altLang="en-US" sz="1200" dirty="0"/>
                    <a:t>参考书目</a:t>
                  </a:r>
                  <a:endParaRPr lang="zh-CN" altLang="en-US" sz="1200" dirty="0"/>
                </a:p>
              </p:txBody>
            </p:sp>
            <p:sp>
              <p:nvSpPr>
                <p:cNvPr id="9" name="文本框 8"/>
                <p:cNvSpPr txBox="1"/>
                <p:nvPr/>
              </p:nvSpPr>
              <p:spPr>
                <a:xfrm flipH="1">
                  <a:off x="11058" y="9667"/>
                  <a:ext cx="2482" cy="4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zh-CN" altLang="en-US" sz="1200" dirty="0"/>
                    <a:t>主讲人联系方式</a:t>
                  </a:r>
                  <a:endParaRPr lang="zh-CN" altLang="en-US" sz="1200" dirty="0"/>
                </a:p>
              </p:txBody>
            </p:sp>
            <p:sp>
              <p:nvSpPr>
                <p:cNvPr id="24" name="文本框 23"/>
                <p:cNvSpPr txBox="1"/>
                <p:nvPr/>
              </p:nvSpPr>
              <p:spPr>
                <a:xfrm flipH="1">
                  <a:off x="15270" y="9596"/>
                  <a:ext cx="2482" cy="4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zh-CN" altLang="en-US" sz="1200" dirty="0"/>
                    <a:t>主讲人微信</a:t>
                  </a:r>
                  <a:endParaRPr lang="zh-CN" altLang="en-US" sz="1200" dirty="0"/>
                </a:p>
              </p:txBody>
            </p:sp>
          </p:grpSp>
          <p:grpSp>
            <p:nvGrpSpPr>
              <p:cNvPr id="10" name="组合 9"/>
              <p:cNvGrpSpPr/>
              <p:nvPr/>
            </p:nvGrpSpPr>
            <p:grpSpPr>
              <a:xfrm>
                <a:off x="444" y="6349"/>
                <a:ext cx="17547" cy="3138"/>
                <a:chOff x="415" y="6333"/>
                <a:chExt cx="17547" cy="3138"/>
              </a:xfrm>
            </p:grpSpPr>
            <p:pic>
              <p:nvPicPr>
                <p:cNvPr id="11" name="图片 10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077" y="6333"/>
                  <a:ext cx="3138" cy="3138"/>
                </a:xfrm>
                <a:prstGeom prst="rect">
                  <a:avLst/>
                </a:prstGeom>
              </p:spPr>
            </p:pic>
            <p:sp>
              <p:nvSpPr>
                <p:cNvPr id="12" name="文本框 11"/>
                <p:cNvSpPr txBox="1"/>
                <p:nvPr/>
              </p:nvSpPr>
              <p:spPr>
                <a:xfrm>
                  <a:off x="10672" y="6492"/>
                  <a:ext cx="3297" cy="2763"/>
                </a:xfrm>
                <a:prstGeom prst="rect">
                  <a:avLst/>
                </a:prstGeom>
                <a:solidFill>
                  <a:schemeClr val="accent5">
                    <a:lumMod val="25000"/>
                  </a:schemeClr>
                </a:solidFill>
                <a:ln>
                  <a:noFill/>
                </a:ln>
                <a:effectLst>
                  <a:outerShdw blurRad="190500" dist="228600" dir="2700000" algn="ctr">
                    <a:srgbClr val="000000">
                      <a:alpha val="30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glow" dir="t">
                    <a:rot lat="0" lon="0" rev="4800000"/>
                  </a:lightRig>
                </a:scene3d>
                <a:sp3d prstMaterial="matte">
                  <a:bevelT w="127000" h="63500"/>
                </a:sp3d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wrap="square" rtlCol="0">
                  <a:spAutoFit/>
                </a:bodyPr>
                <a:p>
                  <a:pPr algn="ctr"/>
                  <a:endParaRPr lang="en-US" altLang="zh-CN" dirty="0"/>
                </a:p>
                <a:p>
                  <a:pPr algn="ctr"/>
                  <a:r>
                    <a:rPr lang="en-US" altLang="zh-CN" dirty="0" err="1"/>
                    <a:t>chaolemen</a:t>
                  </a:r>
                  <a:endParaRPr lang="en-US" altLang="zh-CN" dirty="0"/>
                </a:p>
                <a:p>
                  <a:pPr algn="ctr"/>
                  <a:endParaRPr lang="en-US" altLang="zh-CN" dirty="0"/>
                </a:p>
                <a:p>
                  <a:pPr algn="ctr"/>
                  <a:r>
                    <a:rPr lang="en-US" altLang="zh-CN" dirty="0"/>
                    <a:t>@</a:t>
                  </a:r>
                  <a:endParaRPr lang="en-US" altLang="zh-CN" dirty="0"/>
                </a:p>
                <a:p>
                  <a:pPr algn="ctr"/>
                  <a:endParaRPr lang="en-US" altLang="zh-CN" dirty="0"/>
                </a:p>
                <a:p>
                  <a:pPr algn="ctr"/>
                  <a:r>
                    <a:rPr lang="en-US" altLang="zh-CN" dirty="0"/>
                    <a:t>ruc.edu.cn</a:t>
                  </a:r>
                  <a:endParaRPr lang="en-US" altLang="zh-CN" dirty="0"/>
                </a:p>
              </p:txBody>
            </p:sp>
            <p:pic>
              <p:nvPicPr>
                <p:cNvPr id="25" name="图片 24"/>
                <p:cNvPicPr>
                  <a:picLocks noChangeAspect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1962" t="40550" r="21962" b="27951"/>
                <a:stretch>
                  <a:fillRect/>
                </a:stretch>
              </p:blipFill>
              <p:spPr>
                <a:xfrm>
                  <a:off x="14930" y="6333"/>
                  <a:ext cx="3033" cy="3033"/>
                </a:xfrm>
                <a:prstGeom prst="rect">
                  <a:avLst/>
                </a:prstGeom>
              </p:spPr>
            </p:pic>
            <p:grpSp>
              <p:nvGrpSpPr>
                <p:cNvPr id="26" name="组合 25"/>
                <p:cNvGrpSpPr/>
                <p:nvPr/>
              </p:nvGrpSpPr>
              <p:grpSpPr>
                <a:xfrm>
                  <a:off x="415" y="6401"/>
                  <a:ext cx="5668" cy="2898"/>
                  <a:chOff x="415" y="6401"/>
                  <a:chExt cx="5668" cy="2898"/>
                </a:xfrm>
              </p:grpSpPr>
              <p:pic>
                <p:nvPicPr>
                  <p:cNvPr id="27" name="图片 26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15" y="6401"/>
                    <a:ext cx="2650" cy="2898"/>
                  </a:xfrm>
                  <a:prstGeom prst="rect">
                    <a:avLst/>
                  </a:prstGeom>
                </p:spPr>
              </p:pic>
              <p:pic>
                <p:nvPicPr>
                  <p:cNvPr id="28" name="图片 27"/>
                  <p:cNvPicPr>
                    <a:picLocks noChangeAspect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318" y="6522"/>
                    <a:ext cx="2248" cy="2619"/>
                  </a:xfrm>
                  <a:prstGeom prst="rect">
                    <a:avLst/>
                  </a:prstGeom>
                </p:spPr>
              </p:pic>
              <p:pic>
                <p:nvPicPr>
                  <p:cNvPr id="29" name="图片 28"/>
                  <p:cNvPicPr>
                    <a:picLocks noChangeAspect="1"/>
                  </p:cNvPicPr>
                  <p:nvPr/>
                </p:nvPicPr>
                <p:blipFill rotWithShape="1">
                  <a:blip r:embed="rId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47969"/>
                  <a:stretch>
                    <a:fillRect/>
                  </a:stretch>
                </p:blipFill>
                <p:spPr>
                  <a:xfrm>
                    <a:off x="3901" y="6631"/>
                    <a:ext cx="2183" cy="2619"/>
                  </a:xfrm>
                  <a:prstGeom prst="rect">
                    <a:avLst/>
                  </a:prstGeom>
                </p:spPr>
              </p:pic>
            </p:grpSp>
          </p:grpSp>
        </p:grpSp>
      </p:grpSp>
    </p:spTree>
  </p:cSld>
  <p:clrMapOvr>
    <a:masterClrMapping/>
  </p:clrMapOvr>
  <p:transition>
    <p:blinds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zh-CN" altLang="en-US" sz="4000" dirty="0"/>
              <a:t>本章内容提要</a:t>
            </a:r>
            <a:endParaRPr lang="zh-CN" altLang="en-US" sz="40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▼第五篇 数据分析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42.</a:t>
            </a:r>
            <a:r>
              <a:rPr lang="zh-CN" altLang="en-US" dirty="0"/>
              <a:t>统计分析</a:t>
            </a:r>
            <a:endParaRPr lang="zh-CN" altLang="en-US" dirty="0"/>
          </a:p>
        </p:txBody>
      </p:sp>
      <p:graphicFrame>
        <p:nvGraphicFramePr>
          <p:cNvPr id="8" name="内容占位符 7"/>
          <p:cNvGraphicFramePr>
            <a:graphicFrameLocks noGrp="1"/>
          </p:cNvGraphicFramePr>
          <p:nvPr>
            <p:ph idx="1"/>
          </p:nvPr>
        </p:nvGraphicFramePr>
        <p:xfrm>
          <a:off x="1096115" y="1696809"/>
          <a:ext cx="9608397" cy="45662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p:transition>
    <p:blinds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zh-CN" altLang="en-US" sz="4000" dirty="0"/>
              <a:t>本章内容提要</a:t>
            </a:r>
            <a:endParaRPr lang="zh-CN" altLang="en-US" sz="40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▼第五篇 数据分析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42.</a:t>
            </a:r>
            <a:r>
              <a:rPr lang="zh-CN" altLang="en-US" dirty="0"/>
              <a:t>统计分析</a:t>
            </a:r>
            <a:endParaRPr lang="zh-CN" altLang="en-US" dirty="0"/>
          </a:p>
        </p:txBody>
      </p:sp>
      <p:graphicFrame>
        <p:nvGraphicFramePr>
          <p:cNvPr id="8" name="内容占位符 7"/>
          <p:cNvGraphicFramePr>
            <a:graphicFrameLocks noGrp="1"/>
          </p:cNvGraphicFramePr>
          <p:nvPr>
            <p:ph idx="1"/>
          </p:nvPr>
        </p:nvGraphicFramePr>
        <p:xfrm>
          <a:off x="1096115" y="1696809"/>
          <a:ext cx="9608397" cy="45662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p:transition>
    <p:blinds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392" y="404664"/>
            <a:ext cx="9802523" cy="821913"/>
          </a:xfrm>
        </p:spPr>
        <p:txBody>
          <a:bodyPr/>
          <a:lstStyle/>
          <a:p>
            <a:r>
              <a:rPr lang="en-US" altLang="zh-CN" dirty="0"/>
              <a:t>42.2 </a:t>
            </a:r>
            <a:r>
              <a:rPr lang="zh-CN" altLang="en-US" dirty="0"/>
              <a:t>数据读入</a:t>
            </a:r>
            <a:endParaRPr lang="zh-CN" altLang="en-US" sz="40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▼第五篇 数据分析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432</a:t>
            </a:r>
            <a:r>
              <a:rPr lang="zh-CN" altLang="en-US" dirty="0"/>
              <a:t>统计分析</a:t>
            </a:r>
            <a:endParaRPr lang="zh-CN" altLang="en-US" dirty="0"/>
          </a:p>
        </p:txBody>
      </p:sp>
      <p:grpSp>
        <p:nvGrpSpPr>
          <p:cNvPr id="15" name="组合 14"/>
          <p:cNvGrpSpPr/>
          <p:nvPr/>
        </p:nvGrpSpPr>
        <p:grpSpPr>
          <a:xfrm>
            <a:off x="1016418" y="1411752"/>
            <a:ext cx="9116770" cy="1819008"/>
            <a:chOff x="975335" y="2003853"/>
            <a:chExt cx="9116770" cy="1819008"/>
          </a:xfrm>
        </p:grpSpPr>
        <p:sp>
          <p:nvSpPr>
            <p:cNvPr id="7" name="文本框 6"/>
            <p:cNvSpPr txBox="1"/>
            <p:nvPr/>
          </p:nvSpPr>
          <p:spPr>
            <a:xfrm>
              <a:off x="975335" y="2061053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In[3]: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099894" y="2003853"/>
              <a:ext cx="7992211" cy="1129711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import 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os</a:t>
              </a:r>
              <a:endParaRPr lang="en-US" altLang="zh-CN" sz="2400" b="1" dirty="0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400" b="1" dirty="0" err="1">
                  <a:solidFill>
                    <a:schemeClr val="tx1"/>
                  </a:solidFill>
                </a:rPr>
                <a:t>os.chdir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(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r'C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:\Users\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soloman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\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clm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')</a:t>
              </a:r>
              <a:endParaRPr lang="en-US" altLang="zh-CN" sz="2400" b="1" dirty="0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print(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os.getcwd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())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099894" y="3231989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C:\Users\soloman\clm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1016418" y="3356992"/>
            <a:ext cx="9116770" cy="2181398"/>
            <a:chOff x="975335" y="2003853"/>
            <a:chExt cx="9116770" cy="2181398"/>
          </a:xfrm>
        </p:grpSpPr>
        <p:sp>
          <p:nvSpPr>
            <p:cNvPr id="27" name="文本框 6"/>
            <p:cNvSpPr txBox="1"/>
            <p:nvPr/>
          </p:nvSpPr>
          <p:spPr>
            <a:xfrm>
              <a:off x="975335" y="2061053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In[4]: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2099894" y="2003853"/>
              <a:ext cx="7992211" cy="1533326"/>
            </a:xfrm>
            <a:prstGeom prst="rect">
              <a:avLst/>
            </a:prstGeom>
            <a:solidFill>
              <a:srgbClr val="EDCDCB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import pandas as 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pd</a:t>
              </a:r>
              <a:endParaRPr lang="en-US" altLang="zh-CN" sz="2400" b="1" dirty="0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import 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numpy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 as 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np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    </a:t>
              </a:r>
              <a:endParaRPr lang="en-US" altLang="zh-CN" sz="2400" b="1" dirty="0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400" b="1" dirty="0" err="1">
                  <a:solidFill>
                    <a:schemeClr val="tx1"/>
                  </a:solidFill>
                </a:rPr>
                <a:t>df_women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 = 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pd.read_csv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('women.csv', 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index_col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=0)</a:t>
              </a:r>
              <a:endParaRPr lang="en-US" altLang="zh-CN" sz="2400" b="1" dirty="0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print(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df_women.head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())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2099894" y="3594379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contrast="40000"/>
                    </a14:imgEffect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8152" y="4944524"/>
            <a:ext cx="2088232" cy="1596883"/>
          </a:xfrm>
          <a:prstGeom prst="rect">
            <a:avLst/>
          </a:prstGeom>
        </p:spPr>
      </p:pic>
    </p:spTree>
  </p:cSld>
  <p:clrMapOvr>
    <a:masterClrMapping/>
  </p:clrMapOvr>
  <p:transition>
    <p:blinds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42.3 </a:t>
            </a:r>
            <a:r>
              <a:rPr lang="zh-CN" altLang="en-US" dirty="0"/>
              <a:t>数据理解</a:t>
            </a:r>
            <a:endParaRPr lang="zh-CN" altLang="en-US" sz="40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▼第五篇 数据分析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432</a:t>
            </a:r>
            <a:r>
              <a:rPr lang="zh-CN" altLang="en-US" dirty="0"/>
              <a:t>统计分析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1019775" y="1696808"/>
            <a:ext cx="9116770" cy="1242944"/>
            <a:chOff x="1019775" y="1696808"/>
            <a:chExt cx="9116770" cy="1242944"/>
          </a:xfrm>
        </p:grpSpPr>
        <p:grpSp>
          <p:nvGrpSpPr>
            <p:cNvPr id="15" name="组合 14"/>
            <p:cNvGrpSpPr/>
            <p:nvPr/>
          </p:nvGrpSpPr>
          <p:grpSpPr>
            <a:xfrm>
              <a:off x="1019775" y="1696808"/>
              <a:ext cx="9116770" cy="1242944"/>
              <a:chOff x="975335" y="2003853"/>
              <a:chExt cx="9116770" cy="1242944"/>
            </a:xfrm>
          </p:grpSpPr>
          <p:sp>
            <p:nvSpPr>
              <p:cNvPr id="7" name="文本框 6"/>
              <p:cNvSpPr txBox="1"/>
              <p:nvPr/>
            </p:nvSpPr>
            <p:spPr>
              <a:xfrm>
                <a:off x="975335" y="2061053"/>
                <a:ext cx="101620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latin typeface="Sitka Subheading" panose="02000505000000020004" pitchFamily="2" charset="0"/>
                    <a:cs typeface="MV Boli" panose="02000500030200090000" pitchFamily="2" charset="0"/>
                  </a:rPr>
                  <a:t>In[5]: </a:t>
                </a:r>
                <a:endParaRPr lang="zh-CN" altLang="en-US" sz="2400" dirty="0">
                  <a:latin typeface="Sitka Subheading" panose="02000505000000020004" pitchFamily="2" charset="0"/>
                  <a:cs typeface="MV Boli" panose="02000500030200090000" pitchFamily="2" charset="0"/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2099894" y="2003853"/>
                <a:ext cx="7992211" cy="564855"/>
              </a:xfrm>
              <a:prstGeom prst="rect">
                <a:avLst/>
              </a:prstGeom>
              <a:solidFill>
                <a:srgbClr val="F1EEF4">
                  <a:alpha val="13000"/>
                </a:srgbClr>
              </a:solidFill>
              <a:ln w="8890">
                <a:solidFill>
                  <a:srgbClr val="AB000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70000" rtlCol="0" anchor="ctr"/>
              <a:lstStyle/>
              <a:p>
                <a:pPr lvl="0"/>
                <a:r>
                  <a:rPr lang="en-US" altLang="zh-CN" sz="2400" b="1" dirty="0" err="1">
                    <a:solidFill>
                      <a:schemeClr val="tx1"/>
                    </a:solidFill>
                  </a:rPr>
                  <a:t>df_women.shape</a:t>
                </a:r>
                <a:endParaRPr lang="zh-CN" altLang="zh-CN" sz="2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1991544" y="2655925"/>
                <a:ext cx="7992211" cy="59087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70000" rtlCol="0" anchor="ctr"/>
              <a:lstStyle/>
              <a:p>
                <a:pPr lvl="0"/>
                <a:r>
                  <a:rPr lang="en-US" altLang="zh-CN" sz="2400" b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(15, 2)</a:t>
                </a:r>
                <a:endParaRPr lang="zh-CN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3" name="文本框 12"/>
            <p:cNvSpPr txBox="1"/>
            <p:nvPr/>
          </p:nvSpPr>
          <p:spPr>
            <a:xfrm>
              <a:off x="1019775" y="2473314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Out[5]: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1019775" y="3861048"/>
            <a:ext cx="9116770" cy="1242944"/>
            <a:chOff x="1019775" y="1696808"/>
            <a:chExt cx="9116770" cy="1242944"/>
          </a:xfrm>
        </p:grpSpPr>
        <p:grpSp>
          <p:nvGrpSpPr>
            <p:cNvPr id="17" name="组合 16"/>
            <p:cNvGrpSpPr/>
            <p:nvPr/>
          </p:nvGrpSpPr>
          <p:grpSpPr>
            <a:xfrm>
              <a:off x="1019775" y="1696808"/>
              <a:ext cx="9116770" cy="1242944"/>
              <a:chOff x="975335" y="2003853"/>
              <a:chExt cx="9116770" cy="1242944"/>
            </a:xfrm>
          </p:grpSpPr>
          <p:sp>
            <p:nvSpPr>
              <p:cNvPr id="19" name="文本框 6"/>
              <p:cNvSpPr txBox="1"/>
              <p:nvPr/>
            </p:nvSpPr>
            <p:spPr>
              <a:xfrm>
                <a:off x="975335" y="2061053"/>
                <a:ext cx="101620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latin typeface="Sitka Subheading" panose="02000505000000020004" pitchFamily="2" charset="0"/>
                    <a:cs typeface="MV Boli" panose="02000500030200090000" pitchFamily="2" charset="0"/>
                  </a:rPr>
                  <a:t>In[6]: </a:t>
                </a:r>
                <a:endParaRPr lang="zh-CN" altLang="en-US" sz="2400" dirty="0">
                  <a:latin typeface="Sitka Subheading" panose="02000505000000020004" pitchFamily="2" charset="0"/>
                  <a:cs typeface="MV Boli" panose="02000500030200090000" pitchFamily="2" charset="0"/>
                </a:endParaRPr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2099894" y="2003853"/>
                <a:ext cx="7992211" cy="564855"/>
              </a:xfrm>
              <a:prstGeom prst="rect">
                <a:avLst/>
              </a:prstGeom>
              <a:solidFill>
                <a:srgbClr val="EDCDCB">
                  <a:alpha val="13000"/>
                </a:srgbClr>
              </a:solidFill>
              <a:ln w="8890">
                <a:solidFill>
                  <a:srgbClr val="AB000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70000" rtlCol="0" anchor="ctr"/>
              <a:lstStyle/>
              <a:p>
                <a:pPr lvl="0"/>
                <a:r>
                  <a:rPr lang="en-US" altLang="zh-CN" sz="2400" b="1" dirty="0">
                    <a:solidFill>
                      <a:schemeClr val="tx1"/>
                    </a:solidFill>
                  </a:rPr>
                  <a:t>print(</a:t>
                </a:r>
                <a:r>
                  <a:rPr lang="en-US" altLang="zh-CN" sz="2400" b="1" dirty="0" err="1">
                    <a:solidFill>
                      <a:schemeClr val="tx1"/>
                    </a:solidFill>
                  </a:rPr>
                  <a:t>df_women.columns</a:t>
                </a:r>
                <a:r>
                  <a:rPr lang="en-US" altLang="zh-CN" sz="2400" b="1" dirty="0">
                    <a:solidFill>
                      <a:schemeClr val="tx1"/>
                    </a:solidFill>
                  </a:rPr>
                  <a:t>)</a:t>
                </a:r>
                <a:endParaRPr lang="en-US" altLang="zh-CN" sz="2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1991544" y="2655925"/>
                <a:ext cx="7992211" cy="59087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70000" rtlCol="0" anchor="ctr"/>
              <a:lstStyle/>
              <a:p>
                <a:pPr lvl="0"/>
                <a:r>
                  <a:rPr lang="en-US" altLang="zh-CN" sz="2400" b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Index(['height', 'weight'], </a:t>
                </a:r>
                <a:r>
                  <a:rPr lang="en-US" altLang="zh-CN" sz="2400" b="1" dirty="0" err="1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dtype</a:t>
                </a:r>
                <a:r>
                  <a:rPr lang="en-US" altLang="zh-CN" sz="2400" b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='object')</a:t>
                </a:r>
                <a:endParaRPr lang="zh-CN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8" name="文本框 12"/>
            <p:cNvSpPr txBox="1"/>
            <p:nvPr/>
          </p:nvSpPr>
          <p:spPr>
            <a:xfrm>
              <a:off x="1019775" y="2473314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Out[6]: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>
    <p:blinds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42.3 </a:t>
            </a:r>
            <a:r>
              <a:rPr lang="zh-CN" altLang="en-US" dirty="0"/>
              <a:t>数据理解</a:t>
            </a:r>
            <a:endParaRPr lang="zh-CN" altLang="en-US" sz="40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▼第五篇 数据分析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432</a:t>
            </a:r>
            <a:r>
              <a:rPr lang="zh-CN" altLang="en-US" dirty="0"/>
              <a:t>统计分析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1019775" y="1696808"/>
            <a:ext cx="9116770" cy="1238171"/>
            <a:chOff x="1019775" y="1696808"/>
            <a:chExt cx="9116770" cy="1238171"/>
          </a:xfrm>
        </p:grpSpPr>
        <p:grpSp>
          <p:nvGrpSpPr>
            <p:cNvPr id="15" name="组合 14"/>
            <p:cNvGrpSpPr/>
            <p:nvPr/>
          </p:nvGrpSpPr>
          <p:grpSpPr>
            <a:xfrm>
              <a:off x="1019775" y="1696808"/>
              <a:ext cx="9116770" cy="564855"/>
              <a:chOff x="975335" y="2003853"/>
              <a:chExt cx="9116770" cy="564855"/>
            </a:xfrm>
          </p:grpSpPr>
          <p:sp>
            <p:nvSpPr>
              <p:cNvPr id="7" name="文本框 6"/>
              <p:cNvSpPr txBox="1"/>
              <p:nvPr/>
            </p:nvSpPr>
            <p:spPr>
              <a:xfrm>
                <a:off x="975335" y="2061053"/>
                <a:ext cx="101620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latin typeface="Sitka Subheading" panose="02000505000000020004" pitchFamily="2" charset="0"/>
                    <a:cs typeface="MV Boli" panose="02000500030200090000" pitchFamily="2" charset="0"/>
                  </a:rPr>
                  <a:t>In[7]: </a:t>
                </a:r>
                <a:endParaRPr lang="zh-CN" altLang="en-US" sz="2400" dirty="0">
                  <a:latin typeface="Sitka Subheading" panose="02000505000000020004" pitchFamily="2" charset="0"/>
                  <a:cs typeface="MV Boli" panose="02000500030200090000" pitchFamily="2" charset="0"/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2099894" y="2003853"/>
                <a:ext cx="7992211" cy="564855"/>
              </a:xfrm>
              <a:prstGeom prst="rect">
                <a:avLst/>
              </a:prstGeom>
              <a:solidFill>
                <a:srgbClr val="F1EEF4">
                  <a:alpha val="13000"/>
                </a:srgbClr>
              </a:solidFill>
              <a:ln w="8890">
                <a:solidFill>
                  <a:srgbClr val="AB000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70000" rtlCol="0" anchor="ctr"/>
              <a:lstStyle/>
              <a:p>
                <a:pPr lvl="0"/>
                <a:r>
                  <a:rPr lang="en-US" altLang="zh-CN" sz="2400" b="1" dirty="0" err="1">
                    <a:solidFill>
                      <a:schemeClr val="tx1"/>
                    </a:solidFill>
                  </a:rPr>
                  <a:t>df_women.describe</a:t>
                </a:r>
                <a:r>
                  <a:rPr lang="en-US" altLang="zh-CN" sz="2400" b="1" dirty="0">
                    <a:solidFill>
                      <a:schemeClr val="tx1"/>
                    </a:solidFill>
                  </a:rPr>
                  <a:t>()</a:t>
                </a:r>
                <a:endParaRPr lang="zh-CN" altLang="zh-CN" sz="24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3" name="文本框 12"/>
            <p:cNvSpPr txBox="1"/>
            <p:nvPr/>
          </p:nvSpPr>
          <p:spPr>
            <a:xfrm>
              <a:off x="1019775" y="2473314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Out[7]: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contrast="40000"/>
                    </a14:imgEffect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600" y="2473314"/>
            <a:ext cx="3189981" cy="3980022"/>
          </a:xfrm>
          <a:prstGeom prst="rect">
            <a:avLst/>
          </a:prstGeom>
        </p:spPr>
      </p:pic>
    </p:spTree>
  </p:cSld>
  <p:clrMapOvr>
    <a:masterClrMapping/>
  </p:clrMapOvr>
  <p:transition>
    <p:blinds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42.3 </a:t>
            </a:r>
            <a:r>
              <a:rPr lang="zh-CN" altLang="en-US" dirty="0"/>
              <a:t>数据理解</a:t>
            </a:r>
            <a:endParaRPr lang="zh-CN" altLang="en-US" sz="40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▼第五篇 数据分析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42.</a:t>
            </a:r>
            <a:r>
              <a:rPr lang="zh-CN" altLang="en-US" dirty="0"/>
              <a:t>统计分析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1019775" y="1552792"/>
            <a:ext cx="9116770" cy="2625905"/>
            <a:chOff x="1019775" y="1552792"/>
            <a:chExt cx="9116770" cy="2625905"/>
          </a:xfrm>
        </p:grpSpPr>
        <p:grpSp>
          <p:nvGrpSpPr>
            <p:cNvPr id="15" name="组合 14"/>
            <p:cNvGrpSpPr/>
            <p:nvPr/>
          </p:nvGrpSpPr>
          <p:grpSpPr>
            <a:xfrm>
              <a:off x="1019775" y="1552792"/>
              <a:ext cx="9116770" cy="1660184"/>
              <a:chOff x="975335" y="1859837"/>
              <a:chExt cx="9116770" cy="1660184"/>
            </a:xfrm>
          </p:grpSpPr>
          <p:sp>
            <p:nvSpPr>
              <p:cNvPr id="7" name="文本框 6"/>
              <p:cNvSpPr txBox="1"/>
              <p:nvPr/>
            </p:nvSpPr>
            <p:spPr>
              <a:xfrm>
                <a:off x="975335" y="1917037"/>
                <a:ext cx="101620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latin typeface="Sitka Subheading" panose="02000505000000020004" pitchFamily="2" charset="0"/>
                    <a:cs typeface="MV Boli" panose="02000500030200090000" pitchFamily="2" charset="0"/>
                  </a:rPr>
                  <a:t>In[8]: </a:t>
                </a:r>
                <a:endParaRPr lang="zh-CN" altLang="en-US" sz="2400" dirty="0">
                  <a:latin typeface="Sitka Subheading" panose="02000505000000020004" pitchFamily="2" charset="0"/>
                  <a:cs typeface="MV Boli" panose="02000500030200090000" pitchFamily="2" charset="0"/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2099894" y="1859837"/>
                <a:ext cx="7992211" cy="1660184"/>
              </a:xfrm>
              <a:prstGeom prst="rect">
                <a:avLst/>
              </a:prstGeom>
              <a:solidFill>
                <a:srgbClr val="F1EEF4">
                  <a:alpha val="13000"/>
                </a:srgbClr>
              </a:solidFill>
              <a:ln w="8890">
                <a:solidFill>
                  <a:srgbClr val="AB000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70000" rtlCol="0" anchor="ctr"/>
              <a:lstStyle/>
              <a:p>
                <a:pPr lvl="0"/>
                <a:r>
                  <a:rPr lang="en-US" altLang="zh-CN" sz="2400" b="1" dirty="0">
                    <a:solidFill>
                      <a:schemeClr val="tx1"/>
                    </a:solidFill>
                  </a:rPr>
                  <a:t>import </a:t>
                </a:r>
                <a:r>
                  <a:rPr lang="en-US" altLang="zh-CN" sz="2400" b="1" dirty="0" err="1">
                    <a:solidFill>
                      <a:schemeClr val="tx1"/>
                    </a:solidFill>
                  </a:rPr>
                  <a:t>matplotlib.pyplot</a:t>
                </a:r>
                <a:r>
                  <a:rPr lang="en-US" altLang="zh-CN" sz="2400" b="1" dirty="0">
                    <a:solidFill>
                      <a:schemeClr val="tx1"/>
                    </a:solidFill>
                  </a:rPr>
                  <a:t> as </a:t>
                </a:r>
                <a:r>
                  <a:rPr lang="en-US" altLang="zh-CN" sz="2400" b="1" dirty="0" err="1">
                    <a:solidFill>
                      <a:schemeClr val="tx1"/>
                    </a:solidFill>
                  </a:rPr>
                  <a:t>plt</a:t>
                </a:r>
                <a:endParaRPr lang="en-US" altLang="zh-CN" sz="2400" b="1" dirty="0">
                  <a:solidFill>
                    <a:schemeClr val="tx1"/>
                  </a:solidFill>
                </a:endParaRPr>
              </a:p>
              <a:p>
                <a:pPr lvl="0"/>
                <a:r>
                  <a:rPr lang="en-US" altLang="zh-CN" sz="2400" b="1" dirty="0">
                    <a:solidFill>
                      <a:schemeClr val="tx1"/>
                    </a:solidFill>
                  </a:rPr>
                  <a:t>%</a:t>
                </a:r>
                <a:r>
                  <a:rPr lang="en-US" altLang="zh-CN" sz="2400" b="1" dirty="0" err="1">
                    <a:solidFill>
                      <a:schemeClr val="tx1"/>
                    </a:solidFill>
                  </a:rPr>
                  <a:t>matplotlib</a:t>
                </a:r>
                <a:r>
                  <a:rPr lang="en-US" altLang="zh-CN" sz="2400" b="1" dirty="0">
                    <a:solidFill>
                      <a:schemeClr val="tx1"/>
                    </a:solidFill>
                  </a:rPr>
                  <a:t> inline</a:t>
                </a:r>
                <a:endParaRPr lang="en-US" altLang="zh-CN" sz="2400" b="1" dirty="0">
                  <a:solidFill>
                    <a:schemeClr val="tx1"/>
                  </a:solidFill>
                </a:endParaRPr>
              </a:p>
              <a:p>
                <a:pPr lvl="0"/>
                <a:r>
                  <a:rPr lang="en-US" altLang="zh-CN" sz="2400" b="1" dirty="0" err="1">
                    <a:solidFill>
                      <a:schemeClr val="tx1"/>
                    </a:solidFill>
                  </a:rPr>
                  <a:t>plt.scatter</a:t>
                </a:r>
                <a:r>
                  <a:rPr lang="en-US" altLang="zh-CN" sz="2400" b="1" dirty="0">
                    <a:solidFill>
                      <a:schemeClr val="tx1"/>
                    </a:solidFill>
                  </a:rPr>
                  <a:t>(</a:t>
                </a:r>
                <a:r>
                  <a:rPr lang="en-US" altLang="zh-CN" sz="2400" b="1" dirty="0" err="1">
                    <a:solidFill>
                      <a:schemeClr val="tx1"/>
                    </a:solidFill>
                  </a:rPr>
                  <a:t>df_women</a:t>
                </a:r>
                <a:r>
                  <a:rPr lang="en-US" altLang="zh-CN" sz="2400" b="1" dirty="0">
                    <a:solidFill>
                      <a:schemeClr val="tx1"/>
                    </a:solidFill>
                  </a:rPr>
                  <a:t>["height"], </a:t>
                </a:r>
                <a:r>
                  <a:rPr lang="en-US" altLang="zh-CN" sz="2400" b="1" dirty="0" err="1">
                    <a:solidFill>
                      <a:schemeClr val="tx1"/>
                    </a:solidFill>
                  </a:rPr>
                  <a:t>df_women</a:t>
                </a:r>
                <a:r>
                  <a:rPr lang="en-US" altLang="zh-CN" sz="2400" b="1" dirty="0">
                    <a:solidFill>
                      <a:schemeClr val="tx1"/>
                    </a:solidFill>
                  </a:rPr>
                  <a:t>["weight"])</a:t>
                </a:r>
                <a:endParaRPr lang="en-US" altLang="zh-CN" sz="2400" b="1" dirty="0">
                  <a:solidFill>
                    <a:schemeClr val="tx1"/>
                  </a:solidFill>
                </a:endParaRPr>
              </a:p>
              <a:p>
                <a:pPr lvl="0"/>
                <a:r>
                  <a:rPr lang="en-US" altLang="zh-CN" sz="2400" b="1" dirty="0" err="1">
                    <a:solidFill>
                      <a:schemeClr val="tx1"/>
                    </a:solidFill>
                  </a:rPr>
                  <a:t>plt.show</a:t>
                </a:r>
                <a:r>
                  <a:rPr lang="en-US" altLang="zh-CN" sz="2400" b="1" dirty="0">
                    <a:solidFill>
                      <a:schemeClr val="tx1"/>
                    </a:solidFill>
                  </a:rPr>
                  <a:t>()</a:t>
                </a:r>
                <a:endParaRPr lang="zh-CN" altLang="zh-CN" sz="24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3" name="文本框 12"/>
            <p:cNvSpPr txBox="1"/>
            <p:nvPr/>
          </p:nvSpPr>
          <p:spPr>
            <a:xfrm>
              <a:off x="1119351" y="3717032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Out[8]: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8" name="图片 7" descr="屏幕剪辑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contrast="40000"/>
                    </a14:imgEffect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4334" y="3428999"/>
            <a:ext cx="4780755" cy="3096345"/>
          </a:xfrm>
          <a:prstGeom prst="rect">
            <a:avLst/>
          </a:prstGeom>
        </p:spPr>
      </p:pic>
    </p:spTree>
  </p:cSld>
  <p:clrMapOvr>
    <a:masterClrMapping/>
  </p:clrMapOvr>
  <p:transition>
    <p:blinds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42.4 </a:t>
            </a:r>
            <a:r>
              <a:rPr lang="zh-CN" altLang="en-US" dirty="0"/>
              <a:t>数据准备</a:t>
            </a:r>
            <a:endParaRPr lang="zh-CN" altLang="en-US" sz="40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▼第五篇 数据分析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42.</a:t>
            </a:r>
            <a:r>
              <a:rPr lang="zh-CN" altLang="en-US" dirty="0"/>
              <a:t>统计分析</a:t>
            </a:r>
            <a:endParaRPr lang="zh-CN" altLang="en-US" dirty="0"/>
          </a:p>
        </p:txBody>
      </p:sp>
      <p:grpSp>
        <p:nvGrpSpPr>
          <p:cNvPr id="15" name="组合 14"/>
          <p:cNvGrpSpPr/>
          <p:nvPr/>
        </p:nvGrpSpPr>
        <p:grpSpPr>
          <a:xfrm>
            <a:off x="1019775" y="1552792"/>
            <a:ext cx="9116770" cy="830092"/>
            <a:chOff x="975335" y="1859837"/>
            <a:chExt cx="9116770" cy="830092"/>
          </a:xfrm>
        </p:grpSpPr>
        <p:sp>
          <p:nvSpPr>
            <p:cNvPr id="7" name="文本框 6"/>
            <p:cNvSpPr txBox="1"/>
            <p:nvPr/>
          </p:nvSpPr>
          <p:spPr>
            <a:xfrm>
              <a:off x="975335" y="1917037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In[9]: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099894" y="1859837"/>
              <a:ext cx="7992211" cy="830092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X = 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df_women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["height"]</a:t>
              </a:r>
              <a:endParaRPr lang="en-US" altLang="zh-CN" sz="2400" b="1" dirty="0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y = 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df_women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["weight"]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1019775" y="2708919"/>
            <a:ext cx="9116770" cy="1325762"/>
            <a:chOff x="1019775" y="1552791"/>
            <a:chExt cx="9116770" cy="1325762"/>
          </a:xfrm>
        </p:grpSpPr>
        <p:grpSp>
          <p:nvGrpSpPr>
            <p:cNvPr id="14" name="组合 13"/>
            <p:cNvGrpSpPr/>
            <p:nvPr/>
          </p:nvGrpSpPr>
          <p:grpSpPr>
            <a:xfrm>
              <a:off x="1019775" y="1552791"/>
              <a:ext cx="9116770" cy="518866"/>
              <a:chOff x="975335" y="1859836"/>
              <a:chExt cx="9116770" cy="518866"/>
            </a:xfrm>
          </p:grpSpPr>
          <p:sp>
            <p:nvSpPr>
              <p:cNvPr id="17" name="文本框 6"/>
              <p:cNvSpPr txBox="1"/>
              <p:nvPr/>
            </p:nvSpPr>
            <p:spPr>
              <a:xfrm>
                <a:off x="975335" y="1917037"/>
                <a:ext cx="101620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latin typeface="Sitka Subheading" panose="02000505000000020004" pitchFamily="2" charset="0"/>
                    <a:cs typeface="MV Boli" panose="02000500030200090000" pitchFamily="2" charset="0"/>
                  </a:rPr>
                  <a:t>In[10]: </a:t>
                </a:r>
                <a:endParaRPr lang="zh-CN" altLang="en-US" sz="2400" dirty="0">
                  <a:latin typeface="Sitka Subheading" panose="02000505000000020004" pitchFamily="2" charset="0"/>
                  <a:cs typeface="MV Boli" panose="02000500030200090000" pitchFamily="2" charset="0"/>
                </a:endParaRPr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2099894" y="1859836"/>
                <a:ext cx="7992211" cy="518865"/>
              </a:xfrm>
              <a:prstGeom prst="rect">
                <a:avLst/>
              </a:prstGeom>
              <a:solidFill>
                <a:srgbClr val="F1EEF4">
                  <a:alpha val="13000"/>
                </a:srgbClr>
              </a:solidFill>
              <a:ln w="8890">
                <a:solidFill>
                  <a:srgbClr val="AB000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70000" rtlCol="0" anchor="ctr"/>
              <a:lstStyle/>
              <a:p>
                <a:pPr lvl="0"/>
                <a:r>
                  <a:rPr lang="en-US" altLang="zh-CN" sz="2400" b="1" dirty="0">
                    <a:solidFill>
                      <a:schemeClr val="tx1"/>
                    </a:solidFill>
                  </a:rPr>
                  <a:t>X</a:t>
                </a:r>
                <a:endParaRPr lang="zh-CN" altLang="zh-CN" sz="24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6" name="文本框 12"/>
            <p:cNvSpPr txBox="1"/>
            <p:nvPr/>
          </p:nvSpPr>
          <p:spPr>
            <a:xfrm>
              <a:off x="1020283" y="2416888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Out[10]: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contrast="40000"/>
                    </a14:imgEffect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9616" y="3284984"/>
            <a:ext cx="2736304" cy="3240022"/>
          </a:xfrm>
          <a:prstGeom prst="rect">
            <a:avLst/>
          </a:prstGeom>
        </p:spPr>
      </p:pic>
    </p:spTree>
  </p:cSld>
  <p:clrMapOvr>
    <a:masterClrMapping/>
  </p:clrMapOvr>
  <p:transition>
    <p:blinds dir="vert"/>
  </p:transition>
</p:sld>
</file>

<file path=ppt/theme/theme1.xml><?xml version="1.0" encoding="utf-8"?>
<a:theme xmlns:a="http://schemas.openxmlformats.org/drawingml/2006/main" name="吉祥如意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吉祥如意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模块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吉祥如意 1">
        <a:dk1>
          <a:srgbClr val="000000"/>
        </a:dk1>
        <a:lt1>
          <a:srgbClr val="FFFFFF"/>
        </a:lt1>
        <a:dk2>
          <a:srgbClr val="E40000"/>
        </a:dk2>
        <a:lt2>
          <a:srgbClr val="DDDDDD"/>
        </a:lt2>
        <a:accent1>
          <a:srgbClr val="E1F4FF"/>
        </a:accent1>
        <a:accent2>
          <a:srgbClr val="FFE2C5"/>
        </a:accent2>
        <a:accent3>
          <a:srgbClr val="FFFFFF"/>
        </a:accent3>
        <a:accent4>
          <a:srgbClr val="000000"/>
        </a:accent4>
        <a:accent5>
          <a:srgbClr val="EEF8FF"/>
        </a:accent5>
        <a:accent6>
          <a:srgbClr val="E7CDB2"/>
        </a:accent6>
        <a:hlink>
          <a:srgbClr val="0066CC"/>
        </a:hlink>
        <a:folHlink>
          <a:srgbClr val="9F9FB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2">
        <a:dk1>
          <a:srgbClr val="59582D"/>
        </a:dk1>
        <a:lt1>
          <a:srgbClr val="EAEAEA"/>
        </a:lt1>
        <a:dk2>
          <a:srgbClr val="666699"/>
        </a:dk2>
        <a:lt2>
          <a:srgbClr val="D9D9D9"/>
        </a:lt2>
        <a:accent1>
          <a:srgbClr val="CCECFF"/>
        </a:accent1>
        <a:accent2>
          <a:srgbClr val="B2D2C7"/>
        </a:accent2>
        <a:accent3>
          <a:srgbClr val="F3F3F3"/>
        </a:accent3>
        <a:accent4>
          <a:srgbClr val="4B4A25"/>
        </a:accent4>
        <a:accent5>
          <a:srgbClr val="E2F4FF"/>
        </a:accent5>
        <a:accent6>
          <a:srgbClr val="A1BEB4"/>
        </a:accent6>
        <a:hlink>
          <a:srgbClr val="993366"/>
        </a:hlink>
        <a:folHlink>
          <a:srgbClr val="92B9E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3">
        <a:dk1>
          <a:srgbClr val="000099"/>
        </a:dk1>
        <a:lt1>
          <a:srgbClr val="FFFFCC"/>
        </a:lt1>
        <a:dk2>
          <a:srgbClr val="004000"/>
        </a:dk2>
        <a:lt2>
          <a:srgbClr val="FFD9B3"/>
        </a:lt2>
        <a:accent1>
          <a:srgbClr val="FFD9D9"/>
        </a:accent1>
        <a:accent2>
          <a:srgbClr val="DDDDDD"/>
        </a:accent2>
        <a:accent3>
          <a:srgbClr val="FFFFE2"/>
        </a:accent3>
        <a:accent4>
          <a:srgbClr val="000082"/>
        </a:accent4>
        <a:accent5>
          <a:srgbClr val="FFE9E9"/>
        </a:accent5>
        <a:accent6>
          <a:srgbClr val="C8C8C8"/>
        </a:accent6>
        <a:hlink>
          <a:srgbClr val="FF0000"/>
        </a:hlink>
        <a:folHlink>
          <a:srgbClr val="FFAB5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4">
        <a:dk1>
          <a:srgbClr val="000000"/>
        </a:dk1>
        <a:lt1>
          <a:srgbClr val="DCE8E2"/>
        </a:lt1>
        <a:dk2>
          <a:srgbClr val="0033CC"/>
        </a:dk2>
        <a:lt2>
          <a:srgbClr val="C4C4D8"/>
        </a:lt2>
        <a:accent1>
          <a:srgbClr val="FFFFFF"/>
        </a:accent1>
        <a:accent2>
          <a:srgbClr val="A9CFB1"/>
        </a:accent2>
        <a:accent3>
          <a:srgbClr val="EBF2EE"/>
        </a:accent3>
        <a:accent4>
          <a:srgbClr val="000000"/>
        </a:accent4>
        <a:accent5>
          <a:srgbClr val="FFFFFF"/>
        </a:accent5>
        <a:accent6>
          <a:srgbClr val="99BBA0"/>
        </a:accent6>
        <a:hlink>
          <a:srgbClr val="CC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5">
        <a:dk1>
          <a:srgbClr val="606090"/>
        </a:dk1>
        <a:lt1>
          <a:srgbClr val="E5FFFF"/>
        </a:lt1>
        <a:dk2>
          <a:srgbClr val="0000CC"/>
        </a:dk2>
        <a:lt2>
          <a:srgbClr val="91DAFF"/>
        </a:lt2>
        <a:accent1>
          <a:srgbClr val="EAEAEA"/>
        </a:accent1>
        <a:accent2>
          <a:srgbClr val="FFE2C5"/>
        </a:accent2>
        <a:accent3>
          <a:srgbClr val="F0FFFF"/>
        </a:accent3>
        <a:accent4>
          <a:srgbClr val="51517A"/>
        </a:accent4>
        <a:accent5>
          <a:srgbClr val="F3F3F3"/>
        </a:accent5>
        <a:accent6>
          <a:srgbClr val="E7CDB2"/>
        </a:accent6>
        <a:hlink>
          <a:srgbClr val="000000"/>
        </a:hlink>
        <a:folHlink>
          <a:srgbClr val="3DB7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6">
        <a:dk1>
          <a:srgbClr val="CC0066"/>
        </a:dk1>
        <a:lt1>
          <a:srgbClr val="FFDDBB"/>
        </a:lt1>
        <a:dk2>
          <a:srgbClr val="000000"/>
        </a:dk2>
        <a:lt2>
          <a:srgbClr val="C0C0C0"/>
        </a:lt2>
        <a:accent1>
          <a:srgbClr val="FFFFCC"/>
        </a:accent1>
        <a:accent2>
          <a:srgbClr val="FFFFFF"/>
        </a:accent2>
        <a:accent3>
          <a:srgbClr val="FFEBDA"/>
        </a:accent3>
        <a:accent4>
          <a:srgbClr val="AE0056"/>
        </a:accent4>
        <a:accent5>
          <a:srgbClr val="FFFFE2"/>
        </a:accent5>
        <a:accent6>
          <a:srgbClr val="E7E7E7"/>
        </a:accent6>
        <a:hlink>
          <a:srgbClr val="0066CC"/>
        </a:hlink>
        <a:folHlink>
          <a:srgbClr val="8EB3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7">
        <a:dk1>
          <a:srgbClr val="B60000"/>
        </a:dk1>
        <a:lt1>
          <a:srgbClr val="FFFF99"/>
        </a:lt1>
        <a:dk2>
          <a:srgbClr val="800000"/>
        </a:dk2>
        <a:lt2>
          <a:srgbClr val="FFFFFF"/>
        </a:lt2>
        <a:accent1>
          <a:srgbClr val="9888A4"/>
        </a:accent1>
        <a:accent2>
          <a:srgbClr val="A9335D"/>
        </a:accent2>
        <a:accent3>
          <a:srgbClr val="C0AAAA"/>
        </a:accent3>
        <a:accent4>
          <a:srgbClr val="DADA82"/>
        </a:accent4>
        <a:accent5>
          <a:srgbClr val="CAC3CF"/>
        </a:accent5>
        <a:accent6>
          <a:srgbClr val="992D53"/>
        </a:accent6>
        <a:hlink>
          <a:srgbClr val="CCECFF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吉祥如意 8">
        <a:dk1>
          <a:srgbClr val="808080"/>
        </a:dk1>
        <a:lt1>
          <a:srgbClr val="FFFFFF"/>
        </a:lt1>
        <a:dk2>
          <a:srgbClr val="1C1C1C"/>
        </a:dk2>
        <a:lt2>
          <a:srgbClr val="FFFF66"/>
        </a:lt2>
        <a:accent1>
          <a:srgbClr val="9898BA"/>
        </a:accent1>
        <a:accent2>
          <a:srgbClr val="777777"/>
        </a:accent2>
        <a:accent3>
          <a:srgbClr val="ABABAB"/>
        </a:accent3>
        <a:accent4>
          <a:srgbClr val="DADADA"/>
        </a:accent4>
        <a:accent5>
          <a:srgbClr val="CACAD9"/>
        </a:accent5>
        <a:accent6>
          <a:srgbClr val="6B6B6B"/>
        </a:accent6>
        <a:hlink>
          <a:srgbClr val="CCFF99"/>
        </a:hlink>
        <a:folHlink>
          <a:srgbClr val="E43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4602</Words>
  <Application>WPS 演示</Application>
  <PresentationFormat>宽屏</PresentationFormat>
  <Paragraphs>407</Paragraphs>
  <Slides>26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40" baseType="lpstr">
      <vt:lpstr>Arial</vt:lpstr>
      <vt:lpstr>宋体</vt:lpstr>
      <vt:lpstr>Wingdings</vt:lpstr>
      <vt:lpstr>Times New Roman</vt:lpstr>
      <vt:lpstr>Wingdings 2</vt:lpstr>
      <vt:lpstr>Wingdings</vt:lpstr>
      <vt:lpstr>华文中宋</vt:lpstr>
      <vt:lpstr>Sitka Subheading</vt:lpstr>
      <vt:lpstr>NumberOnly</vt:lpstr>
      <vt:lpstr>MV Boli</vt:lpstr>
      <vt:lpstr>微软雅黑</vt:lpstr>
      <vt:lpstr>Arial Unicode MS</vt:lpstr>
      <vt:lpstr>Calibri</vt:lpstr>
      <vt:lpstr>吉祥如意</vt:lpstr>
      <vt:lpstr>Python编程     ——从数据分析到数据科学</vt:lpstr>
      <vt:lpstr> 42.统计分析</vt:lpstr>
      <vt:lpstr>本章内容提要</vt:lpstr>
      <vt:lpstr>本章内容提要</vt:lpstr>
      <vt:lpstr>42.2 数据读入</vt:lpstr>
      <vt:lpstr>42.3 数据理解</vt:lpstr>
      <vt:lpstr>42.3 数据理解</vt:lpstr>
      <vt:lpstr>42.3 数据理解</vt:lpstr>
      <vt:lpstr>42.4 数据准备</vt:lpstr>
      <vt:lpstr>42.4 数据准备</vt:lpstr>
      <vt:lpstr>42.5 模型类型的选择与超级参数的设置</vt:lpstr>
      <vt:lpstr>42.5 模型类型的选择与超级参数的设置</vt:lpstr>
      <vt:lpstr>42.6 训练具体模型及查看其统计量</vt:lpstr>
      <vt:lpstr>42.6 训练具体模型及查看其统计量</vt:lpstr>
      <vt:lpstr>42.7 模型优度的评价</vt:lpstr>
      <vt:lpstr>42.8 建模前提假定条件的讨论</vt:lpstr>
      <vt:lpstr>42.8 建模前提假定条件的讨论</vt:lpstr>
      <vt:lpstr>42.8 建模前提假定条件的讨论</vt:lpstr>
      <vt:lpstr>42.9 模型的优化与重新选择</vt:lpstr>
      <vt:lpstr>42.9 模型的优化与重新选择</vt:lpstr>
      <vt:lpstr>42.9 模型的优化与重新选择</vt:lpstr>
      <vt:lpstr>42.9 模型的优化与重新选择</vt:lpstr>
      <vt:lpstr>42.9 模型的优化与重新选择</vt:lpstr>
      <vt:lpstr>42.9 模型的优化与重新选择</vt:lpstr>
      <vt:lpstr>42.10 模型的应用</vt:lpstr>
      <vt:lpstr>PowerPoint 演示文稿</vt:lpstr>
    </vt:vector>
  </TitlesOfParts>
  <Company>LENOVO (Beijing) Limited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中国航天时代电子公司 物资管理系统</dc:title>
  <dc:creator>LENOVO User</dc:creator>
  <cp:lastModifiedBy>西岸太平洋</cp:lastModifiedBy>
  <cp:revision>1544</cp:revision>
  <cp:lastPrinted>2017-07-17T10:18:00Z</cp:lastPrinted>
  <dcterms:created xsi:type="dcterms:W3CDTF">2007-03-02T11:26:00Z</dcterms:created>
  <dcterms:modified xsi:type="dcterms:W3CDTF">2021-10-07T08:52:30Z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F8762114E23847D294A40E95FC98E293</vt:lpwstr>
  </property>
  <property fmtid="{D5CDD505-2E9C-101B-9397-08002B2CF9AE}" pid="3" name="KSOProductBuildVer">
    <vt:lpwstr>2052-11.1.0.10938</vt:lpwstr>
  </property>
</Properties>
</file>