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81" r:id="rId4"/>
  </p:sldMasterIdLst>
  <p:notesMasterIdLst>
    <p:notesMasterId r:id="rId26"/>
  </p:notesMasterIdLst>
  <p:sldIdLst>
    <p:sldId id="412" r:id="rId5"/>
    <p:sldId id="413" r:id="rId6"/>
    <p:sldId id="259" r:id="rId7"/>
    <p:sldId id="363" r:id="rId8"/>
    <p:sldId id="366" r:id="rId9"/>
    <p:sldId id="367" r:id="rId10"/>
    <p:sldId id="375" r:id="rId11"/>
    <p:sldId id="370" r:id="rId12"/>
    <p:sldId id="371" r:id="rId13"/>
    <p:sldId id="372" r:id="rId14"/>
    <p:sldId id="373" r:id="rId15"/>
    <p:sldId id="374" r:id="rId16"/>
    <p:sldId id="376" r:id="rId17"/>
    <p:sldId id="378" r:id="rId18"/>
    <p:sldId id="379" r:id="rId19"/>
    <p:sldId id="380" r:id="rId20"/>
    <p:sldId id="411" r:id="rId21"/>
    <p:sldId id="381" r:id="rId22"/>
    <p:sldId id="382" r:id="rId23"/>
    <p:sldId id="383" r:id="rId24"/>
    <p:sldId id="38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701"/>
    <p:restoredTop sz="77487" autoAdjust="0"/>
  </p:normalViewPr>
  <p:slideViewPr>
    <p:cSldViewPr snapToGrid="0" snapToObjects="1">
      <p:cViewPr varScale="1">
        <p:scale>
          <a:sx n="89" d="100"/>
          <a:sy n="89" d="100"/>
        </p:scale>
        <p:origin x="202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51D832-63E2-A847-AEBF-093AE4EB5B95}" type="datetimeFigureOut">
              <a:rPr lang="en-US" smtClean="0"/>
              <a:t>5/30/2021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FDA0EC-C973-8443-AF4D-6D7C9514B7F2}" type="slidenum">
              <a:rPr lang="en-US" smtClean="0"/>
              <a:t>‹#›</a:t>
            </a:fld>
            <a:endParaRPr lang="en-US" dirty="0"/>
          </a:p>
        </p:txBody>
      </p:sp>
    </p:spTree>
    <p:extLst>
      <p:ext uri="{BB962C8B-B14F-4D97-AF65-F5344CB8AC3E}">
        <p14:creationId xmlns:p14="http://schemas.microsoft.com/office/powerpoint/2010/main" val="190255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endParaRPr lang="en-US"/>
          </a:p>
        </p:txBody>
      </p:sp>
      <p:sp>
        <p:nvSpPr>
          <p:cNvPr id="4" name="Slide Number Placeholder 3"/>
          <p:cNvSpPr>
            <a:spLocks noGrp="1"/>
          </p:cNvSpPr>
          <p:nvPr>
            <p:ph type="sldNum" sz="quarter" idx="10"/>
          </p:nvPr>
        </p:nvSpPr>
        <p:spPr/>
        <p:txBody>
          <a:bodyPr/>
          <a:lstStyle/>
          <a:p>
            <a:fld id="{F8FDA0EC-C973-8443-AF4D-6D7C9514B7F2}" type="slidenum">
              <a:rPr lang="en-US" smtClean="0"/>
              <a:t>1</a:t>
            </a:fld>
            <a:endParaRPr lang="en-US"/>
          </a:p>
        </p:txBody>
      </p:sp>
    </p:spTree>
    <p:extLst>
      <p:ext uri="{BB962C8B-B14F-4D97-AF65-F5344CB8AC3E}">
        <p14:creationId xmlns:p14="http://schemas.microsoft.com/office/powerpoint/2010/main" val="4089038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73487-45A9-5C44-94C8-41CCBA826F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CFAD30-D5F5-4349-9293-9685FF2C67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96C929-E9CA-7346-8F66-E61CBF7DFE84}"/>
              </a:ext>
            </a:extLst>
          </p:cNvPr>
          <p:cNvSpPr>
            <a:spLocks noGrp="1"/>
          </p:cNvSpPr>
          <p:nvPr>
            <p:ph type="dt" sz="half" idx="10"/>
          </p:nvPr>
        </p:nvSpPr>
        <p:spPr/>
        <p:txBody>
          <a:bodyPr/>
          <a:lstStyle/>
          <a:p>
            <a:fld id="{068E8EA0-24A4-9C48-9942-93D48F51D26B}" type="datetime1">
              <a:rPr lang="en-US" smtClean="0"/>
              <a:t>5/30/2021</a:t>
            </a:fld>
            <a:endParaRPr lang="en-US" dirty="0"/>
          </a:p>
        </p:txBody>
      </p:sp>
      <p:sp>
        <p:nvSpPr>
          <p:cNvPr id="5" name="Footer Placeholder 4">
            <a:extLst>
              <a:ext uri="{FF2B5EF4-FFF2-40B4-BE49-F238E27FC236}">
                <a16:creationId xmlns:a16="http://schemas.microsoft.com/office/drawing/2014/main" id="{56E84132-5DF1-C746-9F8E-4291A14B5261}"/>
              </a:ext>
            </a:extLst>
          </p:cNvPr>
          <p:cNvSpPr>
            <a:spLocks noGrp="1"/>
          </p:cNvSpPr>
          <p:nvPr>
            <p:ph type="ftr" sz="quarter" idx="11"/>
          </p:nvPr>
        </p:nvSpPr>
        <p:spPr/>
        <p:txBody>
          <a:bodyPr/>
          <a:lstStyle/>
          <a:p>
            <a:r>
              <a:rPr lang="en-US" dirty="0"/>
              <a:t>Intro to Computer Science For electrical engineering</a:t>
            </a:r>
          </a:p>
        </p:txBody>
      </p:sp>
      <p:sp>
        <p:nvSpPr>
          <p:cNvPr id="6" name="Slide Number Placeholder 5">
            <a:extLst>
              <a:ext uri="{FF2B5EF4-FFF2-40B4-BE49-F238E27FC236}">
                <a16:creationId xmlns:a16="http://schemas.microsoft.com/office/drawing/2014/main" id="{B3D12510-A493-CA4E-A88F-82D51082774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5365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99286-1D8D-FD46-9F8E-F0D6E733FB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6A2EDA-9F66-FC49-9D24-CE642BDD98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1E77C1-8A95-F04E-A437-24A0A6C334E9}"/>
              </a:ext>
            </a:extLst>
          </p:cNvPr>
          <p:cNvSpPr>
            <a:spLocks noGrp="1"/>
          </p:cNvSpPr>
          <p:nvPr>
            <p:ph type="dt" sz="half" idx="10"/>
          </p:nvPr>
        </p:nvSpPr>
        <p:spPr/>
        <p:txBody>
          <a:bodyPr/>
          <a:lstStyle/>
          <a:p>
            <a:fld id="{0C9CF116-46A1-0A47-BD31-0E6FAC8EFB07}" type="datetime1">
              <a:rPr lang="en-US" smtClean="0"/>
              <a:t>5/30/2021</a:t>
            </a:fld>
            <a:endParaRPr lang="en-US" dirty="0"/>
          </a:p>
        </p:txBody>
      </p:sp>
      <p:sp>
        <p:nvSpPr>
          <p:cNvPr id="5" name="Footer Placeholder 4">
            <a:extLst>
              <a:ext uri="{FF2B5EF4-FFF2-40B4-BE49-F238E27FC236}">
                <a16:creationId xmlns:a16="http://schemas.microsoft.com/office/drawing/2014/main" id="{8CEFBD90-D12D-BF41-8887-527CE5B6AFDE}"/>
              </a:ext>
            </a:extLst>
          </p:cNvPr>
          <p:cNvSpPr>
            <a:spLocks noGrp="1"/>
          </p:cNvSpPr>
          <p:nvPr>
            <p:ph type="ftr" sz="quarter" idx="11"/>
          </p:nvPr>
        </p:nvSpPr>
        <p:spPr/>
        <p:txBody>
          <a:bodyPr/>
          <a:lstStyle/>
          <a:p>
            <a:r>
              <a:rPr lang="en-US" dirty="0"/>
              <a:t>Intro to Computer Science For electrical engineering</a:t>
            </a:r>
          </a:p>
        </p:txBody>
      </p:sp>
      <p:sp>
        <p:nvSpPr>
          <p:cNvPr id="6" name="Slide Number Placeholder 5">
            <a:extLst>
              <a:ext uri="{FF2B5EF4-FFF2-40B4-BE49-F238E27FC236}">
                <a16:creationId xmlns:a16="http://schemas.microsoft.com/office/drawing/2014/main" id="{CE5F3783-EC7F-004A-88A4-F98D13D0DB3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9685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DEBEAC-8A41-904A-9785-3B7F004EE8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69EF99-2F71-4D49-BE97-E7DB93C3C6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572D00-E0B3-D94C-9411-9DBC075A8513}"/>
              </a:ext>
            </a:extLst>
          </p:cNvPr>
          <p:cNvSpPr>
            <a:spLocks noGrp="1"/>
          </p:cNvSpPr>
          <p:nvPr>
            <p:ph type="dt" sz="half" idx="10"/>
          </p:nvPr>
        </p:nvSpPr>
        <p:spPr/>
        <p:txBody>
          <a:bodyPr/>
          <a:lstStyle/>
          <a:p>
            <a:fld id="{32F4E5B4-1ACB-154F-8FB2-E356CBA783E9}" type="datetime1">
              <a:rPr lang="en-US" smtClean="0"/>
              <a:t>5/30/2021</a:t>
            </a:fld>
            <a:endParaRPr lang="en-US" dirty="0"/>
          </a:p>
        </p:txBody>
      </p:sp>
      <p:sp>
        <p:nvSpPr>
          <p:cNvPr id="5" name="Footer Placeholder 4">
            <a:extLst>
              <a:ext uri="{FF2B5EF4-FFF2-40B4-BE49-F238E27FC236}">
                <a16:creationId xmlns:a16="http://schemas.microsoft.com/office/drawing/2014/main" id="{314CDD86-3CB9-CC42-8273-3E524B278E16}"/>
              </a:ext>
            </a:extLst>
          </p:cNvPr>
          <p:cNvSpPr>
            <a:spLocks noGrp="1"/>
          </p:cNvSpPr>
          <p:nvPr>
            <p:ph type="ftr" sz="quarter" idx="11"/>
          </p:nvPr>
        </p:nvSpPr>
        <p:spPr/>
        <p:txBody>
          <a:bodyPr/>
          <a:lstStyle/>
          <a:p>
            <a:r>
              <a:rPr lang="en-US" dirty="0"/>
              <a:t>Intro to Computer Science For electrical engineering</a:t>
            </a:r>
          </a:p>
        </p:txBody>
      </p:sp>
      <p:sp>
        <p:nvSpPr>
          <p:cNvPr id="6" name="Slide Number Placeholder 5">
            <a:extLst>
              <a:ext uri="{FF2B5EF4-FFF2-40B4-BE49-F238E27FC236}">
                <a16:creationId xmlns:a16="http://schemas.microsoft.com/office/drawing/2014/main" id="{02AC1920-76ED-964A-808C-45098DFFF78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83355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81C84-B21A-B549-8F6F-91783A4FA8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684D9F-27B5-4A47-84CD-ABCF7502C1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8EA4B6-E704-A040-B3C5-7DB34A918755}"/>
              </a:ext>
            </a:extLst>
          </p:cNvPr>
          <p:cNvSpPr>
            <a:spLocks noGrp="1"/>
          </p:cNvSpPr>
          <p:nvPr>
            <p:ph type="dt" sz="half" idx="10"/>
          </p:nvPr>
        </p:nvSpPr>
        <p:spPr/>
        <p:txBody>
          <a:bodyPr/>
          <a:lstStyle/>
          <a:p>
            <a:fld id="{986D8277-54F9-F54A-87CA-B1AD37D7CEB9}" type="datetime1">
              <a:rPr lang="en-US" smtClean="0"/>
              <a:t>5/30/2021</a:t>
            </a:fld>
            <a:endParaRPr lang="en-US" dirty="0"/>
          </a:p>
        </p:txBody>
      </p:sp>
      <p:sp>
        <p:nvSpPr>
          <p:cNvPr id="5" name="Footer Placeholder 4">
            <a:extLst>
              <a:ext uri="{FF2B5EF4-FFF2-40B4-BE49-F238E27FC236}">
                <a16:creationId xmlns:a16="http://schemas.microsoft.com/office/drawing/2014/main" id="{BEBA5AB3-DC45-1246-947C-BA5942E61C54}"/>
              </a:ext>
            </a:extLst>
          </p:cNvPr>
          <p:cNvSpPr>
            <a:spLocks noGrp="1"/>
          </p:cNvSpPr>
          <p:nvPr>
            <p:ph type="ftr" sz="quarter" idx="11"/>
          </p:nvPr>
        </p:nvSpPr>
        <p:spPr/>
        <p:txBody>
          <a:bodyPr/>
          <a:lstStyle/>
          <a:p>
            <a:r>
              <a:rPr lang="en-US" dirty="0"/>
              <a:t>Intro to Computer Science For electrical engineering</a:t>
            </a:r>
          </a:p>
        </p:txBody>
      </p:sp>
      <p:sp>
        <p:nvSpPr>
          <p:cNvPr id="6" name="Slide Number Placeholder 5">
            <a:extLst>
              <a:ext uri="{FF2B5EF4-FFF2-40B4-BE49-F238E27FC236}">
                <a16:creationId xmlns:a16="http://schemas.microsoft.com/office/drawing/2014/main" id="{1A8C873A-D1AC-6D4F-A6F2-C44AC12CCAB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26599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5168F-F004-5143-B4DD-1387A7F717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3D632C-635E-B648-BDC9-6A74472B62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B51171-C5D6-A549-8D2D-597BCAC4B883}"/>
              </a:ext>
            </a:extLst>
          </p:cNvPr>
          <p:cNvSpPr>
            <a:spLocks noGrp="1"/>
          </p:cNvSpPr>
          <p:nvPr>
            <p:ph type="dt" sz="half" idx="10"/>
          </p:nvPr>
        </p:nvSpPr>
        <p:spPr/>
        <p:txBody>
          <a:bodyPr/>
          <a:lstStyle/>
          <a:p>
            <a:fld id="{2F29587C-0253-174D-AFE2-858CC54384E4}" type="datetime1">
              <a:rPr lang="en-US" smtClean="0"/>
              <a:t>5/30/2021</a:t>
            </a:fld>
            <a:endParaRPr lang="en-US" dirty="0"/>
          </a:p>
        </p:txBody>
      </p:sp>
      <p:sp>
        <p:nvSpPr>
          <p:cNvPr id="5" name="Footer Placeholder 4">
            <a:extLst>
              <a:ext uri="{FF2B5EF4-FFF2-40B4-BE49-F238E27FC236}">
                <a16:creationId xmlns:a16="http://schemas.microsoft.com/office/drawing/2014/main" id="{657D1FC7-9970-0D4C-9D6B-0BD1D228CB24}"/>
              </a:ext>
            </a:extLst>
          </p:cNvPr>
          <p:cNvSpPr>
            <a:spLocks noGrp="1"/>
          </p:cNvSpPr>
          <p:nvPr>
            <p:ph type="ftr" sz="quarter" idx="11"/>
          </p:nvPr>
        </p:nvSpPr>
        <p:spPr/>
        <p:txBody>
          <a:bodyPr/>
          <a:lstStyle/>
          <a:p>
            <a:r>
              <a:rPr lang="en-US" dirty="0"/>
              <a:t>Intro to Computer Science For electrical engineering</a:t>
            </a:r>
          </a:p>
        </p:txBody>
      </p:sp>
      <p:sp>
        <p:nvSpPr>
          <p:cNvPr id="6" name="Slide Number Placeholder 5">
            <a:extLst>
              <a:ext uri="{FF2B5EF4-FFF2-40B4-BE49-F238E27FC236}">
                <a16:creationId xmlns:a16="http://schemas.microsoft.com/office/drawing/2014/main" id="{0EA201E4-2E19-C74D-B9BB-CED47867C04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7124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0E949-9DFB-FA42-AE64-03AA538C59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1E485-3CE8-5E40-BC87-753E0978AD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D5239F-3A72-6F47-905A-8FB9E76AEA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56F856-2A5A-8445-A979-AB53FF8686C8}"/>
              </a:ext>
            </a:extLst>
          </p:cNvPr>
          <p:cNvSpPr>
            <a:spLocks noGrp="1"/>
          </p:cNvSpPr>
          <p:nvPr>
            <p:ph type="dt" sz="half" idx="10"/>
          </p:nvPr>
        </p:nvSpPr>
        <p:spPr/>
        <p:txBody>
          <a:bodyPr/>
          <a:lstStyle/>
          <a:p>
            <a:fld id="{C4C1EE97-1791-714D-911B-F3EFF883A170}" type="datetime1">
              <a:rPr lang="en-US" smtClean="0"/>
              <a:t>5/30/2021</a:t>
            </a:fld>
            <a:endParaRPr lang="en-US" dirty="0"/>
          </a:p>
        </p:txBody>
      </p:sp>
      <p:sp>
        <p:nvSpPr>
          <p:cNvPr id="6" name="Footer Placeholder 5">
            <a:extLst>
              <a:ext uri="{FF2B5EF4-FFF2-40B4-BE49-F238E27FC236}">
                <a16:creationId xmlns:a16="http://schemas.microsoft.com/office/drawing/2014/main" id="{51F24F77-C265-2844-9D6F-DF9F1BC05AAC}"/>
              </a:ext>
            </a:extLst>
          </p:cNvPr>
          <p:cNvSpPr>
            <a:spLocks noGrp="1"/>
          </p:cNvSpPr>
          <p:nvPr>
            <p:ph type="ftr" sz="quarter" idx="11"/>
          </p:nvPr>
        </p:nvSpPr>
        <p:spPr/>
        <p:txBody>
          <a:bodyPr/>
          <a:lstStyle/>
          <a:p>
            <a:r>
              <a:rPr lang="en-US" dirty="0"/>
              <a:t>Intro to Computer Science For electrical engineering</a:t>
            </a:r>
          </a:p>
        </p:txBody>
      </p:sp>
      <p:sp>
        <p:nvSpPr>
          <p:cNvPr id="7" name="Slide Number Placeholder 6">
            <a:extLst>
              <a:ext uri="{FF2B5EF4-FFF2-40B4-BE49-F238E27FC236}">
                <a16:creationId xmlns:a16="http://schemas.microsoft.com/office/drawing/2014/main" id="{F5F16E44-B024-D54F-ABB0-0C13420E2FC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5708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C8C0-3D6C-CA47-BD23-48D6539CC2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DEF70D-A3FA-B04E-8FD3-02345A0C53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A8A874-1AE0-FE43-8CDA-F217BEF345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6DDCAF-1F53-0548-9392-8A38BE3392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369170-C7A8-D34C-8279-12D1C258C4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E5DB9D-6144-D148-8BA3-721A70A88C19}"/>
              </a:ext>
            </a:extLst>
          </p:cNvPr>
          <p:cNvSpPr>
            <a:spLocks noGrp="1"/>
          </p:cNvSpPr>
          <p:nvPr>
            <p:ph type="dt" sz="half" idx="10"/>
          </p:nvPr>
        </p:nvSpPr>
        <p:spPr/>
        <p:txBody>
          <a:bodyPr/>
          <a:lstStyle/>
          <a:p>
            <a:fld id="{4BC7EC77-7C01-3343-9972-BDC31A42419E}" type="datetime1">
              <a:rPr lang="en-US" smtClean="0"/>
              <a:t>5/30/2021</a:t>
            </a:fld>
            <a:endParaRPr lang="en-US" dirty="0"/>
          </a:p>
        </p:txBody>
      </p:sp>
      <p:sp>
        <p:nvSpPr>
          <p:cNvPr id="8" name="Footer Placeholder 7">
            <a:extLst>
              <a:ext uri="{FF2B5EF4-FFF2-40B4-BE49-F238E27FC236}">
                <a16:creationId xmlns:a16="http://schemas.microsoft.com/office/drawing/2014/main" id="{1ABBBB8B-CC50-DB47-8BA5-DFCE4CA0C790}"/>
              </a:ext>
            </a:extLst>
          </p:cNvPr>
          <p:cNvSpPr>
            <a:spLocks noGrp="1"/>
          </p:cNvSpPr>
          <p:nvPr>
            <p:ph type="ftr" sz="quarter" idx="11"/>
          </p:nvPr>
        </p:nvSpPr>
        <p:spPr/>
        <p:txBody>
          <a:bodyPr/>
          <a:lstStyle/>
          <a:p>
            <a:r>
              <a:rPr lang="en-US" dirty="0"/>
              <a:t>Intro to Computer Science For electrical engineering</a:t>
            </a:r>
          </a:p>
        </p:txBody>
      </p:sp>
      <p:sp>
        <p:nvSpPr>
          <p:cNvPr id="9" name="Slide Number Placeholder 8">
            <a:extLst>
              <a:ext uri="{FF2B5EF4-FFF2-40B4-BE49-F238E27FC236}">
                <a16:creationId xmlns:a16="http://schemas.microsoft.com/office/drawing/2014/main" id="{6BE6F998-BEFE-1640-9768-1200495666D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7361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04E3-45B9-5D4B-B716-B5039C5150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F5EBD3-1891-3D43-9BF0-1FCF75FED08A}"/>
              </a:ext>
            </a:extLst>
          </p:cNvPr>
          <p:cNvSpPr>
            <a:spLocks noGrp="1"/>
          </p:cNvSpPr>
          <p:nvPr>
            <p:ph type="dt" sz="half" idx="10"/>
          </p:nvPr>
        </p:nvSpPr>
        <p:spPr/>
        <p:txBody>
          <a:bodyPr/>
          <a:lstStyle/>
          <a:p>
            <a:fld id="{9EB79B07-FD61-BA48-A08C-B309D3323F3D}" type="datetime1">
              <a:rPr lang="en-US" smtClean="0"/>
              <a:t>5/30/2021</a:t>
            </a:fld>
            <a:endParaRPr lang="en-US" dirty="0"/>
          </a:p>
        </p:txBody>
      </p:sp>
      <p:sp>
        <p:nvSpPr>
          <p:cNvPr id="4" name="Footer Placeholder 3">
            <a:extLst>
              <a:ext uri="{FF2B5EF4-FFF2-40B4-BE49-F238E27FC236}">
                <a16:creationId xmlns:a16="http://schemas.microsoft.com/office/drawing/2014/main" id="{7BF08E04-C0EF-FF4B-84CA-A50DF2ABD357}"/>
              </a:ext>
            </a:extLst>
          </p:cNvPr>
          <p:cNvSpPr>
            <a:spLocks noGrp="1"/>
          </p:cNvSpPr>
          <p:nvPr>
            <p:ph type="ftr" sz="quarter" idx="11"/>
          </p:nvPr>
        </p:nvSpPr>
        <p:spPr/>
        <p:txBody>
          <a:bodyPr/>
          <a:lstStyle/>
          <a:p>
            <a:r>
              <a:rPr lang="en-US" dirty="0"/>
              <a:t>Intro to Computer Science For electrical engineering</a:t>
            </a:r>
          </a:p>
        </p:txBody>
      </p:sp>
      <p:sp>
        <p:nvSpPr>
          <p:cNvPr id="5" name="Slide Number Placeholder 4">
            <a:extLst>
              <a:ext uri="{FF2B5EF4-FFF2-40B4-BE49-F238E27FC236}">
                <a16:creationId xmlns:a16="http://schemas.microsoft.com/office/drawing/2014/main" id="{6F1DCD3C-7C50-D349-A2FC-0F3B23BEAC6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3219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052163-57F5-9649-9E95-29921249496C}"/>
              </a:ext>
            </a:extLst>
          </p:cNvPr>
          <p:cNvSpPr>
            <a:spLocks noGrp="1"/>
          </p:cNvSpPr>
          <p:nvPr>
            <p:ph type="dt" sz="half" idx="10"/>
          </p:nvPr>
        </p:nvSpPr>
        <p:spPr/>
        <p:txBody>
          <a:bodyPr/>
          <a:lstStyle/>
          <a:p>
            <a:fld id="{FE311FAB-3A92-E54C-9115-C53843F22E02}" type="datetime1">
              <a:rPr lang="en-US" smtClean="0"/>
              <a:t>5/30/2021</a:t>
            </a:fld>
            <a:endParaRPr lang="en-US" dirty="0"/>
          </a:p>
        </p:txBody>
      </p:sp>
      <p:sp>
        <p:nvSpPr>
          <p:cNvPr id="3" name="Footer Placeholder 2">
            <a:extLst>
              <a:ext uri="{FF2B5EF4-FFF2-40B4-BE49-F238E27FC236}">
                <a16:creationId xmlns:a16="http://schemas.microsoft.com/office/drawing/2014/main" id="{73CA382B-A6F1-774A-ADB1-6226F01732C9}"/>
              </a:ext>
            </a:extLst>
          </p:cNvPr>
          <p:cNvSpPr>
            <a:spLocks noGrp="1"/>
          </p:cNvSpPr>
          <p:nvPr>
            <p:ph type="ftr" sz="quarter" idx="11"/>
          </p:nvPr>
        </p:nvSpPr>
        <p:spPr/>
        <p:txBody>
          <a:bodyPr/>
          <a:lstStyle/>
          <a:p>
            <a:r>
              <a:rPr lang="en-US" dirty="0"/>
              <a:t>Intro to Computer Science For electrical engineering</a:t>
            </a:r>
          </a:p>
        </p:txBody>
      </p:sp>
      <p:sp>
        <p:nvSpPr>
          <p:cNvPr id="4" name="Slide Number Placeholder 3">
            <a:extLst>
              <a:ext uri="{FF2B5EF4-FFF2-40B4-BE49-F238E27FC236}">
                <a16:creationId xmlns:a16="http://schemas.microsoft.com/office/drawing/2014/main" id="{E4CB2F4E-6F40-6B42-A9FC-CBC599DEDC3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2035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AB0B0-8450-9043-8269-84D545A5A5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742468-BC6B-7F43-A7A5-D0355A1A8A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A1212B-AFB3-244B-A159-0F7F1E0E54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71A2D3-FB9F-0B41-9D48-2AA76575FAC6}"/>
              </a:ext>
            </a:extLst>
          </p:cNvPr>
          <p:cNvSpPr>
            <a:spLocks noGrp="1"/>
          </p:cNvSpPr>
          <p:nvPr>
            <p:ph type="dt" sz="half" idx="10"/>
          </p:nvPr>
        </p:nvSpPr>
        <p:spPr/>
        <p:txBody>
          <a:bodyPr/>
          <a:lstStyle/>
          <a:p>
            <a:fld id="{EBC3BC4C-D5E7-FF43-B7B3-2897AF37D55E}" type="datetime1">
              <a:rPr lang="en-US" smtClean="0"/>
              <a:t>5/30/2021</a:t>
            </a:fld>
            <a:endParaRPr lang="en-US" dirty="0"/>
          </a:p>
        </p:txBody>
      </p:sp>
      <p:sp>
        <p:nvSpPr>
          <p:cNvPr id="6" name="Footer Placeholder 5">
            <a:extLst>
              <a:ext uri="{FF2B5EF4-FFF2-40B4-BE49-F238E27FC236}">
                <a16:creationId xmlns:a16="http://schemas.microsoft.com/office/drawing/2014/main" id="{D0D44A9E-FA2B-8C49-AE1D-39D02FE626B7}"/>
              </a:ext>
            </a:extLst>
          </p:cNvPr>
          <p:cNvSpPr>
            <a:spLocks noGrp="1"/>
          </p:cNvSpPr>
          <p:nvPr>
            <p:ph type="ftr" sz="quarter" idx="11"/>
          </p:nvPr>
        </p:nvSpPr>
        <p:spPr/>
        <p:txBody>
          <a:bodyPr/>
          <a:lstStyle/>
          <a:p>
            <a:r>
              <a:rPr lang="en-US" dirty="0"/>
              <a:t>Intro to Computer Science For electrical engineering</a:t>
            </a:r>
          </a:p>
        </p:txBody>
      </p:sp>
      <p:sp>
        <p:nvSpPr>
          <p:cNvPr id="7" name="Slide Number Placeholder 6">
            <a:extLst>
              <a:ext uri="{FF2B5EF4-FFF2-40B4-BE49-F238E27FC236}">
                <a16:creationId xmlns:a16="http://schemas.microsoft.com/office/drawing/2014/main" id="{F67B884A-5723-E642-A8A1-6D370EB1336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3048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E0662-DE18-E44C-A417-35B439E86F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20454E-F00E-194C-8520-3A22061A5E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20A5C90-D088-3648-A1C1-83E85E249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FBEEAA-CCA8-0442-AE7A-9CDC70153EE7}"/>
              </a:ext>
            </a:extLst>
          </p:cNvPr>
          <p:cNvSpPr>
            <a:spLocks noGrp="1"/>
          </p:cNvSpPr>
          <p:nvPr>
            <p:ph type="dt" sz="half" idx="10"/>
          </p:nvPr>
        </p:nvSpPr>
        <p:spPr/>
        <p:txBody>
          <a:bodyPr/>
          <a:lstStyle/>
          <a:p>
            <a:fld id="{5E65FAA0-F9EE-BD4F-868C-00AD95C7DBC1}" type="datetime1">
              <a:rPr lang="en-US" smtClean="0"/>
              <a:t>5/30/2021</a:t>
            </a:fld>
            <a:endParaRPr lang="en-US" dirty="0"/>
          </a:p>
        </p:txBody>
      </p:sp>
      <p:sp>
        <p:nvSpPr>
          <p:cNvPr id="6" name="Footer Placeholder 5">
            <a:extLst>
              <a:ext uri="{FF2B5EF4-FFF2-40B4-BE49-F238E27FC236}">
                <a16:creationId xmlns:a16="http://schemas.microsoft.com/office/drawing/2014/main" id="{63DBAF69-48D1-AA40-AC0F-C167512397CA}"/>
              </a:ext>
            </a:extLst>
          </p:cNvPr>
          <p:cNvSpPr>
            <a:spLocks noGrp="1"/>
          </p:cNvSpPr>
          <p:nvPr>
            <p:ph type="ftr" sz="quarter" idx="11"/>
          </p:nvPr>
        </p:nvSpPr>
        <p:spPr/>
        <p:txBody>
          <a:bodyPr/>
          <a:lstStyle/>
          <a:p>
            <a:r>
              <a:rPr lang="en-US" dirty="0"/>
              <a:t>Intro to Computer Science For electrical engineering</a:t>
            </a:r>
          </a:p>
        </p:txBody>
      </p:sp>
      <p:sp>
        <p:nvSpPr>
          <p:cNvPr id="7" name="Slide Number Placeholder 6">
            <a:extLst>
              <a:ext uri="{FF2B5EF4-FFF2-40B4-BE49-F238E27FC236}">
                <a16:creationId xmlns:a16="http://schemas.microsoft.com/office/drawing/2014/main" id="{DD1B89B4-3BD5-C74D-B60B-01742A113DE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9301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A0DE68-D55D-724D-87ED-EB638020AC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54EE13-0316-174C-83B0-B230E2950D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2A7FAB-EDB1-C643-A58D-C98A1616F6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FFD8C-CA63-BE4D-A02D-2B5DDC416F8D}" type="datetime1">
              <a:rPr lang="en-US" smtClean="0"/>
              <a:t>5/30/2021</a:t>
            </a:fld>
            <a:endParaRPr lang="en-US" dirty="0"/>
          </a:p>
        </p:txBody>
      </p:sp>
      <p:sp>
        <p:nvSpPr>
          <p:cNvPr id="5" name="Footer Placeholder 4">
            <a:extLst>
              <a:ext uri="{FF2B5EF4-FFF2-40B4-BE49-F238E27FC236}">
                <a16:creationId xmlns:a16="http://schemas.microsoft.com/office/drawing/2014/main" id="{C214FEE0-0716-1443-A2FB-F06D1F1DCD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Intro to Computer Science For electrical engineering</a:t>
            </a:r>
          </a:p>
        </p:txBody>
      </p:sp>
      <p:sp>
        <p:nvSpPr>
          <p:cNvPr id="6" name="Slide Number Placeholder 5">
            <a:extLst>
              <a:ext uri="{FF2B5EF4-FFF2-40B4-BE49-F238E27FC236}">
                <a16:creationId xmlns:a16="http://schemas.microsoft.com/office/drawing/2014/main" id="{7A16A1EB-F8D6-D049-836F-F8CEF10DD0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pic>
        <p:nvPicPr>
          <p:cNvPr id="7" name="Picture 6">
            <a:extLst>
              <a:ext uri="{FF2B5EF4-FFF2-40B4-BE49-F238E27FC236}">
                <a16:creationId xmlns:a16="http://schemas.microsoft.com/office/drawing/2014/main" id="{D1D92367-4607-324D-BA3E-9C09E3C4DBF8}"/>
              </a:ext>
            </a:extLst>
          </p:cNvPr>
          <p:cNvPicPr>
            <a:picLocks noChangeAspect="1"/>
          </p:cNvPicPr>
          <p:nvPr userDrawn="1"/>
        </p:nvPicPr>
        <p:blipFill>
          <a:blip r:embed="rId13"/>
          <a:stretch>
            <a:fillRect/>
          </a:stretch>
        </p:blipFill>
        <p:spPr>
          <a:xfrm>
            <a:off x="10988874" y="-4761"/>
            <a:ext cx="1140981" cy="1140981"/>
          </a:xfrm>
          <a:prstGeom prst="rect">
            <a:avLst/>
          </a:prstGeom>
        </p:spPr>
      </p:pic>
      <p:pic>
        <p:nvPicPr>
          <p:cNvPr id="8" name="Picture 7">
            <a:extLst>
              <a:ext uri="{FF2B5EF4-FFF2-40B4-BE49-F238E27FC236}">
                <a16:creationId xmlns:a16="http://schemas.microsoft.com/office/drawing/2014/main" id="{6D159150-8DF4-B546-AFAC-25E52BEDF08D}"/>
              </a:ext>
            </a:extLst>
          </p:cNvPr>
          <p:cNvPicPr>
            <a:picLocks noChangeAspect="1"/>
          </p:cNvPicPr>
          <p:nvPr userDrawn="1"/>
        </p:nvPicPr>
        <p:blipFill>
          <a:blip r:embed="rId14"/>
          <a:stretch>
            <a:fillRect/>
          </a:stretch>
        </p:blipFill>
        <p:spPr>
          <a:xfrm>
            <a:off x="10975" y="5779513"/>
            <a:ext cx="993338" cy="993338"/>
          </a:xfrm>
          <a:prstGeom prst="rect">
            <a:avLst/>
          </a:prstGeom>
        </p:spPr>
      </p:pic>
    </p:spTree>
    <p:extLst>
      <p:ext uri="{BB962C8B-B14F-4D97-AF65-F5344CB8AC3E}">
        <p14:creationId xmlns:p14="http://schemas.microsoft.com/office/powerpoint/2010/main" val="2299529891"/>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F7E7C-6223-8D43-9BC3-D64EDB800ADA}"/>
              </a:ext>
            </a:extLst>
          </p:cNvPr>
          <p:cNvSpPr>
            <a:spLocks noGrp="1"/>
          </p:cNvSpPr>
          <p:nvPr>
            <p:ph type="ctrTitle"/>
          </p:nvPr>
        </p:nvSpPr>
        <p:spPr>
          <a:noFill/>
          <a:ln>
            <a:noFill/>
          </a:ln>
        </p:spPr>
        <p:txBody>
          <a:bodyPr/>
          <a:lstStyle/>
          <a:p>
            <a:r>
              <a:rPr lang="en-US" dirty="0"/>
              <a:t>Introduction to Computer Science (371-1-1601)</a:t>
            </a:r>
          </a:p>
        </p:txBody>
      </p:sp>
      <p:sp>
        <p:nvSpPr>
          <p:cNvPr id="3" name="Subtitle 2">
            <a:extLst>
              <a:ext uri="{FF2B5EF4-FFF2-40B4-BE49-F238E27FC236}">
                <a16:creationId xmlns:a16="http://schemas.microsoft.com/office/drawing/2014/main" id="{B50EC878-14B9-074F-A4FB-D687DEFA5B25}"/>
              </a:ext>
            </a:extLst>
          </p:cNvPr>
          <p:cNvSpPr>
            <a:spLocks noGrp="1"/>
          </p:cNvSpPr>
          <p:nvPr>
            <p:ph type="subTitle" idx="1"/>
          </p:nvPr>
        </p:nvSpPr>
        <p:spPr>
          <a:noFill/>
        </p:spPr>
        <p:txBody>
          <a:bodyPr/>
          <a:lstStyle/>
          <a:p>
            <a:r>
              <a:rPr lang="en-US"/>
              <a:t>Lectures by: Dr. Dan </a:t>
            </a:r>
            <a:r>
              <a:rPr lang="en-US" err="1"/>
              <a:t>Vilenchik</a:t>
            </a:r>
            <a:r>
              <a:rPr lang="en-US"/>
              <a:t> &amp; Dr. Zion </a:t>
            </a:r>
            <a:r>
              <a:rPr lang="en-US" err="1"/>
              <a:t>Siksik</a:t>
            </a:r>
            <a:endParaRPr lang="en-US"/>
          </a:p>
          <a:p>
            <a:r>
              <a:rPr lang="en-US"/>
              <a:t>Recitations by: Ariel Cohen, </a:t>
            </a:r>
            <a:r>
              <a:rPr lang="en-US" err="1"/>
              <a:t>Moshiko</a:t>
            </a:r>
            <a:r>
              <a:rPr lang="en-US"/>
              <a:t> Davidian, Assaf Livne, Yair Mazal</a:t>
            </a:r>
          </a:p>
        </p:txBody>
      </p:sp>
    </p:spTree>
    <p:extLst>
      <p:ext uri="{BB962C8B-B14F-4D97-AF65-F5344CB8AC3E}">
        <p14:creationId xmlns:p14="http://schemas.microsoft.com/office/powerpoint/2010/main" val="2730362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776" y="410978"/>
            <a:ext cx="10515600" cy="1325563"/>
          </a:xfrm>
        </p:spPr>
        <p:txBody>
          <a:bodyPr/>
          <a:lstStyle/>
          <a:p>
            <a:r>
              <a:rPr lang="en-US" dirty="0"/>
              <a:t>Binary search – example</a:t>
            </a:r>
            <a:endParaRPr lang="he-IL" dirty="0"/>
          </a:p>
        </p:txBody>
      </p:sp>
      <p:sp>
        <p:nvSpPr>
          <p:cNvPr id="4" name="Date Placeholder 3"/>
          <p:cNvSpPr>
            <a:spLocks noGrp="1"/>
          </p:cNvSpPr>
          <p:nvPr>
            <p:ph type="dt" sz="half" idx="10"/>
          </p:nvPr>
        </p:nvSpPr>
        <p:spPr/>
        <p:txBody>
          <a:bodyPr/>
          <a:lstStyle/>
          <a:p>
            <a:fld id="{986D8277-54F9-F54A-87CA-B1AD37D7CEB9}" type="datetime1">
              <a:rPr lang="en-US" smtClean="0"/>
              <a:t>5/30/2021</a:t>
            </a:fld>
            <a:endParaRPr lang="en-US" dirty="0"/>
          </a:p>
        </p:txBody>
      </p:sp>
      <p:sp>
        <p:nvSpPr>
          <p:cNvPr id="5" name="Footer Placeholder 4"/>
          <p:cNvSpPr>
            <a:spLocks noGrp="1"/>
          </p:cNvSpPr>
          <p:nvPr>
            <p:ph type="ftr" sz="quarter" idx="11"/>
          </p:nvPr>
        </p:nvSpPr>
        <p:spPr/>
        <p:txBody>
          <a:bodyPr/>
          <a:lstStyle/>
          <a:p>
            <a:r>
              <a:rPr lang="en-US"/>
              <a:t>Intro to Computer Science For electrical engineering</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10</a:t>
            </a:fld>
            <a:endParaRPr lang="en-US" dirty="0"/>
          </a:p>
        </p:txBody>
      </p:sp>
      <p:sp>
        <p:nvSpPr>
          <p:cNvPr id="20" name="Rectangle 19">
            <a:extLst>
              <a:ext uri="{FF2B5EF4-FFF2-40B4-BE49-F238E27FC236}">
                <a16:creationId xmlns:a16="http://schemas.microsoft.com/office/drawing/2014/main" id="{B2EB333D-F46F-A540-ACEE-18EE04325534}"/>
              </a:ext>
            </a:extLst>
          </p:cNvPr>
          <p:cNvSpPr/>
          <p:nvPr/>
        </p:nvSpPr>
        <p:spPr>
          <a:xfrm>
            <a:off x="5852636" y="2623159"/>
            <a:ext cx="4596289" cy="7965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FA5DCD6-2E2D-5743-A0C3-9D5D0D210CDF}"/>
              </a:ext>
            </a:extLst>
          </p:cNvPr>
          <p:cNvSpPr/>
          <p:nvPr/>
        </p:nvSpPr>
        <p:spPr>
          <a:xfrm>
            <a:off x="6026218" y="2795400"/>
            <a:ext cx="514739" cy="464683"/>
          </a:xfrm>
          <a:prstGeom prst="rect">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2" name="Rectangle 21">
            <a:extLst>
              <a:ext uri="{FF2B5EF4-FFF2-40B4-BE49-F238E27FC236}">
                <a16:creationId xmlns:a16="http://schemas.microsoft.com/office/drawing/2014/main" id="{3ECFF974-23C6-5648-ABD8-C2D1A5CAFCDB}"/>
              </a:ext>
            </a:extLst>
          </p:cNvPr>
          <p:cNvSpPr/>
          <p:nvPr/>
        </p:nvSpPr>
        <p:spPr>
          <a:xfrm>
            <a:off x="6653521" y="2796298"/>
            <a:ext cx="514739" cy="46468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3" name="Rectangle 22">
            <a:extLst>
              <a:ext uri="{FF2B5EF4-FFF2-40B4-BE49-F238E27FC236}">
                <a16:creationId xmlns:a16="http://schemas.microsoft.com/office/drawing/2014/main" id="{A670B3BD-E876-D44D-8D33-E345325C073C}"/>
              </a:ext>
            </a:extLst>
          </p:cNvPr>
          <p:cNvSpPr/>
          <p:nvPr/>
        </p:nvSpPr>
        <p:spPr>
          <a:xfrm>
            <a:off x="7264671" y="2796299"/>
            <a:ext cx="514739" cy="464683"/>
          </a:xfrm>
          <a:prstGeom prst="rect">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24" name="Rectangle 23">
            <a:extLst>
              <a:ext uri="{FF2B5EF4-FFF2-40B4-BE49-F238E27FC236}">
                <a16:creationId xmlns:a16="http://schemas.microsoft.com/office/drawing/2014/main" id="{347DD58A-45FB-B348-A6B4-3C68CC09C4D8}"/>
              </a:ext>
            </a:extLst>
          </p:cNvPr>
          <p:cNvSpPr/>
          <p:nvPr/>
        </p:nvSpPr>
        <p:spPr>
          <a:xfrm>
            <a:off x="7887492" y="2802288"/>
            <a:ext cx="514739" cy="46468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25" name="Rectangle 24">
            <a:extLst>
              <a:ext uri="{FF2B5EF4-FFF2-40B4-BE49-F238E27FC236}">
                <a16:creationId xmlns:a16="http://schemas.microsoft.com/office/drawing/2014/main" id="{6A06266F-C38C-D64A-8E38-37B203EE9679}"/>
              </a:ext>
            </a:extLst>
          </p:cNvPr>
          <p:cNvSpPr/>
          <p:nvPr/>
        </p:nvSpPr>
        <p:spPr>
          <a:xfrm>
            <a:off x="8512649" y="2796299"/>
            <a:ext cx="514739" cy="46468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26" name="Rectangle 25">
            <a:extLst>
              <a:ext uri="{FF2B5EF4-FFF2-40B4-BE49-F238E27FC236}">
                <a16:creationId xmlns:a16="http://schemas.microsoft.com/office/drawing/2014/main" id="{820FC3F9-1C35-9444-9638-63AAE81CCAA4}"/>
              </a:ext>
            </a:extLst>
          </p:cNvPr>
          <p:cNvSpPr/>
          <p:nvPr/>
        </p:nvSpPr>
        <p:spPr>
          <a:xfrm>
            <a:off x="9123799" y="2799828"/>
            <a:ext cx="514739" cy="46468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27" name="Rectangle 26">
            <a:extLst>
              <a:ext uri="{FF2B5EF4-FFF2-40B4-BE49-F238E27FC236}">
                <a16:creationId xmlns:a16="http://schemas.microsoft.com/office/drawing/2014/main" id="{A670B3BD-E876-D44D-8D33-E345325C073C}"/>
              </a:ext>
            </a:extLst>
          </p:cNvPr>
          <p:cNvSpPr/>
          <p:nvPr/>
        </p:nvSpPr>
        <p:spPr>
          <a:xfrm>
            <a:off x="4507370" y="2795400"/>
            <a:ext cx="514739" cy="464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28" name="TextBox 27"/>
          <p:cNvSpPr txBox="1"/>
          <p:nvPr/>
        </p:nvSpPr>
        <p:spPr>
          <a:xfrm>
            <a:off x="4410081" y="2426068"/>
            <a:ext cx="709316" cy="369332"/>
          </a:xfrm>
          <a:prstGeom prst="rect">
            <a:avLst/>
          </a:prstGeom>
          <a:noFill/>
        </p:spPr>
        <p:txBody>
          <a:bodyPr wrap="square" rtlCol="1">
            <a:spAutoFit/>
          </a:bodyPr>
          <a:lstStyle/>
          <a:p>
            <a:r>
              <a:rPr lang="en-US" dirty="0"/>
              <a:t>value</a:t>
            </a:r>
            <a:endParaRPr lang="he-IL" dirty="0"/>
          </a:p>
        </p:txBody>
      </p:sp>
      <p:sp>
        <p:nvSpPr>
          <p:cNvPr id="29" name="Rectangle 28">
            <a:extLst>
              <a:ext uri="{FF2B5EF4-FFF2-40B4-BE49-F238E27FC236}">
                <a16:creationId xmlns:a16="http://schemas.microsoft.com/office/drawing/2014/main" id="{820FC3F9-1C35-9444-9638-63AAE81CCAA4}"/>
              </a:ext>
            </a:extLst>
          </p:cNvPr>
          <p:cNvSpPr/>
          <p:nvPr/>
        </p:nvSpPr>
        <p:spPr>
          <a:xfrm>
            <a:off x="9770551" y="2799828"/>
            <a:ext cx="514739" cy="46468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
        <p:nvSpPr>
          <p:cNvPr id="18" name="TextBox 17"/>
          <p:cNvSpPr txBox="1"/>
          <p:nvPr/>
        </p:nvSpPr>
        <p:spPr>
          <a:xfrm>
            <a:off x="1098436" y="1843832"/>
            <a:ext cx="3321170" cy="923330"/>
          </a:xfrm>
          <a:prstGeom prst="rect">
            <a:avLst/>
          </a:prstGeom>
          <a:noFill/>
        </p:spPr>
        <p:txBody>
          <a:bodyPr wrap="square" rtlCol="1">
            <a:spAutoFit/>
          </a:bodyPr>
          <a:lstStyle/>
          <a:p>
            <a:r>
              <a:rPr lang="en-US" dirty="0"/>
              <a:t>Compare the value to the middle of the list. If it is equal the search is over.</a:t>
            </a:r>
            <a:endParaRPr lang="he-IL" dirty="0"/>
          </a:p>
        </p:txBody>
      </p:sp>
    </p:spTree>
    <p:extLst>
      <p:ext uri="{BB962C8B-B14F-4D97-AF65-F5344CB8AC3E}">
        <p14:creationId xmlns:p14="http://schemas.microsoft.com/office/powerpoint/2010/main" val="905954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776" y="410978"/>
            <a:ext cx="10515600" cy="1325563"/>
          </a:xfrm>
        </p:spPr>
        <p:txBody>
          <a:bodyPr/>
          <a:lstStyle/>
          <a:p>
            <a:r>
              <a:rPr lang="en-US" dirty="0"/>
              <a:t>Binary search – example</a:t>
            </a:r>
            <a:endParaRPr lang="he-IL" dirty="0"/>
          </a:p>
        </p:txBody>
      </p:sp>
      <p:sp>
        <p:nvSpPr>
          <p:cNvPr id="4" name="Date Placeholder 3"/>
          <p:cNvSpPr>
            <a:spLocks noGrp="1"/>
          </p:cNvSpPr>
          <p:nvPr>
            <p:ph type="dt" sz="half" idx="10"/>
          </p:nvPr>
        </p:nvSpPr>
        <p:spPr/>
        <p:txBody>
          <a:bodyPr/>
          <a:lstStyle/>
          <a:p>
            <a:fld id="{986D8277-54F9-F54A-87CA-B1AD37D7CEB9}" type="datetime1">
              <a:rPr lang="en-US" smtClean="0"/>
              <a:t>5/30/2021</a:t>
            </a:fld>
            <a:endParaRPr lang="en-US" dirty="0"/>
          </a:p>
        </p:txBody>
      </p:sp>
      <p:sp>
        <p:nvSpPr>
          <p:cNvPr id="5" name="Footer Placeholder 4"/>
          <p:cNvSpPr>
            <a:spLocks noGrp="1"/>
          </p:cNvSpPr>
          <p:nvPr>
            <p:ph type="ftr" sz="quarter" idx="11"/>
          </p:nvPr>
        </p:nvSpPr>
        <p:spPr/>
        <p:txBody>
          <a:bodyPr/>
          <a:lstStyle/>
          <a:p>
            <a:r>
              <a:rPr lang="en-US"/>
              <a:t>Intro to Computer Science For electrical engineering</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11</a:t>
            </a:fld>
            <a:endParaRPr lang="en-US" dirty="0"/>
          </a:p>
        </p:txBody>
      </p:sp>
      <p:sp>
        <p:nvSpPr>
          <p:cNvPr id="20" name="Rectangle 19">
            <a:extLst>
              <a:ext uri="{FF2B5EF4-FFF2-40B4-BE49-F238E27FC236}">
                <a16:creationId xmlns:a16="http://schemas.microsoft.com/office/drawing/2014/main" id="{B2EB333D-F46F-A540-ACEE-18EE04325534}"/>
              </a:ext>
            </a:extLst>
          </p:cNvPr>
          <p:cNvSpPr/>
          <p:nvPr/>
        </p:nvSpPr>
        <p:spPr>
          <a:xfrm>
            <a:off x="5852636" y="2623159"/>
            <a:ext cx="4596289" cy="7965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FA5DCD6-2E2D-5743-A0C3-9D5D0D210CDF}"/>
              </a:ext>
            </a:extLst>
          </p:cNvPr>
          <p:cNvSpPr/>
          <p:nvPr/>
        </p:nvSpPr>
        <p:spPr>
          <a:xfrm>
            <a:off x="6026218" y="2795400"/>
            <a:ext cx="514739" cy="464683"/>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2" name="Rectangle 21">
            <a:extLst>
              <a:ext uri="{FF2B5EF4-FFF2-40B4-BE49-F238E27FC236}">
                <a16:creationId xmlns:a16="http://schemas.microsoft.com/office/drawing/2014/main" id="{3ECFF974-23C6-5648-ABD8-C2D1A5CAFCDB}"/>
              </a:ext>
            </a:extLst>
          </p:cNvPr>
          <p:cNvSpPr/>
          <p:nvPr/>
        </p:nvSpPr>
        <p:spPr>
          <a:xfrm>
            <a:off x="6653521" y="2796298"/>
            <a:ext cx="514739" cy="464683"/>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3" name="Rectangle 22">
            <a:extLst>
              <a:ext uri="{FF2B5EF4-FFF2-40B4-BE49-F238E27FC236}">
                <a16:creationId xmlns:a16="http://schemas.microsoft.com/office/drawing/2014/main" id="{A670B3BD-E876-D44D-8D33-E345325C073C}"/>
              </a:ext>
            </a:extLst>
          </p:cNvPr>
          <p:cNvSpPr/>
          <p:nvPr/>
        </p:nvSpPr>
        <p:spPr>
          <a:xfrm>
            <a:off x="7264671" y="2796299"/>
            <a:ext cx="514739" cy="464683"/>
          </a:xfrm>
          <a:prstGeom prst="rect">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24" name="Rectangle 23">
            <a:extLst>
              <a:ext uri="{FF2B5EF4-FFF2-40B4-BE49-F238E27FC236}">
                <a16:creationId xmlns:a16="http://schemas.microsoft.com/office/drawing/2014/main" id="{347DD58A-45FB-B348-A6B4-3C68CC09C4D8}"/>
              </a:ext>
            </a:extLst>
          </p:cNvPr>
          <p:cNvSpPr/>
          <p:nvPr/>
        </p:nvSpPr>
        <p:spPr>
          <a:xfrm>
            <a:off x="7887492" y="2802288"/>
            <a:ext cx="514739" cy="46468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25" name="Rectangle 24">
            <a:extLst>
              <a:ext uri="{FF2B5EF4-FFF2-40B4-BE49-F238E27FC236}">
                <a16:creationId xmlns:a16="http://schemas.microsoft.com/office/drawing/2014/main" id="{6A06266F-C38C-D64A-8E38-37B203EE9679}"/>
              </a:ext>
            </a:extLst>
          </p:cNvPr>
          <p:cNvSpPr/>
          <p:nvPr/>
        </p:nvSpPr>
        <p:spPr>
          <a:xfrm>
            <a:off x="8512649" y="2796299"/>
            <a:ext cx="514739" cy="46468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26" name="Rectangle 25">
            <a:extLst>
              <a:ext uri="{FF2B5EF4-FFF2-40B4-BE49-F238E27FC236}">
                <a16:creationId xmlns:a16="http://schemas.microsoft.com/office/drawing/2014/main" id="{820FC3F9-1C35-9444-9638-63AAE81CCAA4}"/>
              </a:ext>
            </a:extLst>
          </p:cNvPr>
          <p:cNvSpPr/>
          <p:nvPr/>
        </p:nvSpPr>
        <p:spPr>
          <a:xfrm>
            <a:off x="9123799" y="2799828"/>
            <a:ext cx="514739" cy="46468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27" name="Rectangle 26">
            <a:extLst>
              <a:ext uri="{FF2B5EF4-FFF2-40B4-BE49-F238E27FC236}">
                <a16:creationId xmlns:a16="http://schemas.microsoft.com/office/drawing/2014/main" id="{A670B3BD-E876-D44D-8D33-E345325C073C}"/>
              </a:ext>
            </a:extLst>
          </p:cNvPr>
          <p:cNvSpPr/>
          <p:nvPr/>
        </p:nvSpPr>
        <p:spPr>
          <a:xfrm>
            <a:off x="4507370" y="2795400"/>
            <a:ext cx="514739" cy="464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28" name="TextBox 27"/>
          <p:cNvSpPr txBox="1"/>
          <p:nvPr/>
        </p:nvSpPr>
        <p:spPr>
          <a:xfrm>
            <a:off x="4410081" y="2426068"/>
            <a:ext cx="709316" cy="369332"/>
          </a:xfrm>
          <a:prstGeom prst="rect">
            <a:avLst/>
          </a:prstGeom>
          <a:noFill/>
        </p:spPr>
        <p:txBody>
          <a:bodyPr wrap="square" rtlCol="1">
            <a:spAutoFit/>
          </a:bodyPr>
          <a:lstStyle/>
          <a:p>
            <a:r>
              <a:rPr lang="en-US" dirty="0"/>
              <a:t>value</a:t>
            </a:r>
            <a:endParaRPr lang="he-IL" dirty="0"/>
          </a:p>
        </p:txBody>
      </p:sp>
      <p:sp>
        <p:nvSpPr>
          <p:cNvPr id="29" name="Rectangle 28">
            <a:extLst>
              <a:ext uri="{FF2B5EF4-FFF2-40B4-BE49-F238E27FC236}">
                <a16:creationId xmlns:a16="http://schemas.microsoft.com/office/drawing/2014/main" id="{820FC3F9-1C35-9444-9638-63AAE81CCAA4}"/>
              </a:ext>
            </a:extLst>
          </p:cNvPr>
          <p:cNvSpPr/>
          <p:nvPr/>
        </p:nvSpPr>
        <p:spPr>
          <a:xfrm>
            <a:off x="9770551" y="2799828"/>
            <a:ext cx="514739" cy="46468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
        <p:nvSpPr>
          <p:cNvPr id="19" name="TextBox 18"/>
          <p:cNvSpPr txBox="1"/>
          <p:nvPr/>
        </p:nvSpPr>
        <p:spPr>
          <a:xfrm>
            <a:off x="1098436" y="1843832"/>
            <a:ext cx="3321170" cy="1200329"/>
          </a:xfrm>
          <a:prstGeom prst="rect">
            <a:avLst/>
          </a:prstGeom>
          <a:noFill/>
        </p:spPr>
        <p:txBody>
          <a:bodyPr wrap="square" rtlCol="1">
            <a:spAutoFit/>
          </a:bodyPr>
          <a:lstStyle/>
          <a:p>
            <a:r>
              <a:rPr lang="en-US" dirty="0"/>
              <a:t>If it is lower all the right values are eliminated from the search.</a:t>
            </a:r>
          </a:p>
          <a:p>
            <a:r>
              <a:rPr lang="en-US" dirty="0"/>
              <a:t>If it is higher all the left values are eliminated from the search.</a:t>
            </a:r>
            <a:endParaRPr lang="he-IL" dirty="0"/>
          </a:p>
        </p:txBody>
      </p:sp>
    </p:spTree>
    <p:extLst>
      <p:ext uri="{BB962C8B-B14F-4D97-AF65-F5344CB8AC3E}">
        <p14:creationId xmlns:p14="http://schemas.microsoft.com/office/powerpoint/2010/main" val="1012232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776" y="410978"/>
            <a:ext cx="10515600" cy="1325563"/>
          </a:xfrm>
        </p:spPr>
        <p:txBody>
          <a:bodyPr/>
          <a:lstStyle/>
          <a:p>
            <a:r>
              <a:rPr lang="en-US" dirty="0"/>
              <a:t>Binary search – example</a:t>
            </a:r>
            <a:endParaRPr lang="he-IL" dirty="0"/>
          </a:p>
        </p:txBody>
      </p:sp>
      <p:sp>
        <p:nvSpPr>
          <p:cNvPr id="4" name="Date Placeholder 3"/>
          <p:cNvSpPr>
            <a:spLocks noGrp="1"/>
          </p:cNvSpPr>
          <p:nvPr>
            <p:ph type="dt" sz="half" idx="10"/>
          </p:nvPr>
        </p:nvSpPr>
        <p:spPr/>
        <p:txBody>
          <a:bodyPr/>
          <a:lstStyle/>
          <a:p>
            <a:fld id="{986D8277-54F9-F54A-87CA-B1AD37D7CEB9}" type="datetime1">
              <a:rPr lang="en-US" smtClean="0"/>
              <a:t>5/30/2021</a:t>
            </a:fld>
            <a:endParaRPr lang="en-US" dirty="0"/>
          </a:p>
        </p:txBody>
      </p:sp>
      <p:sp>
        <p:nvSpPr>
          <p:cNvPr id="5" name="Footer Placeholder 4"/>
          <p:cNvSpPr>
            <a:spLocks noGrp="1"/>
          </p:cNvSpPr>
          <p:nvPr>
            <p:ph type="ftr" sz="quarter" idx="11"/>
          </p:nvPr>
        </p:nvSpPr>
        <p:spPr/>
        <p:txBody>
          <a:bodyPr/>
          <a:lstStyle/>
          <a:p>
            <a:r>
              <a:rPr lang="en-US"/>
              <a:t>Intro to Computer Science For electrical engineering</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12</a:t>
            </a:fld>
            <a:endParaRPr lang="en-US" dirty="0"/>
          </a:p>
        </p:txBody>
      </p:sp>
      <p:sp>
        <p:nvSpPr>
          <p:cNvPr id="20" name="Rectangle 19">
            <a:extLst>
              <a:ext uri="{FF2B5EF4-FFF2-40B4-BE49-F238E27FC236}">
                <a16:creationId xmlns:a16="http://schemas.microsoft.com/office/drawing/2014/main" id="{B2EB333D-F46F-A540-ACEE-18EE04325534}"/>
              </a:ext>
            </a:extLst>
          </p:cNvPr>
          <p:cNvSpPr/>
          <p:nvPr/>
        </p:nvSpPr>
        <p:spPr>
          <a:xfrm>
            <a:off x="5852636" y="2623159"/>
            <a:ext cx="4596289" cy="7965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FA5DCD6-2E2D-5743-A0C3-9D5D0D210CDF}"/>
              </a:ext>
            </a:extLst>
          </p:cNvPr>
          <p:cNvSpPr/>
          <p:nvPr/>
        </p:nvSpPr>
        <p:spPr>
          <a:xfrm>
            <a:off x="6026218" y="2795400"/>
            <a:ext cx="514739" cy="464683"/>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2" name="Rectangle 21">
            <a:extLst>
              <a:ext uri="{FF2B5EF4-FFF2-40B4-BE49-F238E27FC236}">
                <a16:creationId xmlns:a16="http://schemas.microsoft.com/office/drawing/2014/main" id="{3ECFF974-23C6-5648-ABD8-C2D1A5CAFCDB}"/>
              </a:ext>
            </a:extLst>
          </p:cNvPr>
          <p:cNvSpPr/>
          <p:nvPr/>
        </p:nvSpPr>
        <p:spPr>
          <a:xfrm>
            <a:off x="6653521" y="2796298"/>
            <a:ext cx="514739" cy="464683"/>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3" name="Rectangle 22">
            <a:extLst>
              <a:ext uri="{FF2B5EF4-FFF2-40B4-BE49-F238E27FC236}">
                <a16:creationId xmlns:a16="http://schemas.microsoft.com/office/drawing/2014/main" id="{A670B3BD-E876-D44D-8D33-E345325C073C}"/>
              </a:ext>
            </a:extLst>
          </p:cNvPr>
          <p:cNvSpPr/>
          <p:nvPr/>
        </p:nvSpPr>
        <p:spPr>
          <a:xfrm>
            <a:off x="7264671" y="2796299"/>
            <a:ext cx="514739" cy="46468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24" name="Rectangle 23">
            <a:extLst>
              <a:ext uri="{FF2B5EF4-FFF2-40B4-BE49-F238E27FC236}">
                <a16:creationId xmlns:a16="http://schemas.microsoft.com/office/drawing/2014/main" id="{347DD58A-45FB-B348-A6B4-3C68CC09C4D8}"/>
              </a:ext>
            </a:extLst>
          </p:cNvPr>
          <p:cNvSpPr/>
          <p:nvPr/>
        </p:nvSpPr>
        <p:spPr>
          <a:xfrm>
            <a:off x="7887492" y="2802288"/>
            <a:ext cx="514739" cy="46468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25" name="Rectangle 24">
            <a:extLst>
              <a:ext uri="{FF2B5EF4-FFF2-40B4-BE49-F238E27FC236}">
                <a16:creationId xmlns:a16="http://schemas.microsoft.com/office/drawing/2014/main" id="{6A06266F-C38C-D64A-8E38-37B203EE9679}"/>
              </a:ext>
            </a:extLst>
          </p:cNvPr>
          <p:cNvSpPr/>
          <p:nvPr/>
        </p:nvSpPr>
        <p:spPr>
          <a:xfrm>
            <a:off x="8512649" y="2796299"/>
            <a:ext cx="514739" cy="46468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26" name="Rectangle 25">
            <a:extLst>
              <a:ext uri="{FF2B5EF4-FFF2-40B4-BE49-F238E27FC236}">
                <a16:creationId xmlns:a16="http://schemas.microsoft.com/office/drawing/2014/main" id="{820FC3F9-1C35-9444-9638-63AAE81CCAA4}"/>
              </a:ext>
            </a:extLst>
          </p:cNvPr>
          <p:cNvSpPr/>
          <p:nvPr/>
        </p:nvSpPr>
        <p:spPr>
          <a:xfrm>
            <a:off x="9123799" y="2799828"/>
            <a:ext cx="514739" cy="46468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27" name="Rectangle 26">
            <a:extLst>
              <a:ext uri="{FF2B5EF4-FFF2-40B4-BE49-F238E27FC236}">
                <a16:creationId xmlns:a16="http://schemas.microsoft.com/office/drawing/2014/main" id="{A670B3BD-E876-D44D-8D33-E345325C073C}"/>
              </a:ext>
            </a:extLst>
          </p:cNvPr>
          <p:cNvSpPr/>
          <p:nvPr/>
        </p:nvSpPr>
        <p:spPr>
          <a:xfrm>
            <a:off x="4507370" y="2795400"/>
            <a:ext cx="514739" cy="464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28" name="TextBox 27"/>
          <p:cNvSpPr txBox="1"/>
          <p:nvPr/>
        </p:nvSpPr>
        <p:spPr>
          <a:xfrm>
            <a:off x="4410081" y="2426068"/>
            <a:ext cx="709316" cy="369332"/>
          </a:xfrm>
          <a:prstGeom prst="rect">
            <a:avLst/>
          </a:prstGeom>
          <a:noFill/>
        </p:spPr>
        <p:txBody>
          <a:bodyPr wrap="square" rtlCol="1">
            <a:spAutoFit/>
          </a:bodyPr>
          <a:lstStyle/>
          <a:p>
            <a:r>
              <a:rPr lang="en-US" dirty="0"/>
              <a:t>value</a:t>
            </a:r>
            <a:endParaRPr lang="he-IL" dirty="0"/>
          </a:p>
        </p:txBody>
      </p:sp>
      <p:sp>
        <p:nvSpPr>
          <p:cNvPr id="29" name="Rectangle 28">
            <a:extLst>
              <a:ext uri="{FF2B5EF4-FFF2-40B4-BE49-F238E27FC236}">
                <a16:creationId xmlns:a16="http://schemas.microsoft.com/office/drawing/2014/main" id="{820FC3F9-1C35-9444-9638-63AAE81CCAA4}"/>
              </a:ext>
            </a:extLst>
          </p:cNvPr>
          <p:cNvSpPr/>
          <p:nvPr/>
        </p:nvSpPr>
        <p:spPr>
          <a:xfrm>
            <a:off x="9770551" y="2799828"/>
            <a:ext cx="514739" cy="46468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
        <p:nvSpPr>
          <p:cNvPr id="18" name="TextBox 17"/>
          <p:cNvSpPr txBox="1"/>
          <p:nvPr/>
        </p:nvSpPr>
        <p:spPr>
          <a:xfrm>
            <a:off x="1098436" y="1843832"/>
            <a:ext cx="3321170" cy="923330"/>
          </a:xfrm>
          <a:prstGeom prst="rect">
            <a:avLst/>
          </a:prstGeom>
          <a:noFill/>
        </p:spPr>
        <p:txBody>
          <a:bodyPr wrap="square" rtlCol="1">
            <a:spAutoFit/>
          </a:bodyPr>
          <a:lstStyle/>
          <a:p>
            <a:r>
              <a:rPr lang="en-US" dirty="0"/>
              <a:t>Compare the value to the middle of the list. If it is equal the search is over.</a:t>
            </a:r>
            <a:endParaRPr lang="he-IL" dirty="0"/>
          </a:p>
        </p:txBody>
      </p:sp>
    </p:spTree>
    <p:extLst>
      <p:ext uri="{BB962C8B-B14F-4D97-AF65-F5344CB8AC3E}">
        <p14:creationId xmlns:p14="http://schemas.microsoft.com/office/powerpoint/2010/main" val="1167807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 code</a:t>
            </a:r>
            <a:endParaRPr lang="he-IL" dirty="0"/>
          </a:p>
        </p:txBody>
      </p:sp>
      <p:sp>
        <p:nvSpPr>
          <p:cNvPr id="4" name="Date Placeholder 3"/>
          <p:cNvSpPr>
            <a:spLocks noGrp="1"/>
          </p:cNvSpPr>
          <p:nvPr>
            <p:ph type="dt" sz="half" idx="10"/>
          </p:nvPr>
        </p:nvSpPr>
        <p:spPr/>
        <p:txBody>
          <a:bodyPr/>
          <a:lstStyle/>
          <a:p>
            <a:fld id="{986D8277-54F9-F54A-87CA-B1AD37D7CEB9}" type="datetime1">
              <a:rPr lang="en-US" smtClean="0"/>
              <a:t>5/30/2021</a:t>
            </a:fld>
            <a:endParaRPr lang="en-US" dirty="0"/>
          </a:p>
        </p:txBody>
      </p:sp>
      <p:sp>
        <p:nvSpPr>
          <p:cNvPr id="5" name="Footer Placeholder 4"/>
          <p:cNvSpPr>
            <a:spLocks noGrp="1"/>
          </p:cNvSpPr>
          <p:nvPr>
            <p:ph type="ftr" sz="quarter" idx="11"/>
          </p:nvPr>
        </p:nvSpPr>
        <p:spPr/>
        <p:txBody>
          <a:bodyPr/>
          <a:lstStyle/>
          <a:p>
            <a:r>
              <a:rPr lang="en-US"/>
              <a:t>Intro to Computer Science For electrical engineering</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13</a:t>
            </a:fld>
            <a:endParaRPr lang="en-US" dirty="0"/>
          </a:p>
        </p:txBody>
      </p:sp>
      <p:pic>
        <p:nvPicPr>
          <p:cNvPr id="3" name="Picture 2"/>
          <p:cNvPicPr>
            <a:picLocks noChangeAspect="1"/>
          </p:cNvPicPr>
          <p:nvPr/>
        </p:nvPicPr>
        <p:blipFill>
          <a:blip r:embed="rId2"/>
          <a:stretch>
            <a:fillRect/>
          </a:stretch>
        </p:blipFill>
        <p:spPr>
          <a:xfrm>
            <a:off x="838200" y="2085975"/>
            <a:ext cx="10309412" cy="3286125"/>
          </a:xfrm>
          <a:prstGeom prst="rect">
            <a:avLst/>
          </a:prstGeom>
        </p:spPr>
      </p:pic>
    </p:spTree>
    <p:extLst>
      <p:ext uri="{BB962C8B-B14F-4D97-AF65-F5344CB8AC3E}">
        <p14:creationId xmlns:p14="http://schemas.microsoft.com/office/powerpoint/2010/main" val="735387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Greatest Common Divisor (GCD)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For </a:t>
                </a:r>
                <a:r>
                  <a:rPr lang="en-US"/>
                  <a:t>two nonnegative nonzero </a:t>
                </a:r>
                <a:r>
                  <a:rPr lang="en-US" dirty="0"/>
                  <a:t>numbers, find the greatest common divisor.</a:t>
                </a:r>
                <a:br>
                  <a:rPr lang="en-US" dirty="0"/>
                </a:br>
                <a:r>
                  <a:rPr lang="en-US" dirty="0"/>
                  <a:t/>
                </a:r>
                <a:br>
                  <a:rPr lang="en-US" dirty="0"/>
                </a:b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&gt;</m:t>
                      </m:r>
                      <m:r>
                        <a:rPr lang="en-US" b="0" i="1" smtClean="0">
                          <a:latin typeface="Cambria Math" panose="02040503050406030204" pitchFamily="18" charset="0"/>
                        </a:rPr>
                        <m:t>0</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𝑖𝑓</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m:oMathPara>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𝑓𝑖𝑛𝑑</m:t>
                      </m:r>
                      <m:r>
                        <a:rPr lang="en-US" b="0" i="1" smtClean="0">
                          <a:latin typeface="Cambria Math" panose="02040503050406030204" pitchFamily="18" charset="0"/>
                        </a:rPr>
                        <m:t> </m:t>
                      </m:r>
                      <m:r>
                        <m:rPr>
                          <m:sty m:val="p"/>
                        </m:rPr>
                        <a:rPr lang="en-US" b="0" i="0" smtClean="0">
                          <a:latin typeface="Cambria Math" panose="02040503050406030204" pitchFamily="18" charset="0"/>
                        </a:rPr>
                        <m:t>max</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86" t="-2632"/>
                </a:stretch>
              </a:blipFill>
            </p:spPr>
            <p:txBody>
              <a:bodyPr/>
              <a:lstStyle/>
              <a:p>
                <a:r>
                  <a:rPr lang="en-IL">
                    <a:noFill/>
                  </a:rPr>
                  <a:t> </a:t>
                </a:r>
              </a:p>
            </p:txBody>
          </p:sp>
        </mc:Fallback>
      </mc:AlternateContent>
      <p:sp>
        <p:nvSpPr>
          <p:cNvPr id="4" name="Date Placeholder 3"/>
          <p:cNvSpPr>
            <a:spLocks noGrp="1"/>
          </p:cNvSpPr>
          <p:nvPr>
            <p:ph type="dt" sz="half" idx="10"/>
          </p:nvPr>
        </p:nvSpPr>
        <p:spPr/>
        <p:txBody>
          <a:bodyPr/>
          <a:lstStyle/>
          <a:p>
            <a:fld id="{986D8277-54F9-F54A-87CA-B1AD37D7CEB9}" type="datetime1">
              <a:rPr lang="en-US" smtClean="0"/>
              <a:t>5/30/2021</a:t>
            </a:fld>
            <a:endParaRPr lang="en-US" dirty="0"/>
          </a:p>
        </p:txBody>
      </p:sp>
      <p:sp>
        <p:nvSpPr>
          <p:cNvPr id="5" name="Footer Placeholder 4"/>
          <p:cNvSpPr>
            <a:spLocks noGrp="1"/>
          </p:cNvSpPr>
          <p:nvPr>
            <p:ph type="ftr" sz="quarter" idx="11"/>
          </p:nvPr>
        </p:nvSpPr>
        <p:spPr/>
        <p:txBody>
          <a:bodyPr/>
          <a:lstStyle/>
          <a:p>
            <a:r>
              <a:rPr lang="en-US"/>
              <a:t>Intro to Computer Science For electrical engineering</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2721099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1 – naïve solution</a:t>
            </a:r>
          </a:p>
        </p:txBody>
      </p:sp>
      <p:sp>
        <p:nvSpPr>
          <p:cNvPr id="4" name="Date Placeholder 3"/>
          <p:cNvSpPr>
            <a:spLocks noGrp="1"/>
          </p:cNvSpPr>
          <p:nvPr>
            <p:ph type="dt" sz="half" idx="10"/>
          </p:nvPr>
        </p:nvSpPr>
        <p:spPr/>
        <p:txBody>
          <a:bodyPr/>
          <a:lstStyle/>
          <a:p>
            <a:fld id="{986D8277-54F9-F54A-87CA-B1AD37D7CEB9}" type="datetime1">
              <a:rPr lang="en-US" smtClean="0"/>
              <a:t>5/30/2021</a:t>
            </a:fld>
            <a:endParaRPr lang="en-US" dirty="0"/>
          </a:p>
        </p:txBody>
      </p:sp>
      <p:sp>
        <p:nvSpPr>
          <p:cNvPr id="5" name="Footer Placeholder 4"/>
          <p:cNvSpPr>
            <a:spLocks noGrp="1"/>
          </p:cNvSpPr>
          <p:nvPr>
            <p:ph type="ftr" sz="quarter" idx="11"/>
          </p:nvPr>
        </p:nvSpPr>
        <p:spPr/>
        <p:txBody>
          <a:bodyPr/>
          <a:lstStyle/>
          <a:p>
            <a:r>
              <a:rPr lang="en-US"/>
              <a:t>Intro to Computer Science For electrical engineering</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15</a:t>
            </a:fld>
            <a:endParaRPr lang="en-US" dirty="0"/>
          </a:p>
        </p:txBody>
      </p:sp>
      <p:pic>
        <p:nvPicPr>
          <p:cNvPr id="7" name="Picture 6"/>
          <p:cNvPicPr>
            <a:picLocks noChangeAspect="1"/>
          </p:cNvPicPr>
          <p:nvPr/>
        </p:nvPicPr>
        <p:blipFill>
          <a:blip r:embed="rId2"/>
          <a:stretch>
            <a:fillRect/>
          </a:stretch>
        </p:blipFill>
        <p:spPr>
          <a:xfrm>
            <a:off x="838200" y="2397957"/>
            <a:ext cx="10334625" cy="2571750"/>
          </a:xfrm>
          <a:prstGeom prst="rect">
            <a:avLst/>
          </a:prstGeom>
        </p:spPr>
      </p:pic>
    </p:spTree>
    <p:extLst>
      <p:ext uri="{BB962C8B-B14F-4D97-AF65-F5344CB8AC3E}">
        <p14:creationId xmlns:p14="http://schemas.microsoft.com/office/powerpoint/2010/main" val="1815985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2 – recursive solution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Notice that for two number </a:t>
                </a:r>
                <a:r>
                  <a:rPr lang="en-US" dirty="0" err="1"/>
                  <a:t>a,b</a:t>
                </a:r>
                <a:r>
                  <a:rPr lang="en-US" dirty="0"/>
                  <a:t> we can write: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𝑏𝑞</m:t>
                      </m:r>
                      <m:r>
                        <a:rPr lang="en-US" b="0" i="1" smtClean="0">
                          <a:latin typeface="Cambria Math" panose="02040503050406030204" pitchFamily="18" charset="0"/>
                        </a:rPr>
                        <m:t>+</m:t>
                      </m:r>
                      <m:r>
                        <a:rPr lang="en-US" b="0" i="1" smtClean="0">
                          <a:latin typeface="Cambria Math" panose="02040503050406030204" pitchFamily="18" charset="0"/>
                        </a:rPr>
                        <m:t>𝑟</m:t>
                      </m:r>
                    </m:oMath>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𝑖𝑛𝑡</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𝑎</m:t>
                              </m:r>
                            </m:num>
                            <m:den>
                              <m:r>
                                <a:rPr lang="en-US" b="0" i="1" smtClean="0">
                                  <a:latin typeface="Cambria Math" panose="02040503050406030204" pitchFamily="18" charset="0"/>
                                </a:rPr>
                                <m:t>𝑏</m:t>
                              </m:r>
                            </m:den>
                          </m:f>
                        </m:e>
                      </m:d>
                    </m:oMath>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𝑟</m:t>
                      </m:r>
                    </m:oMath>
                  </m:oMathPara>
                </a14:m>
                <a:endParaRPr lang="en-US" dirty="0"/>
              </a:p>
              <a:p>
                <a:pPr marL="0" indent="0">
                  <a:buNone/>
                </a:pPr>
                <a:r>
                  <a:rPr lang="en-US" dirty="0"/>
                  <a:t>Therefore the </a:t>
                </a:r>
                <a:r>
                  <a:rPr lang="en-US" dirty="0" err="1"/>
                  <a:t>gcd</a:t>
                </a:r>
                <a:r>
                  <a:rPr lang="en-US" dirty="0"/>
                  <a:t> of </a:t>
                </a:r>
                <a:r>
                  <a:rPr lang="en-US" dirty="0" err="1"/>
                  <a:t>a,b</a:t>
                </a:r>
                <a:r>
                  <a:rPr lang="en-US" dirty="0"/>
                  <a:t> is also the </a:t>
                </a:r>
                <a:r>
                  <a:rPr lang="en-US" dirty="0" err="1"/>
                  <a:t>gcd</a:t>
                </a:r>
                <a:r>
                  <a:rPr lang="en-US" dirty="0"/>
                  <a:t> of </a:t>
                </a:r>
                <a:r>
                  <a:rPr lang="en-US" dirty="0" err="1"/>
                  <a:t>b,r</a:t>
                </a: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gcd</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e>
                      </m:func>
                    </m:oMath>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0</m:t>
                      </m:r>
                    </m:oMath>
                    <m:oMath xmlns:m="http://schemas.openxmlformats.org/officeDocument/2006/math">
                      <m:r>
                        <a:rPr lang="en-US" b="0" i="1" smtClean="0">
                          <a:latin typeface="Cambria Math" panose="02040503050406030204" pitchFamily="18" charset="0"/>
                        </a:rPr>
                        <m:t>𝑐</m:t>
                      </m:r>
                      <m:r>
                        <a:rPr lang="en-US" b="0" i="0" smtClean="0">
                          <a:latin typeface="Cambria Math" panose="02040503050406030204" pitchFamily="18" charset="0"/>
                        </a:rPr>
                        <m:t>=</m:t>
                      </m:r>
                      <m:r>
                        <m:rPr>
                          <m:sty m:val="p"/>
                        </m:rPr>
                        <a:rPr lang="en-US" b="0" i="0" smtClean="0">
                          <a:latin typeface="Cambria Math" panose="02040503050406030204" pitchFamily="18" charset="0"/>
                        </a:rPr>
                        <m:t>gcd</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oMath>
                  </m:oMathPara>
                </a14:m>
                <a:endParaRPr lang="en-US" dirty="0"/>
              </a:p>
              <a:p>
                <a:pPr marL="0" indent="0">
                  <a:buNone/>
                </a:pPr>
                <a:r>
                  <a:rPr lang="en-US" dirty="0"/>
                  <a:t>If we agree with this lemma, we can write our recursive function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86" t="-2632"/>
                </a:stretch>
              </a:blipFill>
            </p:spPr>
            <p:txBody>
              <a:bodyPr/>
              <a:lstStyle/>
              <a:p>
                <a:r>
                  <a:rPr lang="en-IL">
                    <a:noFill/>
                  </a:rPr>
                  <a:t> </a:t>
                </a:r>
              </a:p>
            </p:txBody>
          </p:sp>
        </mc:Fallback>
      </mc:AlternateContent>
      <p:sp>
        <p:nvSpPr>
          <p:cNvPr id="4" name="Date Placeholder 3"/>
          <p:cNvSpPr>
            <a:spLocks noGrp="1"/>
          </p:cNvSpPr>
          <p:nvPr>
            <p:ph type="dt" sz="half" idx="10"/>
          </p:nvPr>
        </p:nvSpPr>
        <p:spPr/>
        <p:txBody>
          <a:bodyPr/>
          <a:lstStyle/>
          <a:p>
            <a:fld id="{986D8277-54F9-F54A-87CA-B1AD37D7CEB9}" type="datetime1">
              <a:rPr lang="en-US" smtClean="0"/>
              <a:t>5/30/2021</a:t>
            </a:fld>
            <a:endParaRPr lang="en-US" dirty="0"/>
          </a:p>
        </p:txBody>
      </p:sp>
      <p:sp>
        <p:nvSpPr>
          <p:cNvPr id="5" name="Footer Placeholder 4"/>
          <p:cNvSpPr>
            <a:spLocks noGrp="1"/>
          </p:cNvSpPr>
          <p:nvPr>
            <p:ph type="ftr" sz="quarter" idx="11"/>
          </p:nvPr>
        </p:nvSpPr>
        <p:spPr/>
        <p:txBody>
          <a:bodyPr/>
          <a:lstStyle/>
          <a:p>
            <a:r>
              <a:rPr lang="en-US"/>
              <a:t>Intro to Computer Science For electrical engineering</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1416015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D9F0C-0268-314D-AC83-25E27D022F14}"/>
              </a:ext>
            </a:extLst>
          </p:cNvPr>
          <p:cNvSpPr>
            <a:spLocks noGrp="1"/>
          </p:cNvSpPr>
          <p:nvPr>
            <p:ph type="title"/>
          </p:nvPr>
        </p:nvSpPr>
        <p:spPr/>
        <p:txBody>
          <a:bodyPr/>
          <a:lstStyle/>
          <a:p>
            <a:endParaRPr lang="en-IL"/>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789E63-22EE-4844-9571-7B24971047E0}"/>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36</m:t>
                      </m:r>
                    </m:oMath>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24</m:t>
                      </m:r>
                    </m:oMath>
                    <m:oMath xmlns:m="http://schemas.openxmlformats.org/officeDocument/2006/math">
                      <m:r>
                        <a:rPr lang="en-US" b="0" i="1" smtClean="0">
                          <a:latin typeface="Cambria Math" panose="02040503050406030204" pitchFamily="18" charset="0"/>
                        </a:rPr>
                        <m:t>36</m:t>
                      </m:r>
                      <m:r>
                        <a:rPr lang="en-US" b="0" i="1" smtClean="0">
                          <a:latin typeface="Cambria Math" panose="02040503050406030204" pitchFamily="18" charset="0"/>
                        </a:rPr>
                        <m:t>=</m:t>
                      </m:r>
                      <m:r>
                        <a:rPr lang="en-US" b="0" i="1" smtClean="0">
                          <a:latin typeface="Cambria Math" panose="02040503050406030204" pitchFamily="18" charset="0"/>
                        </a:rPr>
                        <m:t>24</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12</m:t>
                      </m:r>
                    </m:oMath>
                  </m:oMathPara>
                </a14:m>
                <a:endParaRPr lang="en-US" b="0"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24</m:t>
                      </m:r>
                    </m:oMath>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12</m:t>
                      </m:r>
                    </m:oMath>
                    <m:oMath xmlns:m="http://schemas.openxmlformats.org/officeDocument/2006/math">
                      <m:r>
                        <a:rPr lang="en-US" b="0" i="1" smtClean="0">
                          <a:latin typeface="Cambria Math" panose="02040503050406030204" pitchFamily="18" charset="0"/>
                        </a:rPr>
                        <m:t>24</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12</m:t>
                      </m:r>
                      <m:r>
                        <a:rPr lang="en-US" b="0" i="1" smtClean="0">
                          <a:latin typeface="Cambria Math" panose="02040503050406030204" pitchFamily="18" charset="0"/>
                        </a:rPr>
                        <m:t>+</m:t>
                      </m:r>
                      <m:r>
                        <a:rPr lang="en-US" b="0" i="1" smtClean="0">
                          <a:latin typeface="Cambria Math" panose="02040503050406030204" pitchFamily="18" charset="0"/>
                        </a:rPr>
                        <m:t>0</m:t>
                      </m:r>
                    </m:oMath>
                  </m:oMathPara>
                </a14:m>
                <a:endParaRPr lang="en-US" b="0" dirty="0"/>
              </a:p>
              <a:p>
                <a:pPr marL="0" indent="0">
                  <a:buNone/>
                </a:pPr>
                <a:endParaRPr lang="en-US" b="0" dirty="0"/>
              </a:p>
              <a:p>
                <a:pPr marL="0" indent="0">
                  <a:buNone/>
                </a:pPr>
                <a:endParaRPr lang="en-US" b="0" dirty="0"/>
              </a:p>
              <a:p>
                <a:pPr marL="0" indent="0">
                  <a:buNone/>
                </a:pPr>
                <a:endParaRPr lang="en-US" b="0" dirty="0"/>
              </a:p>
            </p:txBody>
          </p:sp>
        </mc:Choice>
        <mc:Fallback xmlns="">
          <p:sp>
            <p:nvSpPr>
              <p:cNvPr id="3" name="Content Placeholder 2">
                <a:extLst>
                  <a:ext uri="{FF2B5EF4-FFF2-40B4-BE49-F238E27FC236}">
                    <a16:creationId xmlns:a16="http://schemas.microsoft.com/office/drawing/2014/main" id="{AD789E63-22EE-4844-9571-7B24971047E0}"/>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IL">
                    <a:noFill/>
                  </a:rPr>
                  <a:t> </a:t>
                </a:r>
              </a:p>
            </p:txBody>
          </p:sp>
        </mc:Fallback>
      </mc:AlternateContent>
      <p:sp>
        <p:nvSpPr>
          <p:cNvPr id="4" name="Date Placeholder 3">
            <a:extLst>
              <a:ext uri="{FF2B5EF4-FFF2-40B4-BE49-F238E27FC236}">
                <a16:creationId xmlns:a16="http://schemas.microsoft.com/office/drawing/2014/main" id="{75D3BA78-79CB-FF4C-B6D6-6EC3F5E6F21F}"/>
              </a:ext>
            </a:extLst>
          </p:cNvPr>
          <p:cNvSpPr>
            <a:spLocks noGrp="1"/>
          </p:cNvSpPr>
          <p:nvPr>
            <p:ph type="dt" sz="half" idx="10"/>
          </p:nvPr>
        </p:nvSpPr>
        <p:spPr/>
        <p:txBody>
          <a:bodyPr/>
          <a:lstStyle/>
          <a:p>
            <a:fld id="{986D8277-54F9-F54A-87CA-B1AD37D7CEB9}" type="datetime1">
              <a:rPr lang="en-US" smtClean="0"/>
              <a:t>5/30/2021</a:t>
            </a:fld>
            <a:endParaRPr lang="en-US" dirty="0"/>
          </a:p>
        </p:txBody>
      </p:sp>
      <p:sp>
        <p:nvSpPr>
          <p:cNvPr id="5" name="Footer Placeholder 4">
            <a:extLst>
              <a:ext uri="{FF2B5EF4-FFF2-40B4-BE49-F238E27FC236}">
                <a16:creationId xmlns:a16="http://schemas.microsoft.com/office/drawing/2014/main" id="{2364FAA1-E804-9749-8958-4C8AEDD41B43}"/>
              </a:ext>
            </a:extLst>
          </p:cNvPr>
          <p:cNvSpPr>
            <a:spLocks noGrp="1"/>
          </p:cNvSpPr>
          <p:nvPr>
            <p:ph type="ftr" sz="quarter" idx="11"/>
          </p:nvPr>
        </p:nvSpPr>
        <p:spPr/>
        <p:txBody>
          <a:bodyPr/>
          <a:lstStyle/>
          <a:p>
            <a:r>
              <a:rPr lang="en-US"/>
              <a:t>Intro to Computer Science For electrical engineering</a:t>
            </a:r>
            <a:endParaRPr lang="en-US" dirty="0"/>
          </a:p>
        </p:txBody>
      </p:sp>
      <p:sp>
        <p:nvSpPr>
          <p:cNvPr id="6" name="Slide Number Placeholder 5">
            <a:extLst>
              <a:ext uri="{FF2B5EF4-FFF2-40B4-BE49-F238E27FC236}">
                <a16:creationId xmlns:a16="http://schemas.microsoft.com/office/drawing/2014/main" id="{1C3924E3-6AAA-C64D-ADC1-F6B4B967F285}"/>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4017596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2 – recursive solution</a:t>
            </a:r>
          </a:p>
        </p:txBody>
      </p:sp>
      <p:sp>
        <p:nvSpPr>
          <p:cNvPr id="4" name="Date Placeholder 3"/>
          <p:cNvSpPr>
            <a:spLocks noGrp="1"/>
          </p:cNvSpPr>
          <p:nvPr>
            <p:ph type="dt" sz="half" idx="10"/>
          </p:nvPr>
        </p:nvSpPr>
        <p:spPr/>
        <p:txBody>
          <a:bodyPr/>
          <a:lstStyle/>
          <a:p>
            <a:fld id="{986D8277-54F9-F54A-87CA-B1AD37D7CEB9}" type="datetime1">
              <a:rPr lang="en-US" smtClean="0"/>
              <a:t>5/30/2021</a:t>
            </a:fld>
            <a:endParaRPr lang="en-US" dirty="0"/>
          </a:p>
        </p:txBody>
      </p:sp>
      <p:sp>
        <p:nvSpPr>
          <p:cNvPr id="5" name="Footer Placeholder 4"/>
          <p:cNvSpPr>
            <a:spLocks noGrp="1"/>
          </p:cNvSpPr>
          <p:nvPr>
            <p:ph type="ftr" sz="quarter" idx="11"/>
          </p:nvPr>
        </p:nvSpPr>
        <p:spPr/>
        <p:txBody>
          <a:bodyPr/>
          <a:lstStyle/>
          <a:p>
            <a:r>
              <a:rPr lang="en-US"/>
              <a:t>Intro to Computer Science For electrical engineering</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18</a:t>
            </a:fld>
            <a:endParaRPr lang="en-US" dirty="0"/>
          </a:p>
        </p:txBody>
      </p:sp>
      <p:sp>
        <p:nvSpPr>
          <p:cNvPr id="8" name="Content Placeholder 7"/>
          <p:cNvSpPr>
            <a:spLocks noGrp="1"/>
          </p:cNvSpPr>
          <p:nvPr>
            <p:ph idx="1"/>
          </p:nvPr>
        </p:nvSpPr>
        <p:spPr/>
        <p:txBody>
          <a:bodyPr/>
          <a:lstStyle/>
          <a:p>
            <a:endParaRPr lang="en-US"/>
          </a:p>
        </p:txBody>
      </p:sp>
      <p:pic>
        <p:nvPicPr>
          <p:cNvPr id="9" name="Picture 8"/>
          <p:cNvPicPr>
            <a:picLocks noChangeAspect="1"/>
          </p:cNvPicPr>
          <p:nvPr/>
        </p:nvPicPr>
        <p:blipFill>
          <a:blip r:embed="rId2"/>
          <a:stretch>
            <a:fillRect/>
          </a:stretch>
        </p:blipFill>
        <p:spPr>
          <a:xfrm>
            <a:off x="612490" y="2203555"/>
            <a:ext cx="10967019" cy="3242324"/>
          </a:xfrm>
          <a:prstGeom prst="rect">
            <a:avLst/>
          </a:prstGeom>
        </p:spPr>
      </p:pic>
    </p:spTree>
    <p:extLst>
      <p:ext uri="{BB962C8B-B14F-4D97-AF65-F5344CB8AC3E}">
        <p14:creationId xmlns:p14="http://schemas.microsoft.com/office/powerpoint/2010/main" val="2651362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3 – non-recursive better solution</a:t>
            </a:r>
          </a:p>
        </p:txBody>
      </p:sp>
      <p:sp>
        <p:nvSpPr>
          <p:cNvPr id="4" name="Date Placeholder 3"/>
          <p:cNvSpPr>
            <a:spLocks noGrp="1"/>
          </p:cNvSpPr>
          <p:nvPr>
            <p:ph type="dt" sz="half" idx="10"/>
          </p:nvPr>
        </p:nvSpPr>
        <p:spPr/>
        <p:txBody>
          <a:bodyPr/>
          <a:lstStyle/>
          <a:p>
            <a:fld id="{986D8277-54F9-F54A-87CA-B1AD37D7CEB9}" type="datetime1">
              <a:rPr lang="en-US" smtClean="0"/>
              <a:t>5/30/2021</a:t>
            </a:fld>
            <a:endParaRPr lang="en-US" dirty="0"/>
          </a:p>
        </p:txBody>
      </p:sp>
      <p:sp>
        <p:nvSpPr>
          <p:cNvPr id="5" name="Footer Placeholder 4"/>
          <p:cNvSpPr>
            <a:spLocks noGrp="1"/>
          </p:cNvSpPr>
          <p:nvPr>
            <p:ph type="ftr" sz="quarter" idx="11"/>
          </p:nvPr>
        </p:nvSpPr>
        <p:spPr/>
        <p:txBody>
          <a:bodyPr/>
          <a:lstStyle/>
          <a:p>
            <a:r>
              <a:rPr lang="en-US"/>
              <a:t>Intro to Computer Science For electrical engineering</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19</a:t>
            </a:fld>
            <a:endParaRPr lang="en-US" dirty="0"/>
          </a:p>
        </p:txBody>
      </p:sp>
      <p:pic>
        <p:nvPicPr>
          <p:cNvPr id="7" name="Picture 6"/>
          <p:cNvPicPr>
            <a:picLocks noChangeAspect="1"/>
          </p:cNvPicPr>
          <p:nvPr/>
        </p:nvPicPr>
        <p:blipFill>
          <a:blip r:embed="rId2"/>
          <a:stretch>
            <a:fillRect/>
          </a:stretch>
        </p:blipFill>
        <p:spPr>
          <a:xfrm>
            <a:off x="1890712" y="2205037"/>
            <a:ext cx="8410575" cy="2447925"/>
          </a:xfrm>
          <a:prstGeom prst="rect">
            <a:avLst/>
          </a:prstGeom>
        </p:spPr>
      </p:pic>
    </p:spTree>
    <p:extLst>
      <p:ext uri="{BB962C8B-B14F-4D97-AF65-F5344CB8AC3E}">
        <p14:creationId xmlns:p14="http://schemas.microsoft.com/office/powerpoint/2010/main" val="2633195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F7E7C-6223-8D43-9BC3-D64EDB800ADA}"/>
              </a:ext>
            </a:extLst>
          </p:cNvPr>
          <p:cNvSpPr>
            <a:spLocks noGrp="1"/>
          </p:cNvSpPr>
          <p:nvPr>
            <p:ph type="ctrTitle"/>
          </p:nvPr>
        </p:nvSpPr>
        <p:spPr/>
        <p:txBody>
          <a:bodyPr>
            <a:normAutofit/>
          </a:bodyPr>
          <a:lstStyle/>
          <a:p>
            <a:r>
              <a:rPr lang="he-IL" dirty="0"/>
              <a:t>R</a:t>
            </a:r>
            <a:r>
              <a:rPr lang="en-US" dirty="0" err="1"/>
              <a:t>ecitation</a:t>
            </a:r>
            <a:r>
              <a:rPr lang="en-US" dirty="0"/>
              <a:t> </a:t>
            </a:r>
            <a:r>
              <a:rPr lang="en-US" dirty="0" smtClean="0"/>
              <a:t>12</a:t>
            </a:r>
            <a:r>
              <a:rPr lang="en-US" dirty="0"/>
              <a:t/>
            </a:r>
            <a:br>
              <a:rPr lang="en-US" dirty="0"/>
            </a:br>
            <a:r>
              <a:rPr lang="en-US" dirty="0" smtClean="0"/>
              <a:t>Binary Search, GCD</a:t>
            </a:r>
            <a:endParaRPr lang="en-US" dirty="0"/>
          </a:p>
        </p:txBody>
      </p:sp>
      <p:sp>
        <p:nvSpPr>
          <p:cNvPr id="5" name="Subtitle 4">
            <a:extLst>
              <a:ext uri="{FF2B5EF4-FFF2-40B4-BE49-F238E27FC236}">
                <a16:creationId xmlns:a16="http://schemas.microsoft.com/office/drawing/2014/main" id="{CE8C33F0-4BB3-3744-A200-92C5EB56B1A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47388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4 – maybe math is better?</a:t>
            </a:r>
          </a:p>
        </p:txBody>
      </p:sp>
      <p:sp>
        <p:nvSpPr>
          <p:cNvPr id="4" name="Date Placeholder 3"/>
          <p:cNvSpPr>
            <a:spLocks noGrp="1"/>
          </p:cNvSpPr>
          <p:nvPr>
            <p:ph type="dt" sz="half" idx="10"/>
          </p:nvPr>
        </p:nvSpPr>
        <p:spPr/>
        <p:txBody>
          <a:bodyPr/>
          <a:lstStyle/>
          <a:p>
            <a:fld id="{986D8277-54F9-F54A-87CA-B1AD37D7CEB9}" type="datetime1">
              <a:rPr lang="en-US" smtClean="0"/>
              <a:t>5/30/2021</a:t>
            </a:fld>
            <a:endParaRPr lang="en-US" dirty="0"/>
          </a:p>
        </p:txBody>
      </p:sp>
      <p:sp>
        <p:nvSpPr>
          <p:cNvPr id="5" name="Footer Placeholder 4"/>
          <p:cNvSpPr>
            <a:spLocks noGrp="1"/>
          </p:cNvSpPr>
          <p:nvPr>
            <p:ph type="ftr" sz="quarter" idx="11"/>
          </p:nvPr>
        </p:nvSpPr>
        <p:spPr/>
        <p:txBody>
          <a:bodyPr/>
          <a:lstStyle/>
          <a:p>
            <a:r>
              <a:rPr lang="en-US"/>
              <a:t>Intro to Computer Science For electrical engineering</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20</a:t>
            </a:fld>
            <a:endParaRPr lang="en-US" dirty="0"/>
          </a:p>
        </p:txBody>
      </p:sp>
      <p:pic>
        <p:nvPicPr>
          <p:cNvPr id="7" name="Picture 6"/>
          <p:cNvPicPr>
            <a:picLocks noChangeAspect="1"/>
          </p:cNvPicPr>
          <p:nvPr/>
        </p:nvPicPr>
        <p:blipFill>
          <a:blip r:embed="rId2"/>
          <a:stretch>
            <a:fillRect/>
          </a:stretch>
        </p:blipFill>
        <p:spPr>
          <a:xfrm>
            <a:off x="1267385" y="2145367"/>
            <a:ext cx="5067300" cy="666750"/>
          </a:xfrm>
          <a:prstGeom prst="rect">
            <a:avLst/>
          </a:prstGeom>
        </p:spPr>
      </p:pic>
    </p:spTree>
    <p:extLst>
      <p:ext uri="{BB962C8B-B14F-4D97-AF65-F5344CB8AC3E}">
        <p14:creationId xmlns:p14="http://schemas.microsoft.com/office/powerpoint/2010/main" val="2749564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compare the different run-time</a:t>
            </a:r>
          </a:p>
        </p:txBody>
      </p:sp>
      <p:sp>
        <p:nvSpPr>
          <p:cNvPr id="4" name="Date Placeholder 3"/>
          <p:cNvSpPr>
            <a:spLocks noGrp="1"/>
          </p:cNvSpPr>
          <p:nvPr>
            <p:ph type="dt" sz="half" idx="10"/>
          </p:nvPr>
        </p:nvSpPr>
        <p:spPr/>
        <p:txBody>
          <a:bodyPr/>
          <a:lstStyle/>
          <a:p>
            <a:fld id="{986D8277-54F9-F54A-87CA-B1AD37D7CEB9}" type="datetime1">
              <a:rPr lang="en-US" smtClean="0"/>
              <a:t>5/30/2021</a:t>
            </a:fld>
            <a:endParaRPr lang="en-US" dirty="0"/>
          </a:p>
        </p:txBody>
      </p:sp>
      <p:sp>
        <p:nvSpPr>
          <p:cNvPr id="5" name="Footer Placeholder 4"/>
          <p:cNvSpPr>
            <a:spLocks noGrp="1"/>
          </p:cNvSpPr>
          <p:nvPr>
            <p:ph type="ftr" sz="quarter" idx="11"/>
          </p:nvPr>
        </p:nvSpPr>
        <p:spPr/>
        <p:txBody>
          <a:bodyPr/>
          <a:lstStyle/>
          <a:p>
            <a:r>
              <a:rPr lang="en-US"/>
              <a:t>Intro to Computer Science For electrical engineering</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21</a:t>
            </a:fld>
            <a:endParaRPr lang="en-US"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3995238932"/>
                  </p:ext>
                </p:extLst>
              </p:nvPr>
            </p:nvGraphicFramePr>
            <p:xfrm>
              <a:off x="3581400" y="2216772"/>
              <a:ext cx="4064000" cy="148336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tblGrid>
                  <a:tr h="370840">
                    <a:tc>
                      <a:txBody>
                        <a:bodyPr/>
                        <a:lstStyle/>
                        <a:p>
                          <a:r>
                            <a:rPr lang="en-US" dirty="0" err="1"/>
                            <a:t>naive_gcd</a:t>
                          </a:r>
                          <a:endParaRPr lang="en-US" dirty="0"/>
                        </a:p>
                      </a:txBody>
                      <a:tcPr>
                        <a:lnR w="12700" cap="flat" cmpd="sng" algn="ctr">
                          <a:solidFill>
                            <a:schemeClr val="tx1"/>
                          </a:solidFill>
                          <a:prstDash val="solid"/>
                          <a:round/>
                          <a:headEnd type="none" w="med" len="med"/>
                          <a:tailEnd type="none" w="med" len="med"/>
                        </a:lnR>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7</m:t>
                                </m:r>
                                <m:r>
                                  <a:rPr lang="en-US" b="0" i="1" smtClean="0">
                                    <a:latin typeface="Cambria Math" panose="02040503050406030204" pitchFamily="18" charset="0"/>
                                  </a:rPr>
                                  <m:t>.</m:t>
                                </m:r>
                                <m:r>
                                  <a:rPr lang="en-US" b="0" i="1" smtClean="0">
                                    <a:latin typeface="Cambria Math" panose="02040503050406030204" pitchFamily="18" charset="0"/>
                                  </a:rPr>
                                  <m:t>95</m:t>
                                </m:r>
                                <m:r>
                                  <a:rPr lang="en-US" b="0" i="1" smtClean="0">
                                    <a:latin typeface="Cambria Math" panose="02040503050406030204" pitchFamily="18" charset="0"/>
                                  </a:rPr>
                                  <m:t> </m:t>
                                </m:r>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05</m:t>
                                </m:r>
                              </m:oMath>
                            </m:oMathPara>
                          </a14:m>
                          <a:endParaRPr lang="en-US" dirty="0"/>
                        </a:p>
                      </a:txBody>
                      <a:tcP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n-US" dirty="0" err="1"/>
                            <a:t>recursice_gcd</a:t>
                          </a:r>
                          <a:endParaRPr lang="en-US" dirty="0"/>
                        </a:p>
                      </a:txBody>
                      <a:tcPr>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28</m:t>
                                </m:r>
                                <m:r>
                                  <a:rPr lang="en-US" b="0" i="1" smtClean="0">
                                    <a:latin typeface="Cambria Math" panose="02040503050406030204" pitchFamily="18" charset="0"/>
                                  </a:rPr>
                                  <m:t> </m:t>
                                </m:r>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06</m:t>
                                </m:r>
                              </m:oMath>
                            </m:oMathPara>
                          </a14:m>
                          <a:endParaRPr lang="en-US" dirty="0"/>
                        </a:p>
                      </a:txBody>
                      <a:tcP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dirty="0" err="1"/>
                            <a:t>better_gcd</a:t>
                          </a:r>
                          <a:endParaRPr lang="en-US" dirty="0"/>
                        </a:p>
                      </a:txBody>
                      <a:tcPr>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14</m:t>
                                </m:r>
                                <m:r>
                                  <a:rPr lang="en-US" b="0" i="1" smtClean="0">
                                    <a:latin typeface="Cambria Math" panose="02040503050406030204" pitchFamily="18" charset="0"/>
                                  </a:rPr>
                                  <m:t> </m:t>
                                </m:r>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06</m:t>
                                </m:r>
                              </m:oMath>
                            </m:oMathPara>
                          </a14:m>
                          <a:endParaRPr lang="en-US" dirty="0"/>
                        </a:p>
                      </a:txBody>
                      <a:tcP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US" dirty="0" err="1"/>
                            <a:t>math_gcd</a:t>
                          </a:r>
                          <a:endParaRPr lang="en-US" dirty="0"/>
                        </a:p>
                      </a:txBody>
                      <a:tcPr>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m:t>
                                </m:r>
                                <m:r>
                                  <a:rPr lang="en-US" b="0" i="1" smtClean="0">
                                    <a:latin typeface="Cambria Math" panose="02040503050406030204" pitchFamily="18" charset="0"/>
                                  </a:rPr>
                                  <m:t>.</m:t>
                                </m:r>
                                <m:r>
                                  <a:rPr lang="en-US" b="0" i="1" smtClean="0">
                                    <a:latin typeface="Cambria Math" panose="02040503050406030204" pitchFamily="18" charset="0"/>
                                  </a:rPr>
                                  <m:t>56</m:t>
                                </m:r>
                                <m:r>
                                  <a:rPr lang="en-US" b="0" i="1" smtClean="0">
                                    <a:latin typeface="Cambria Math" panose="02040503050406030204" pitchFamily="18" charset="0"/>
                                  </a:rPr>
                                  <m:t> </m:t>
                                </m:r>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06</m:t>
                                </m:r>
                              </m:oMath>
                            </m:oMathPara>
                          </a14:m>
                          <a:endParaRPr lang="en-US" dirty="0"/>
                        </a:p>
                      </a:txBody>
                      <a:tcP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3995238932"/>
                  </p:ext>
                </p:extLst>
              </p:nvPr>
            </p:nvGraphicFramePr>
            <p:xfrm>
              <a:off x="3581400" y="2216772"/>
              <a:ext cx="4064000" cy="1483360"/>
            </p:xfrm>
            <a:graphic>
              <a:graphicData uri="http://schemas.openxmlformats.org/drawingml/2006/table">
                <a:tbl>
                  <a:tblPr firstRow="1" bandRow="1">
                    <a:tableStyleId>{2D5ABB26-0587-4C30-8999-92F81FD0307C}</a:tableStyleId>
                  </a:tblPr>
                  <a:tblGrid>
                    <a:gridCol w="2032000"/>
                    <a:gridCol w="2032000"/>
                  </a:tblGrid>
                  <a:tr h="370840">
                    <a:tc>
                      <a:txBody>
                        <a:bodyPr/>
                        <a:lstStyle/>
                        <a:p>
                          <a:r>
                            <a:rPr lang="en-US" dirty="0" err="1" smtClean="0"/>
                            <a:t>naive_gcd</a:t>
                          </a:r>
                          <a:endParaRPr lang="en-US" dirty="0"/>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blipFill rotWithShape="0">
                          <a:blip r:embed="rId2"/>
                          <a:stretch>
                            <a:fillRect l="-100000" t="-8197" b="-324590"/>
                          </a:stretch>
                        </a:blipFill>
                      </a:tcPr>
                    </a:tc>
                  </a:tr>
                  <a:tr h="370840">
                    <a:tc>
                      <a:txBody>
                        <a:bodyPr/>
                        <a:lstStyle/>
                        <a:p>
                          <a:r>
                            <a:rPr lang="en-US" dirty="0" err="1" smtClean="0"/>
                            <a:t>recursice_gcd</a:t>
                          </a:r>
                          <a:endParaRPr lang="en-US" dirty="0"/>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blipFill rotWithShape="0">
                          <a:blip r:embed="rId2"/>
                          <a:stretch>
                            <a:fillRect l="-100000" t="-108197" b="-224590"/>
                          </a:stretch>
                        </a:blipFill>
                      </a:tcPr>
                    </a:tc>
                  </a:tr>
                  <a:tr h="370840">
                    <a:tc>
                      <a:txBody>
                        <a:bodyPr/>
                        <a:lstStyle/>
                        <a:p>
                          <a:r>
                            <a:rPr lang="en-US" dirty="0" err="1" smtClean="0"/>
                            <a:t>better_gcd</a:t>
                          </a:r>
                          <a:endParaRPr lang="en-US" dirty="0"/>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blipFill rotWithShape="0">
                          <a:blip r:embed="rId2"/>
                          <a:stretch>
                            <a:fillRect l="-100000" t="-208197" b="-124590"/>
                          </a:stretch>
                        </a:blipFill>
                      </a:tcPr>
                    </a:tc>
                  </a:tr>
                  <a:tr h="370840">
                    <a:tc>
                      <a:txBody>
                        <a:bodyPr/>
                        <a:lstStyle/>
                        <a:p>
                          <a:r>
                            <a:rPr lang="en-US" dirty="0" err="1" smtClean="0"/>
                            <a:t>math_gcd</a:t>
                          </a:r>
                          <a:endParaRPr lang="en-US" dirty="0"/>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blipFill rotWithShape="0">
                          <a:blip r:embed="rId2"/>
                          <a:stretch>
                            <a:fillRect l="-100000" t="-308197" b="-24590"/>
                          </a:stretch>
                        </a:blipFill>
                      </a:tcPr>
                    </a:tc>
                  </a:tr>
                </a:tbl>
              </a:graphicData>
            </a:graphic>
          </p:graphicFrame>
        </mc:Fallback>
      </mc:AlternateContent>
    </p:spTree>
    <p:extLst>
      <p:ext uri="{BB962C8B-B14F-4D97-AF65-F5344CB8AC3E}">
        <p14:creationId xmlns:p14="http://schemas.microsoft.com/office/powerpoint/2010/main" val="3971912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topics</a:t>
            </a:r>
          </a:p>
        </p:txBody>
      </p:sp>
      <p:sp>
        <p:nvSpPr>
          <p:cNvPr id="3" name="Content Placeholder 2"/>
          <p:cNvSpPr>
            <a:spLocks noGrp="1"/>
          </p:cNvSpPr>
          <p:nvPr>
            <p:ph idx="1"/>
          </p:nvPr>
        </p:nvSpPr>
        <p:spPr/>
        <p:txBody>
          <a:bodyPr>
            <a:normAutofit/>
          </a:bodyPr>
          <a:lstStyle/>
          <a:p>
            <a:r>
              <a:rPr lang="en-US" sz="4000" dirty="0" smtClean="0"/>
              <a:t>Binary </a:t>
            </a:r>
            <a:r>
              <a:rPr lang="en-US" sz="4000" dirty="0"/>
              <a:t>search</a:t>
            </a:r>
          </a:p>
          <a:p>
            <a:r>
              <a:rPr lang="en-US" sz="4000" dirty="0" err="1" smtClean="0"/>
              <a:t>Gcd</a:t>
            </a:r>
            <a:endParaRPr lang="en-US" sz="4000" dirty="0"/>
          </a:p>
        </p:txBody>
      </p:sp>
      <p:sp>
        <p:nvSpPr>
          <p:cNvPr id="4" name="Date Placeholder 3"/>
          <p:cNvSpPr>
            <a:spLocks noGrp="1"/>
          </p:cNvSpPr>
          <p:nvPr>
            <p:ph type="dt" sz="half" idx="10"/>
          </p:nvPr>
        </p:nvSpPr>
        <p:spPr/>
        <p:txBody>
          <a:bodyPr/>
          <a:lstStyle/>
          <a:p>
            <a:fld id="{986D8277-54F9-F54A-87CA-B1AD37D7CEB9}" type="datetime1">
              <a:rPr lang="en-US" smtClean="0"/>
              <a:t>5/30/2021</a:t>
            </a:fld>
            <a:endParaRPr lang="en-US" dirty="0"/>
          </a:p>
        </p:txBody>
      </p:sp>
      <p:sp>
        <p:nvSpPr>
          <p:cNvPr id="5" name="Footer Placeholder 4"/>
          <p:cNvSpPr>
            <a:spLocks noGrp="1"/>
          </p:cNvSpPr>
          <p:nvPr>
            <p:ph type="ftr" sz="quarter" idx="11"/>
          </p:nvPr>
        </p:nvSpPr>
        <p:spPr/>
        <p:txBody>
          <a:bodyPr/>
          <a:lstStyle/>
          <a:p>
            <a:r>
              <a:rPr lang="en-US" dirty="0"/>
              <a:t>Intro to Computer Science For electrical engineering</a:t>
            </a:r>
          </a:p>
        </p:txBody>
      </p:sp>
      <p:sp>
        <p:nvSpPr>
          <p:cNvPr id="6" name="Slide Number Placeholder 5"/>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356423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 problem statement</a:t>
            </a:r>
            <a:endParaRPr lang="he-IL" dirty="0"/>
          </a:p>
        </p:txBody>
      </p:sp>
      <p:sp>
        <p:nvSpPr>
          <p:cNvPr id="4" name="Date Placeholder 3"/>
          <p:cNvSpPr>
            <a:spLocks noGrp="1"/>
          </p:cNvSpPr>
          <p:nvPr>
            <p:ph type="dt" sz="half" idx="10"/>
          </p:nvPr>
        </p:nvSpPr>
        <p:spPr/>
        <p:txBody>
          <a:bodyPr/>
          <a:lstStyle/>
          <a:p>
            <a:fld id="{986D8277-54F9-F54A-87CA-B1AD37D7CEB9}" type="datetime1">
              <a:rPr lang="en-US" smtClean="0"/>
              <a:t>5/30/2021</a:t>
            </a:fld>
            <a:endParaRPr lang="en-US" dirty="0"/>
          </a:p>
        </p:txBody>
      </p:sp>
      <p:sp>
        <p:nvSpPr>
          <p:cNvPr id="5" name="Footer Placeholder 4"/>
          <p:cNvSpPr>
            <a:spLocks noGrp="1"/>
          </p:cNvSpPr>
          <p:nvPr>
            <p:ph type="ftr" sz="quarter" idx="11"/>
          </p:nvPr>
        </p:nvSpPr>
        <p:spPr/>
        <p:txBody>
          <a:bodyPr/>
          <a:lstStyle/>
          <a:p>
            <a:r>
              <a:rPr lang="en-US"/>
              <a:t>Intro to Computer Science For electrical engineering</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4</a:t>
            </a:fld>
            <a:endParaRPr lang="en-US" dirty="0"/>
          </a:p>
        </p:txBody>
      </p:sp>
      <p:sp>
        <p:nvSpPr>
          <p:cNvPr id="7" name="Content Placeholder 2"/>
          <p:cNvSpPr>
            <a:spLocks noGrp="1"/>
          </p:cNvSpPr>
          <p:nvPr>
            <p:ph idx="1"/>
          </p:nvPr>
        </p:nvSpPr>
        <p:spPr>
          <a:xfrm>
            <a:off x="838200" y="1825625"/>
            <a:ext cx="10515600" cy="4351338"/>
          </a:xfrm>
        </p:spPr>
        <p:txBody>
          <a:bodyPr/>
          <a:lstStyle/>
          <a:p>
            <a:pPr marL="0" indent="0">
              <a:buNone/>
            </a:pPr>
            <a:r>
              <a:rPr lang="en-US" dirty="0"/>
              <a:t>Let be a sorted list and a value. We would like to find the index of the value in the sorted list.</a:t>
            </a:r>
          </a:p>
          <a:p>
            <a:pPr marL="0" indent="0">
              <a:buNone/>
            </a:pPr>
            <a:endParaRPr lang="en-US" dirty="0"/>
          </a:p>
        </p:txBody>
      </p:sp>
      <p:sp>
        <p:nvSpPr>
          <p:cNvPr id="8" name="TextBox 7">
            <a:extLst>
              <a:ext uri="{FF2B5EF4-FFF2-40B4-BE49-F238E27FC236}">
                <a16:creationId xmlns:a16="http://schemas.microsoft.com/office/drawing/2014/main" id="{CC6EBA83-436C-F745-84C1-F399FFF4470E}"/>
              </a:ext>
            </a:extLst>
          </p:cNvPr>
          <p:cNvSpPr txBox="1"/>
          <p:nvPr/>
        </p:nvSpPr>
        <p:spPr>
          <a:xfrm>
            <a:off x="659423" y="2921611"/>
            <a:ext cx="10521461" cy="1938992"/>
          </a:xfrm>
          <a:prstGeom prst="rect">
            <a:avLst/>
          </a:prstGeom>
          <a:noFill/>
        </p:spPr>
        <p:txBody>
          <a:bodyPr wrap="square" rtlCol="0">
            <a:spAutoFit/>
          </a:bodyPr>
          <a:lstStyle/>
          <a:p>
            <a:pPr lvl="0" eaLnBrk="0" fontAlgn="base" hangingPunct="0">
              <a:spcBef>
                <a:spcPct val="0"/>
              </a:spcBef>
              <a:spcAft>
                <a:spcPct val="0"/>
              </a:spcAft>
            </a:pPr>
            <a:r>
              <a:rPr lang="he-IL" altLang="he-IL" sz="2400" dirty="0" err="1">
                <a:solidFill>
                  <a:srgbClr val="CC7832"/>
                </a:solidFill>
                <a:latin typeface="Courier New" panose="02070309020205020404" pitchFamily="49" charset="0"/>
                <a:cs typeface="Courier New" panose="02070309020205020404" pitchFamily="49" charset="0"/>
              </a:rPr>
              <a:t>def</a:t>
            </a:r>
            <a:r>
              <a:rPr lang="he-IL" altLang="he-IL" sz="2400" dirty="0">
                <a:solidFill>
                  <a:srgbClr val="CC7832"/>
                </a:solidFill>
                <a:latin typeface="Courier New" panose="02070309020205020404" pitchFamily="49" charset="0"/>
                <a:cs typeface="Courier New" panose="02070309020205020404" pitchFamily="49" charset="0"/>
              </a:rPr>
              <a:t> </a:t>
            </a:r>
            <a:r>
              <a:rPr lang="he-IL" altLang="he-IL" sz="2400" dirty="0" err="1">
                <a:solidFill>
                  <a:srgbClr val="FFC66D"/>
                </a:solidFill>
                <a:latin typeface="Courier New" panose="02070309020205020404" pitchFamily="49" charset="0"/>
                <a:cs typeface="Courier New" panose="02070309020205020404" pitchFamily="49" charset="0"/>
              </a:rPr>
              <a:t>naive_search</a:t>
            </a:r>
            <a:r>
              <a:rPr lang="he-IL" altLang="he-IL" sz="2400" dirty="0">
                <a:solidFill>
                  <a:srgbClr val="A9B7C6"/>
                </a:solidFill>
                <a:latin typeface="Courier New" panose="02070309020205020404" pitchFamily="49" charset="0"/>
                <a:cs typeface="Courier New" panose="02070309020205020404" pitchFamily="49" charset="0"/>
              </a:rPr>
              <a:t>(</a:t>
            </a:r>
            <a:r>
              <a:rPr lang="he-IL" altLang="he-IL" sz="2400" dirty="0" err="1">
                <a:solidFill>
                  <a:srgbClr val="A9B7C6"/>
                </a:solidFill>
                <a:latin typeface="Courier New" panose="02070309020205020404" pitchFamily="49" charset="0"/>
                <a:cs typeface="Courier New" panose="02070309020205020404" pitchFamily="49" charset="0"/>
              </a:rPr>
              <a:t>arr</a:t>
            </a:r>
            <a:r>
              <a:rPr lang="he-IL" altLang="he-IL" sz="2400" dirty="0" err="1">
                <a:solidFill>
                  <a:srgbClr val="CC7832"/>
                </a:solidFill>
                <a:latin typeface="Courier New" panose="02070309020205020404" pitchFamily="49" charset="0"/>
                <a:cs typeface="Courier New" panose="02070309020205020404" pitchFamily="49" charset="0"/>
              </a:rPr>
              <a:t>,</a:t>
            </a:r>
            <a:r>
              <a:rPr lang="he-IL" altLang="he-IL" sz="2400" dirty="0" err="1">
                <a:solidFill>
                  <a:srgbClr val="A9B7C6"/>
                </a:solidFill>
                <a:latin typeface="Courier New" panose="02070309020205020404" pitchFamily="49" charset="0"/>
                <a:cs typeface="Courier New" panose="02070309020205020404" pitchFamily="49" charset="0"/>
              </a:rPr>
              <a:t>value</a:t>
            </a:r>
            <a:r>
              <a:rPr lang="he-IL" altLang="he-IL" sz="2400" dirty="0">
                <a:solidFill>
                  <a:srgbClr val="A9B7C6"/>
                </a:solidFill>
                <a:latin typeface="Courier New" panose="02070309020205020404" pitchFamily="49" charset="0"/>
                <a:cs typeface="Courier New" panose="02070309020205020404" pitchFamily="49" charset="0"/>
              </a:rPr>
              <a:t>):</a:t>
            </a:r>
            <a:br>
              <a:rPr lang="he-IL" altLang="he-IL" sz="2400" dirty="0">
                <a:solidFill>
                  <a:srgbClr val="A9B7C6"/>
                </a:solidFill>
                <a:latin typeface="Courier New" panose="02070309020205020404" pitchFamily="49" charset="0"/>
                <a:cs typeface="Courier New" panose="02070309020205020404" pitchFamily="49" charset="0"/>
              </a:rPr>
            </a:br>
            <a:r>
              <a:rPr lang="he-IL" altLang="he-IL" sz="2400" dirty="0">
                <a:solidFill>
                  <a:srgbClr val="A9B7C6"/>
                </a:solidFill>
                <a:latin typeface="Courier New" panose="02070309020205020404" pitchFamily="49" charset="0"/>
                <a:cs typeface="Courier New" panose="02070309020205020404" pitchFamily="49" charset="0"/>
              </a:rPr>
              <a:t>    </a:t>
            </a:r>
            <a:r>
              <a:rPr lang="he-IL" altLang="he-IL" sz="2400" dirty="0" err="1">
                <a:solidFill>
                  <a:srgbClr val="CC7832"/>
                </a:solidFill>
                <a:latin typeface="Courier New" panose="02070309020205020404" pitchFamily="49" charset="0"/>
                <a:cs typeface="Courier New" panose="02070309020205020404" pitchFamily="49" charset="0"/>
              </a:rPr>
              <a:t>for</a:t>
            </a:r>
            <a:r>
              <a:rPr lang="he-IL" altLang="he-IL" sz="2400" dirty="0">
                <a:solidFill>
                  <a:srgbClr val="CC7832"/>
                </a:solidFill>
                <a:latin typeface="Courier New" panose="02070309020205020404" pitchFamily="49" charset="0"/>
                <a:cs typeface="Courier New" panose="02070309020205020404" pitchFamily="49" charset="0"/>
              </a:rPr>
              <a:t> </a:t>
            </a:r>
            <a:r>
              <a:rPr lang="he-IL" altLang="he-IL" sz="2400" dirty="0" err="1">
                <a:solidFill>
                  <a:srgbClr val="A9B7C6"/>
                </a:solidFill>
                <a:latin typeface="Courier New" panose="02070309020205020404" pitchFamily="49" charset="0"/>
                <a:cs typeface="Courier New" panose="02070309020205020404" pitchFamily="49" charset="0"/>
              </a:rPr>
              <a:t>idx</a:t>
            </a:r>
            <a:r>
              <a:rPr lang="he-IL" altLang="he-IL" sz="2400" dirty="0">
                <a:solidFill>
                  <a:srgbClr val="CC7832"/>
                </a:solidFill>
                <a:latin typeface="Courier New" panose="02070309020205020404" pitchFamily="49" charset="0"/>
                <a:cs typeface="Courier New" panose="02070309020205020404" pitchFamily="49" charset="0"/>
              </a:rPr>
              <a:t>, </a:t>
            </a:r>
            <a:r>
              <a:rPr lang="he-IL" altLang="he-IL" sz="2400" dirty="0" err="1">
                <a:solidFill>
                  <a:srgbClr val="A9B7C6"/>
                </a:solidFill>
                <a:latin typeface="Courier New" panose="02070309020205020404" pitchFamily="49" charset="0"/>
                <a:cs typeface="Courier New" panose="02070309020205020404" pitchFamily="49" charset="0"/>
              </a:rPr>
              <a:t>num</a:t>
            </a:r>
            <a:r>
              <a:rPr lang="he-IL" altLang="he-IL" sz="2400" dirty="0">
                <a:solidFill>
                  <a:srgbClr val="A9B7C6"/>
                </a:solidFill>
                <a:latin typeface="Courier New" panose="02070309020205020404" pitchFamily="49" charset="0"/>
                <a:cs typeface="Courier New" panose="02070309020205020404" pitchFamily="49" charset="0"/>
              </a:rPr>
              <a:t> </a:t>
            </a:r>
            <a:r>
              <a:rPr lang="he-IL" altLang="he-IL" sz="2400" dirty="0" err="1">
                <a:solidFill>
                  <a:srgbClr val="CC7832"/>
                </a:solidFill>
                <a:latin typeface="Courier New" panose="02070309020205020404" pitchFamily="49" charset="0"/>
                <a:cs typeface="Courier New" panose="02070309020205020404" pitchFamily="49" charset="0"/>
              </a:rPr>
              <a:t>in</a:t>
            </a:r>
            <a:r>
              <a:rPr lang="he-IL" altLang="he-IL" sz="2400" dirty="0">
                <a:solidFill>
                  <a:srgbClr val="CC7832"/>
                </a:solidFill>
                <a:latin typeface="Courier New" panose="02070309020205020404" pitchFamily="49" charset="0"/>
                <a:cs typeface="Courier New" panose="02070309020205020404" pitchFamily="49" charset="0"/>
              </a:rPr>
              <a:t> </a:t>
            </a:r>
            <a:r>
              <a:rPr lang="he-IL" altLang="he-IL" sz="2400" dirty="0" err="1">
                <a:solidFill>
                  <a:srgbClr val="8888C6"/>
                </a:solidFill>
                <a:latin typeface="Courier New" panose="02070309020205020404" pitchFamily="49" charset="0"/>
                <a:cs typeface="Courier New" panose="02070309020205020404" pitchFamily="49" charset="0"/>
              </a:rPr>
              <a:t>enumerate</a:t>
            </a:r>
            <a:r>
              <a:rPr lang="he-IL" altLang="he-IL" sz="2400" dirty="0">
                <a:solidFill>
                  <a:srgbClr val="A9B7C6"/>
                </a:solidFill>
                <a:latin typeface="Courier New" panose="02070309020205020404" pitchFamily="49" charset="0"/>
                <a:cs typeface="Courier New" panose="02070309020205020404" pitchFamily="49" charset="0"/>
              </a:rPr>
              <a:t>(</a:t>
            </a:r>
            <a:r>
              <a:rPr lang="he-IL" altLang="he-IL" sz="2400" dirty="0" err="1">
                <a:solidFill>
                  <a:srgbClr val="A9B7C6"/>
                </a:solidFill>
                <a:latin typeface="Courier New" panose="02070309020205020404" pitchFamily="49" charset="0"/>
                <a:cs typeface="Courier New" panose="02070309020205020404" pitchFamily="49" charset="0"/>
              </a:rPr>
              <a:t>arr</a:t>
            </a:r>
            <a:r>
              <a:rPr lang="he-IL" altLang="he-IL" sz="2400" dirty="0">
                <a:solidFill>
                  <a:srgbClr val="A9B7C6"/>
                </a:solidFill>
                <a:latin typeface="Courier New" panose="02070309020205020404" pitchFamily="49" charset="0"/>
                <a:cs typeface="Courier New" panose="02070309020205020404" pitchFamily="49" charset="0"/>
              </a:rPr>
              <a:t>):</a:t>
            </a:r>
            <a:br>
              <a:rPr lang="he-IL" altLang="he-IL" sz="2400" dirty="0">
                <a:solidFill>
                  <a:srgbClr val="A9B7C6"/>
                </a:solidFill>
                <a:latin typeface="Courier New" panose="02070309020205020404" pitchFamily="49" charset="0"/>
                <a:cs typeface="Courier New" panose="02070309020205020404" pitchFamily="49" charset="0"/>
              </a:rPr>
            </a:br>
            <a:r>
              <a:rPr lang="he-IL" altLang="he-IL" sz="2400" dirty="0">
                <a:solidFill>
                  <a:srgbClr val="A9B7C6"/>
                </a:solidFill>
                <a:latin typeface="Courier New" panose="02070309020205020404" pitchFamily="49" charset="0"/>
                <a:cs typeface="Courier New" panose="02070309020205020404" pitchFamily="49" charset="0"/>
              </a:rPr>
              <a:t>        </a:t>
            </a:r>
            <a:r>
              <a:rPr lang="he-IL" altLang="he-IL" sz="2400" dirty="0" err="1">
                <a:solidFill>
                  <a:srgbClr val="CC7832"/>
                </a:solidFill>
                <a:latin typeface="Courier New" panose="02070309020205020404" pitchFamily="49" charset="0"/>
                <a:cs typeface="Courier New" panose="02070309020205020404" pitchFamily="49" charset="0"/>
              </a:rPr>
              <a:t>if</a:t>
            </a:r>
            <a:r>
              <a:rPr lang="he-IL" altLang="he-IL" sz="2400" dirty="0">
                <a:solidFill>
                  <a:srgbClr val="CC7832"/>
                </a:solidFill>
                <a:latin typeface="Courier New" panose="02070309020205020404" pitchFamily="49" charset="0"/>
                <a:cs typeface="Courier New" panose="02070309020205020404" pitchFamily="49" charset="0"/>
              </a:rPr>
              <a:t> </a:t>
            </a:r>
            <a:r>
              <a:rPr lang="he-IL" altLang="he-IL" sz="2400" dirty="0" err="1">
                <a:solidFill>
                  <a:srgbClr val="A9B7C6"/>
                </a:solidFill>
                <a:latin typeface="Courier New" panose="02070309020205020404" pitchFamily="49" charset="0"/>
                <a:cs typeface="Courier New" panose="02070309020205020404" pitchFamily="49" charset="0"/>
              </a:rPr>
              <a:t>num</a:t>
            </a:r>
            <a:r>
              <a:rPr lang="he-IL" altLang="he-IL" sz="2400" dirty="0">
                <a:solidFill>
                  <a:srgbClr val="A9B7C6"/>
                </a:solidFill>
                <a:latin typeface="Courier New" panose="02070309020205020404" pitchFamily="49" charset="0"/>
                <a:cs typeface="Courier New" panose="02070309020205020404" pitchFamily="49" charset="0"/>
              </a:rPr>
              <a:t> == </a:t>
            </a:r>
            <a:r>
              <a:rPr lang="he-IL" altLang="he-IL" sz="2400" dirty="0" err="1">
                <a:solidFill>
                  <a:srgbClr val="A9B7C6"/>
                </a:solidFill>
                <a:latin typeface="Courier New" panose="02070309020205020404" pitchFamily="49" charset="0"/>
                <a:cs typeface="Courier New" panose="02070309020205020404" pitchFamily="49" charset="0"/>
              </a:rPr>
              <a:t>value</a:t>
            </a:r>
            <a:r>
              <a:rPr lang="he-IL" altLang="he-IL" sz="2400" dirty="0">
                <a:solidFill>
                  <a:srgbClr val="A9B7C6"/>
                </a:solidFill>
                <a:latin typeface="Courier New" panose="02070309020205020404" pitchFamily="49" charset="0"/>
                <a:cs typeface="Courier New" panose="02070309020205020404" pitchFamily="49" charset="0"/>
              </a:rPr>
              <a:t>:</a:t>
            </a:r>
            <a:br>
              <a:rPr lang="he-IL" altLang="he-IL" sz="2400" dirty="0">
                <a:solidFill>
                  <a:srgbClr val="A9B7C6"/>
                </a:solidFill>
                <a:latin typeface="Courier New" panose="02070309020205020404" pitchFamily="49" charset="0"/>
                <a:cs typeface="Courier New" panose="02070309020205020404" pitchFamily="49" charset="0"/>
              </a:rPr>
            </a:br>
            <a:r>
              <a:rPr lang="he-IL" altLang="he-IL" sz="2400" dirty="0">
                <a:solidFill>
                  <a:srgbClr val="A9B7C6"/>
                </a:solidFill>
                <a:latin typeface="Courier New" panose="02070309020205020404" pitchFamily="49" charset="0"/>
                <a:cs typeface="Courier New" panose="02070309020205020404" pitchFamily="49" charset="0"/>
              </a:rPr>
              <a:t>            </a:t>
            </a:r>
            <a:r>
              <a:rPr lang="he-IL" altLang="he-IL" sz="2400" dirty="0" err="1">
                <a:solidFill>
                  <a:srgbClr val="8888C6"/>
                </a:solidFill>
                <a:latin typeface="Courier New" panose="02070309020205020404" pitchFamily="49" charset="0"/>
                <a:cs typeface="Courier New" panose="02070309020205020404" pitchFamily="49" charset="0"/>
              </a:rPr>
              <a:t>print</a:t>
            </a:r>
            <a:r>
              <a:rPr lang="he-IL" altLang="he-IL" sz="2400" dirty="0">
                <a:solidFill>
                  <a:srgbClr val="A9B7C6"/>
                </a:solidFill>
                <a:latin typeface="Courier New" panose="02070309020205020404" pitchFamily="49" charset="0"/>
                <a:cs typeface="Courier New" panose="02070309020205020404" pitchFamily="49" charset="0"/>
              </a:rPr>
              <a:t>(</a:t>
            </a:r>
            <a:r>
              <a:rPr lang="he-IL" altLang="he-IL" sz="2400" dirty="0">
                <a:solidFill>
                  <a:srgbClr val="6A8759"/>
                </a:solidFill>
                <a:latin typeface="Courier New" panose="02070309020205020404" pitchFamily="49" charset="0"/>
                <a:cs typeface="Courier New" panose="02070309020205020404" pitchFamily="49" charset="0"/>
              </a:rPr>
              <a:t>'</a:t>
            </a:r>
            <a:r>
              <a:rPr lang="he-IL" altLang="he-IL" sz="2400" dirty="0" err="1">
                <a:solidFill>
                  <a:srgbClr val="6A8759"/>
                </a:solidFill>
                <a:latin typeface="Courier New" panose="02070309020205020404" pitchFamily="49" charset="0"/>
                <a:cs typeface="Courier New" panose="02070309020205020404" pitchFamily="49" charset="0"/>
              </a:rPr>
              <a:t>found</a:t>
            </a:r>
            <a:r>
              <a:rPr lang="he-IL" altLang="he-IL" sz="2400" dirty="0">
                <a:solidFill>
                  <a:srgbClr val="6A8759"/>
                </a:solidFill>
                <a:latin typeface="Courier New" panose="02070309020205020404" pitchFamily="49" charset="0"/>
                <a:cs typeface="Courier New" panose="02070309020205020404" pitchFamily="49" charset="0"/>
              </a:rPr>
              <a:t> </a:t>
            </a:r>
            <a:r>
              <a:rPr lang="he-IL" altLang="he-IL" sz="2400" dirty="0" err="1">
                <a:solidFill>
                  <a:srgbClr val="6A8759"/>
                </a:solidFill>
                <a:latin typeface="Courier New" panose="02070309020205020404" pitchFamily="49" charset="0"/>
                <a:cs typeface="Courier New" panose="02070309020205020404" pitchFamily="49" charset="0"/>
              </a:rPr>
              <a:t>it</a:t>
            </a:r>
            <a:r>
              <a:rPr lang="he-IL" altLang="he-IL" sz="2400" dirty="0">
                <a:solidFill>
                  <a:srgbClr val="6A8759"/>
                </a:solidFill>
                <a:latin typeface="Courier New" panose="02070309020205020404" pitchFamily="49" charset="0"/>
                <a:cs typeface="Courier New" panose="02070309020205020404" pitchFamily="49" charset="0"/>
              </a:rPr>
              <a:t>! </a:t>
            </a:r>
            <a:r>
              <a:rPr lang="he-IL" altLang="he-IL" sz="2400" dirty="0" err="1">
                <a:solidFill>
                  <a:srgbClr val="6A8759"/>
                </a:solidFill>
                <a:latin typeface="Courier New" panose="02070309020205020404" pitchFamily="49" charset="0"/>
                <a:cs typeface="Courier New" panose="02070309020205020404" pitchFamily="49" charset="0"/>
              </a:rPr>
              <a:t>index</a:t>
            </a:r>
            <a:r>
              <a:rPr lang="he-IL" altLang="he-IL" sz="2400" dirty="0">
                <a:solidFill>
                  <a:srgbClr val="6A8759"/>
                </a:solidFill>
                <a:latin typeface="Courier New" panose="02070309020205020404" pitchFamily="49" charset="0"/>
                <a:cs typeface="Courier New" panose="02070309020205020404" pitchFamily="49" charset="0"/>
              </a:rPr>
              <a:t>=</a:t>
            </a:r>
            <a:r>
              <a:rPr lang="en-US" altLang="he-IL" sz="2400" dirty="0">
                <a:solidFill>
                  <a:srgbClr val="6A8759"/>
                </a:solidFill>
                <a:latin typeface="Courier New" panose="02070309020205020404" pitchFamily="49" charset="0"/>
                <a:cs typeface="Courier New" panose="02070309020205020404" pitchFamily="49" charset="0"/>
              </a:rPr>
              <a:t>{}’.</a:t>
            </a:r>
            <a:r>
              <a:rPr lang="he-IL" altLang="he-IL" sz="2400" dirty="0" err="1">
                <a:solidFill>
                  <a:srgbClr val="A9B7C6"/>
                </a:solidFill>
                <a:latin typeface="Courier New" panose="02070309020205020404" pitchFamily="49" charset="0"/>
                <a:cs typeface="Courier New" panose="02070309020205020404" pitchFamily="49" charset="0"/>
              </a:rPr>
              <a:t>format</a:t>
            </a:r>
            <a:r>
              <a:rPr lang="he-IL" altLang="he-IL" sz="2400" dirty="0">
                <a:solidFill>
                  <a:srgbClr val="A9B7C6"/>
                </a:solidFill>
                <a:latin typeface="Courier New" panose="02070309020205020404" pitchFamily="49" charset="0"/>
                <a:cs typeface="Courier New" panose="02070309020205020404" pitchFamily="49" charset="0"/>
              </a:rPr>
              <a:t>(</a:t>
            </a:r>
            <a:r>
              <a:rPr lang="he-IL" altLang="he-IL" sz="2400" dirty="0" err="1">
                <a:solidFill>
                  <a:srgbClr val="A9B7C6"/>
                </a:solidFill>
                <a:latin typeface="Courier New" panose="02070309020205020404" pitchFamily="49" charset="0"/>
                <a:cs typeface="Courier New" panose="02070309020205020404" pitchFamily="49" charset="0"/>
              </a:rPr>
              <a:t>idx</a:t>
            </a:r>
            <a:r>
              <a:rPr lang="he-IL" altLang="he-IL" sz="2400" dirty="0">
                <a:solidFill>
                  <a:srgbClr val="A9B7C6"/>
                </a:solidFill>
                <a:latin typeface="Courier New" panose="02070309020205020404" pitchFamily="49" charset="0"/>
                <a:cs typeface="Courier New" panose="02070309020205020404" pitchFamily="49" charset="0"/>
              </a:rPr>
              <a:t>)(</a:t>
            </a:r>
            <a:br>
              <a:rPr lang="he-IL" altLang="he-IL" sz="2400" dirty="0">
                <a:solidFill>
                  <a:srgbClr val="A9B7C6"/>
                </a:solidFill>
                <a:latin typeface="Courier New" panose="02070309020205020404" pitchFamily="49" charset="0"/>
                <a:cs typeface="Courier New" panose="02070309020205020404" pitchFamily="49" charset="0"/>
              </a:rPr>
            </a:br>
            <a:r>
              <a:rPr lang="he-IL" altLang="he-IL" sz="2400" dirty="0">
                <a:solidFill>
                  <a:srgbClr val="A9B7C6"/>
                </a:solidFill>
                <a:latin typeface="Courier New" panose="02070309020205020404" pitchFamily="49" charset="0"/>
                <a:cs typeface="Courier New" panose="02070309020205020404" pitchFamily="49" charset="0"/>
              </a:rPr>
              <a:t>            </a:t>
            </a:r>
            <a:r>
              <a:rPr lang="he-IL" altLang="he-IL" sz="2400" dirty="0" err="1">
                <a:solidFill>
                  <a:srgbClr val="CC7832"/>
                </a:solidFill>
                <a:latin typeface="Courier New" panose="02070309020205020404" pitchFamily="49" charset="0"/>
                <a:cs typeface="Courier New" panose="02070309020205020404" pitchFamily="49" charset="0"/>
              </a:rPr>
              <a:t>break</a:t>
            </a:r>
            <a:endParaRPr lang="he-IL" altLang="he-IL" sz="3200" dirty="0">
              <a:latin typeface="Arial" panose="020B0604020202020204" pitchFamily="34" charset="0"/>
            </a:endParaRPr>
          </a:p>
        </p:txBody>
      </p:sp>
    </p:spTree>
    <p:extLst>
      <p:ext uri="{BB962C8B-B14F-4D97-AF65-F5344CB8AC3E}">
        <p14:creationId xmlns:p14="http://schemas.microsoft.com/office/powerpoint/2010/main" val="2029330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a:t>
            </a:r>
            <a:endParaRPr lang="he-IL"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Compare the value to the middle element of the list. If they are not equal, the half in which the target cannot lie is eliminated and the search continues on the remaining half.</a:t>
                </a:r>
              </a:p>
              <a:p>
                <a:r>
                  <a:rPr lang="en-US" dirty="0"/>
                  <a:t>Worst case: </a:t>
                </a:r>
                <a14:m>
                  <m:oMath xmlns:m="http://schemas.openxmlformats.org/officeDocument/2006/math">
                    <m:d>
                      <m:dPr>
                        <m:begChr m:val="⌊"/>
                        <m:endChr m:val="⌋"/>
                        <m:ctrlPr>
                          <a:rPr lang="en-US" i="1" smtClean="0">
                            <a:latin typeface="Cambria Math" panose="02040503050406030204" pitchFamily="18" charset="0"/>
                          </a:rPr>
                        </m:ctrlPr>
                      </m:dPr>
                      <m:e>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𝑛</m:t>
                            </m:r>
                          </m:e>
                        </m:func>
                        <m:r>
                          <a:rPr lang="en-US" b="0" i="1" smtClean="0">
                            <a:latin typeface="Cambria Math" panose="02040503050406030204" pitchFamily="18" charset="0"/>
                          </a:rPr>
                          <m:t>+</m:t>
                        </m:r>
                        <m:r>
                          <a:rPr lang="en-US" b="0" i="1" smtClean="0">
                            <a:latin typeface="Cambria Math" panose="02040503050406030204" pitchFamily="18" charset="0"/>
                          </a:rPr>
                          <m:t>1</m:t>
                        </m:r>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he-IL">
                    <a:noFill/>
                  </a:rPr>
                  <a:t> </a:t>
                </a:r>
              </a:p>
            </p:txBody>
          </p:sp>
        </mc:Fallback>
      </mc:AlternateContent>
      <p:sp>
        <p:nvSpPr>
          <p:cNvPr id="4" name="Date Placeholder 3"/>
          <p:cNvSpPr>
            <a:spLocks noGrp="1"/>
          </p:cNvSpPr>
          <p:nvPr>
            <p:ph type="dt" sz="half" idx="10"/>
          </p:nvPr>
        </p:nvSpPr>
        <p:spPr/>
        <p:txBody>
          <a:bodyPr/>
          <a:lstStyle/>
          <a:p>
            <a:fld id="{986D8277-54F9-F54A-87CA-B1AD37D7CEB9}" type="datetime1">
              <a:rPr lang="en-US" smtClean="0"/>
              <a:t>5/30/2021</a:t>
            </a:fld>
            <a:endParaRPr lang="en-US" dirty="0"/>
          </a:p>
        </p:txBody>
      </p:sp>
      <p:sp>
        <p:nvSpPr>
          <p:cNvPr id="5" name="Footer Placeholder 4"/>
          <p:cNvSpPr>
            <a:spLocks noGrp="1"/>
          </p:cNvSpPr>
          <p:nvPr>
            <p:ph type="ftr" sz="quarter" idx="11"/>
          </p:nvPr>
        </p:nvSpPr>
        <p:spPr/>
        <p:txBody>
          <a:bodyPr/>
          <a:lstStyle/>
          <a:p>
            <a:r>
              <a:rPr lang="en-US"/>
              <a:t>Intro to Computer Science For electrical engineering</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632159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 algorithm</a:t>
            </a:r>
            <a:endParaRPr lang="he-IL" dirty="0"/>
          </a:p>
        </p:txBody>
      </p:sp>
      <p:sp>
        <p:nvSpPr>
          <p:cNvPr id="3" name="Content Placeholder 2"/>
          <p:cNvSpPr>
            <a:spLocks noGrp="1"/>
          </p:cNvSpPr>
          <p:nvPr>
            <p:ph idx="1"/>
          </p:nvPr>
        </p:nvSpPr>
        <p:spPr/>
        <p:txBody>
          <a:bodyPr/>
          <a:lstStyle/>
          <a:p>
            <a:pPr marL="514350" indent="-514350">
              <a:buFont typeface="+mj-lt"/>
              <a:buAutoNum type="arabicPeriod"/>
            </a:pPr>
            <a:r>
              <a:rPr lang="en-US" dirty="0"/>
              <a:t>Compare the value to the middle of the list. It is equal  the search is over</a:t>
            </a:r>
          </a:p>
          <a:p>
            <a:pPr marL="514350" indent="-514350">
              <a:buFont typeface="+mj-lt"/>
              <a:buAutoNum type="arabicPeriod"/>
            </a:pPr>
            <a:r>
              <a:rPr lang="en-US" dirty="0"/>
              <a:t>If the value is higher, repeat step 1 for all of the higher indexes of the list. If the value is lower, repeat step 1 for all of the lower indexes of the list. </a:t>
            </a:r>
            <a:endParaRPr lang="he-IL" dirty="0"/>
          </a:p>
        </p:txBody>
      </p:sp>
      <p:sp>
        <p:nvSpPr>
          <p:cNvPr id="4" name="Date Placeholder 3"/>
          <p:cNvSpPr>
            <a:spLocks noGrp="1"/>
          </p:cNvSpPr>
          <p:nvPr>
            <p:ph type="dt" sz="half" idx="10"/>
          </p:nvPr>
        </p:nvSpPr>
        <p:spPr/>
        <p:txBody>
          <a:bodyPr/>
          <a:lstStyle/>
          <a:p>
            <a:fld id="{986D8277-54F9-F54A-87CA-B1AD37D7CEB9}" type="datetime1">
              <a:rPr lang="en-US" smtClean="0"/>
              <a:t>5/30/2021</a:t>
            </a:fld>
            <a:endParaRPr lang="en-US" dirty="0"/>
          </a:p>
        </p:txBody>
      </p:sp>
      <p:sp>
        <p:nvSpPr>
          <p:cNvPr id="5" name="Footer Placeholder 4"/>
          <p:cNvSpPr>
            <a:spLocks noGrp="1"/>
          </p:cNvSpPr>
          <p:nvPr>
            <p:ph type="ftr" sz="quarter" idx="11"/>
          </p:nvPr>
        </p:nvSpPr>
        <p:spPr/>
        <p:txBody>
          <a:bodyPr/>
          <a:lstStyle/>
          <a:p>
            <a:r>
              <a:rPr lang="en-US"/>
              <a:t>Intro to Computer Science For electrical engineering</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1217195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776" y="410978"/>
            <a:ext cx="10515600" cy="1325563"/>
          </a:xfrm>
        </p:spPr>
        <p:txBody>
          <a:bodyPr/>
          <a:lstStyle/>
          <a:p>
            <a:r>
              <a:rPr lang="en-US" dirty="0"/>
              <a:t>Binary search – example</a:t>
            </a:r>
            <a:endParaRPr lang="he-IL" dirty="0"/>
          </a:p>
        </p:txBody>
      </p:sp>
      <p:sp>
        <p:nvSpPr>
          <p:cNvPr id="4" name="Date Placeholder 3"/>
          <p:cNvSpPr>
            <a:spLocks noGrp="1"/>
          </p:cNvSpPr>
          <p:nvPr>
            <p:ph type="dt" sz="half" idx="10"/>
          </p:nvPr>
        </p:nvSpPr>
        <p:spPr/>
        <p:txBody>
          <a:bodyPr/>
          <a:lstStyle/>
          <a:p>
            <a:fld id="{986D8277-54F9-F54A-87CA-B1AD37D7CEB9}" type="datetime1">
              <a:rPr lang="en-US" smtClean="0"/>
              <a:t>5/30/2021</a:t>
            </a:fld>
            <a:endParaRPr lang="en-US" dirty="0"/>
          </a:p>
        </p:txBody>
      </p:sp>
      <p:sp>
        <p:nvSpPr>
          <p:cNvPr id="5" name="Footer Placeholder 4"/>
          <p:cNvSpPr>
            <a:spLocks noGrp="1"/>
          </p:cNvSpPr>
          <p:nvPr>
            <p:ph type="ftr" sz="quarter" idx="11"/>
          </p:nvPr>
        </p:nvSpPr>
        <p:spPr/>
        <p:txBody>
          <a:bodyPr/>
          <a:lstStyle/>
          <a:p>
            <a:r>
              <a:rPr lang="en-US"/>
              <a:t>Intro to Computer Science For electrical engineering</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7</a:t>
            </a:fld>
            <a:endParaRPr lang="en-US" dirty="0"/>
          </a:p>
        </p:txBody>
      </p:sp>
      <p:sp>
        <p:nvSpPr>
          <p:cNvPr id="20" name="Rectangle 19">
            <a:extLst>
              <a:ext uri="{FF2B5EF4-FFF2-40B4-BE49-F238E27FC236}">
                <a16:creationId xmlns:a16="http://schemas.microsoft.com/office/drawing/2014/main" id="{B2EB333D-F46F-A540-ACEE-18EE04325534}"/>
              </a:ext>
            </a:extLst>
          </p:cNvPr>
          <p:cNvSpPr/>
          <p:nvPr/>
        </p:nvSpPr>
        <p:spPr>
          <a:xfrm>
            <a:off x="5852636" y="2623159"/>
            <a:ext cx="4596289" cy="7965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FA5DCD6-2E2D-5743-A0C3-9D5D0D210CDF}"/>
              </a:ext>
            </a:extLst>
          </p:cNvPr>
          <p:cNvSpPr/>
          <p:nvPr/>
        </p:nvSpPr>
        <p:spPr>
          <a:xfrm>
            <a:off x="6026218" y="2795400"/>
            <a:ext cx="514739" cy="464683"/>
          </a:xfrm>
          <a:prstGeom prst="rect">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2" name="Rectangle 21">
            <a:extLst>
              <a:ext uri="{FF2B5EF4-FFF2-40B4-BE49-F238E27FC236}">
                <a16:creationId xmlns:a16="http://schemas.microsoft.com/office/drawing/2014/main" id="{3ECFF974-23C6-5648-ABD8-C2D1A5CAFCDB}"/>
              </a:ext>
            </a:extLst>
          </p:cNvPr>
          <p:cNvSpPr/>
          <p:nvPr/>
        </p:nvSpPr>
        <p:spPr>
          <a:xfrm>
            <a:off x="6653521" y="2796298"/>
            <a:ext cx="514739" cy="464683"/>
          </a:xfrm>
          <a:prstGeom prst="rect">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3" name="Rectangle 22">
            <a:extLst>
              <a:ext uri="{FF2B5EF4-FFF2-40B4-BE49-F238E27FC236}">
                <a16:creationId xmlns:a16="http://schemas.microsoft.com/office/drawing/2014/main" id="{A670B3BD-E876-D44D-8D33-E345325C073C}"/>
              </a:ext>
            </a:extLst>
          </p:cNvPr>
          <p:cNvSpPr/>
          <p:nvPr/>
        </p:nvSpPr>
        <p:spPr>
          <a:xfrm>
            <a:off x="7264671" y="2796299"/>
            <a:ext cx="514739" cy="464683"/>
          </a:xfrm>
          <a:prstGeom prst="rect">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24" name="Rectangle 23">
            <a:extLst>
              <a:ext uri="{FF2B5EF4-FFF2-40B4-BE49-F238E27FC236}">
                <a16:creationId xmlns:a16="http://schemas.microsoft.com/office/drawing/2014/main" id="{347DD58A-45FB-B348-A6B4-3C68CC09C4D8}"/>
              </a:ext>
            </a:extLst>
          </p:cNvPr>
          <p:cNvSpPr/>
          <p:nvPr/>
        </p:nvSpPr>
        <p:spPr>
          <a:xfrm>
            <a:off x="7887492" y="2802288"/>
            <a:ext cx="514739" cy="464683"/>
          </a:xfrm>
          <a:prstGeom prst="rect">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25" name="Rectangle 24">
            <a:extLst>
              <a:ext uri="{FF2B5EF4-FFF2-40B4-BE49-F238E27FC236}">
                <a16:creationId xmlns:a16="http://schemas.microsoft.com/office/drawing/2014/main" id="{6A06266F-C38C-D64A-8E38-37B203EE9679}"/>
              </a:ext>
            </a:extLst>
          </p:cNvPr>
          <p:cNvSpPr/>
          <p:nvPr/>
        </p:nvSpPr>
        <p:spPr>
          <a:xfrm>
            <a:off x="8512649" y="2796299"/>
            <a:ext cx="514739" cy="464683"/>
          </a:xfrm>
          <a:prstGeom prst="rect">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26" name="Rectangle 25">
            <a:extLst>
              <a:ext uri="{FF2B5EF4-FFF2-40B4-BE49-F238E27FC236}">
                <a16:creationId xmlns:a16="http://schemas.microsoft.com/office/drawing/2014/main" id="{820FC3F9-1C35-9444-9638-63AAE81CCAA4}"/>
              </a:ext>
            </a:extLst>
          </p:cNvPr>
          <p:cNvSpPr/>
          <p:nvPr/>
        </p:nvSpPr>
        <p:spPr>
          <a:xfrm>
            <a:off x="9123799" y="2799828"/>
            <a:ext cx="514739" cy="464683"/>
          </a:xfrm>
          <a:prstGeom prst="rect">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27" name="Rectangle 26">
            <a:extLst>
              <a:ext uri="{FF2B5EF4-FFF2-40B4-BE49-F238E27FC236}">
                <a16:creationId xmlns:a16="http://schemas.microsoft.com/office/drawing/2014/main" id="{A670B3BD-E876-D44D-8D33-E345325C073C}"/>
              </a:ext>
            </a:extLst>
          </p:cNvPr>
          <p:cNvSpPr/>
          <p:nvPr/>
        </p:nvSpPr>
        <p:spPr>
          <a:xfrm>
            <a:off x="4507370" y="2795400"/>
            <a:ext cx="514739" cy="464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28" name="TextBox 27"/>
          <p:cNvSpPr txBox="1"/>
          <p:nvPr/>
        </p:nvSpPr>
        <p:spPr>
          <a:xfrm>
            <a:off x="4410081" y="2426068"/>
            <a:ext cx="709316" cy="369332"/>
          </a:xfrm>
          <a:prstGeom prst="rect">
            <a:avLst/>
          </a:prstGeom>
          <a:noFill/>
        </p:spPr>
        <p:txBody>
          <a:bodyPr wrap="square" rtlCol="1">
            <a:spAutoFit/>
          </a:bodyPr>
          <a:lstStyle/>
          <a:p>
            <a:r>
              <a:rPr lang="en-US" dirty="0"/>
              <a:t>value</a:t>
            </a:r>
            <a:endParaRPr lang="he-IL" dirty="0"/>
          </a:p>
        </p:txBody>
      </p:sp>
      <p:sp>
        <p:nvSpPr>
          <p:cNvPr id="29" name="Rectangle 28">
            <a:extLst>
              <a:ext uri="{FF2B5EF4-FFF2-40B4-BE49-F238E27FC236}">
                <a16:creationId xmlns:a16="http://schemas.microsoft.com/office/drawing/2014/main" id="{820FC3F9-1C35-9444-9638-63AAE81CCAA4}"/>
              </a:ext>
            </a:extLst>
          </p:cNvPr>
          <p:cNvSpPr/>
          <p:nvPr/>
        </p:nvSpPr>
        <p:spPr>
          <a:xfrm>
            <a:off x="9770551" y="2799828"/>
            <a:ext cx="514739" cy="464683"/>
          </a:xfrm>
          <a:prstGeom prst="rect">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Tree>
    <p:extLst>
      <p:ext uri="{BB962C8B-B14F-4D97-AF65-F5344CB8AC3E}">
        <p14:creationId xmlns:p14="http://schemas.microsoft.com/office/powerpoint/2010/main" val="265369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776" y="410978"/>
            <a:ext cx="10515600" cy="1325563"/>
          </a:xfrm>
        </p:spPr>
        <p:txBody>
          <a:bodyPr/>
          <a:lstStyle/>
          <a:p>
            <a:r>
              <a:rPr lang="en-US" dirty="0"/>
              <a:t>Binary search – example</a:t>
            </a:r>
            <a:endParaRPr lang="he-IL" dirty="0"/>
          </a:p>
        </p:txBody>
      </p:sp>
      <p:sp>
        <p:nvSpPr>
          <p:cNvPr id="4" name="Date Placeholder 3"/>
          <p:cNvSpPr>
            <a:spLocks noGrp="1"/>
          </p:cNvSpPr>
          <p:nvPr>
            <p:ph type="dt" sz="half" idx="10"/>
          </p:nvPr>
        </p:nvSpPr>
        <p:spPr/>
        <p:txBody>
          <a:bodyPr/>
          <a:lstStyle/>
          <a:p>
            <a:fld id="{986D8277-54F9-F54A-87CA-B1AD37D7CEB9}" type="datetime1">
              <a:rPr lang="en-US" smtClean="0"/>
              <a:t>5/30/2021</a:t>
            </a:fld>
            <a:endParaRPr lang="en-US" dirty="0"/>
          </a:p>
        </p:txBody>
      </p:sp>
      <p:sp>
        <p:nvSpPr>
          <p:cNvPr id="5" name="Footer Placeholder 4"/>
          <p:cNvSpPr>
            <a:spLocks noGrp="1"/>
          </p:cNvSpPr>
          <p:nvPr>
            <p:ph type="ftr" sz="quarter" idx="11"/>
          </p:nvPr>
        </p:nvSpPr>
        <p:spPr/>
        <p:txBody>
          <a:bodyPr/>
          <a:lstStyle/>
          <a:p>
            <a:r>
              <a:rPr lang="en-US"/>
              <a:t>Intro to Computer Science For electrical engineering</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8</a:t>
            </a:fld>
            <a:endParaRPr lang="en-US" dirty="0"/>
          </a:p>
        </p:txBody>
      </p:sp>
      <p:sp>
        <p:nvSpPr>
          <p:cNvPr id="20" name="Rectangle 19">
            <a:extLst>
              <a:ext uri="{FF2B5EF4-FFF2-40B4-BE49-F238E27FC236}">
                <a16:creationId xmlns:a16="http://schemas.microsoft.com/office/drawing/2014/main" id="{B2EB333D-F46F-A540-ACEE-18EE04325534}"/>
              </a:ext>
            </a:extLst>
          </p:cNvPr>
          <p:cNvSpPr/>
          <p:nvPr/>
        </p:nvSpPr>
        <p:spPr>
          <a:xfrm>
            <a:off x="5852636" y="2623159"/>
            <a:ext cx="4596289" cy="7965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FA5DCD6-2E2D-5743-A0C3-9D5D0D210CDF}"/>
              </a:ext>
            </a:extLst>
          </p:cNvPr>
          <p:cNvSpPr/>
          <p:nvPr/>
        </p:nvSpPr>
        <p:spPr>
          <a:xfrm>
            <a:off x="6026218" y="2795400"/>
            <a:ext cx="514739" cy="464683"/>
          </a:xfrm>
          <a:prstGeom prst="rect">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2" name="Rectangle 21">
            <a:extLst>
              <a:ext uri="{FF2B5EF4-FFF2-40B4-BE49-F238E27FC236}">
                <a16:creationId xmlns:a16="http://schemas.microsoft.com/office/drawing/2014/main" id="{3ECFF974-23C6-5648-ABD8-C2D1A5CAFCDB}"/>
              </a:ext>
            </a:extLst>
          </p:cNvPr>
          <p:cNvSpPr/>
          <p:nvPr/>
        </p:nvSpPr>
        <p:spPr>
          <a:xfrm>
            <a:off x="6653521" y="2796298"/>
            <a:ext cx="514739" cy="464683"/>
          </a:xfrm>
          <a:prstGeom prst="rect">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3" name="Rectangle 22">
            <a:extLst>
              <a:ext uri="{FF2B5EF4-FFF2-40B4-BE49-F238E27FC236}">
                <a16:creationId xmlns:a16="http://schemas.microsoft.com/office/drawing/2014/main" id="{A670B3BD-E876-D44D-8D33-E345325C073C}"/>
              </a:ext>
            </a:extLst>
          </p:cNvPr>
          <p:cNvSpPr/>
          <p:nvPr/>
        </p:nvSpPr>
        <p:spPr>
          <a:xfrm>
            <a:off x="7264671" y="2796299"/>
            <a:ext cx="514739" cy="464683"/>
          </a:xfrm>
          <a:prstGeom prst="rect">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24" name="Rectangle 23">
            <a:extLst>
              <a:ext uri="{FF2B5EF4-FFF2-40B4-BE49-F238E27FC236}">
                <a16:creationId xmlns:a16="http://schemas.microsoft.com/office/drawing/2014/main" id="{347DD58A-45FB-B348-A6B4-3C68CC09C4D8}"/>
              </a:ext>
            </a:extLst>
          </p:cNvPr>
          <p:cNvSpPr/>
          <p:nvPr/>
        </p:nvSpPr>
        <p:spPr>
          <a:xfrm>
            <a:off x="7887492" y="2802288"/>
            <a:ext cx="514739" cy="46468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25" name="Rectangle 24">
            <a:extLst>
              <a:ext uri="{FF2B5EF4-FFF2-40B4-BE49-F238E27FC236}">
                <a16:creationId xmlns:a16="http://schemas.microsoft.com/office/drawing/2014/main" id="{6A06266F-C38C-D64A-8E38-37B203EE9679}"/>
              </a:ext>
            </a:extLst>
          </p:cNvPr>
          <p:cNvSpPr/>
          <p:nvPr/>
        </p:nvSpPr>
        <p:spPr>
          <a:xfrm>
            <a:off x="8512649" y="2796299"/>
            <a:ext cx="514739" cy="464683"/>
          </a:xfrm>
          <a:prstGeom prst="rect">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26" name="Rectangle 25">
            <a:extLst>
              <a:ext uri="{FF2B5EF4-FFF2-40B4-BE49-F238E27FC236}">
                <a16:creationId xmlns:a16="http://schemas.microsoft.com/office/drawing/2014/main" id="{820FC3F9-1C35-9444-9638-63AAE81CCAA4}"/>
              </a:ext>
            </a:extLst>
          </p:cNvPr>
          <p:cNvSpPr/>
          <p:nvPr/>
        </p:nvSpPr>
        <p:spPr>
          <a:xfrm>
            <a:off x="9123799" y="2799828"/>
            <a:ext cx="514739" cy="464683"/>
          </a:xfrm>
          <a:prstGeom prst="rect">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27" name="Rectangle 26">
            <a:extLst>
              <a:ext uri="{FF2B5EF4-FFF2-40B4-BE49-F238E27FC236}">
                <a16:creationId xmlns:a16="http://schemas.microsoft.com/office/drawing/2014/main" id="{A670B3BD-E876-D44D-8D33-E345325C073C}"/>
              </a:ext>
            </a:extLst>
          </p:cNvPr>
          <p:cNvSpPr/>
          <p:nvPr/>
        </p:nvSpPr>
        <p:spPr>
          <a:xfrm>
            <a:off x="4507370" y="2795400"/>
            <a:ext cx="514739" cy="464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28" name="TextBox 27"/>
          <p:cNvSpPr txBox="1"/>
          <p:nvPr/>
        </p:nvSpPr>
        <p:spPr>
          <a:xfrm>
            <a:off x="4410081" y="2426068"/>
            <a:ext cx="709316" cy="369332"/>
          </a:xfrm>
          <a:prstGeom prst="rect">
            <a:avLst/>
          </a:prstGeom>
          <a:noFill/>
        </p:spPr>
        <p:txBody>
          <a:bodyPr wrap="square" rtlCol="1">
            <a:spAutoFit/>
          </a:bodyPr>
          <a:lstStyle/>
          <a:p>
            <a:r>
              <a:rPr lang="en-US" dirty="0"/>
              <a:t>value</a:t>
            </a:r>
            <a:endParaRPr lang="he-IL" dirty="0"/>
          </a:p>
        </p:txBody>
      </p:sp>
      <p:sp>
        <p:nvSpPr>
          <p:cNvPr id="29" name="Rectangle 28">
            <a:extLst>
              <a:ext uri="{FF2B5EF4-FFF2-40B4-BE49-F238E27FC236}">
                <a16:creationId xmlns:a16="http://schemas.microsoft.com/office/drawing/2014/main" id="{820FC3F9-1C35-9444-9638-63AAE81CCAA4}"/>
              </a:ext>
            </a:extLst>
          </p:cNvPr>
          <p:cNvSpPr/>
          <p:nvPr/>
        </p:nvSpPr>
        <p:spPr>
          <a:xfrm>
            <a:off x="9770551" y="2799828"/>
            <a:ext cx="514739" cy="464683"/>
          </a:xfrm>
          <a:prstGeom prst="rect">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
        <p:nvSpPr>
          <p:cNvPr id="30" name="TextBox 29"/>
          <p:cNvSpPr txBox="1"/>
          <p:nvPr/>
        </p:nvSpPr>
        <p:spPr>
          <a:xfrm>
            <a:off x="1098436" y="1843832"/>
            <a:ext cx="3321170" cy="923330"/>
          </a:xfrm>
          <a:prstGeom prst="rect">
            <a:avLst/>
          </a:prstGeom>
          <a:noFill/>
        </p:spPr>
        <p:txBody>
          <a:bodyPr wrap="square" rtlCol="1">
            <a:spAutoFit/>
          </a:bodyPr>
          <a:lstStyle/>
          <a:p>
            <a:r>
              <a:rPr lang="en-US" dirty="0"/>
              <a:t>Compare the value to the middle of the list. If it is equal the search is over.</a:t>
            </a:r>
            <a:endParaRPr lang="he-IL" dirty="0"/>
          </a:p>
        </p:txBody>
      </p:sp>
    </p:spTree>
    <p:extLst>
      <p:ext uri="{BB962C8B-B14F-4D97-AF65-F5344CB8AC3E}">
        <p14:creationId xmlns:p14="http://schemas.microsoft.com/office/powerpoint/2010/main" val="1149340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776" y="410978"/>
            <a:ext cx="10515600" cy="1325563"/>
          </a:xfrm>
        </p:spPr>
        <p:txBody>
          <a:bodyPr/>
          <a:lstStyle/>
          <a:p>
            <a:r>
              <a:rPr lang="en-US" dirty="0"/>
              <a:t>Binary search – example</a:t>
            </a:r>
            <a:endParaRPr lang="he-IL" dirty="0"/>
          </a:p>
        </p:txBody>
      </p:sp>
      <p:sp>
        <p:nvSpPr>
          <p:cNvPr id="4" name="Date Placeholder 3"/>
          <p:cNvSpPr>
            <a:spLocks noGrp="1"/>
          </p:cNvSpPr>
          <p:nvPr>
            <p:ph type="dt" sz="half" idx="10"/>
          </p:nvPr>
        </p:nvSpPr>
        <p:spPr/>
        <p:txBody>
          <a:bodyPr/>
          <a:lstStyle/>
          <a:p>
            <a:fld id="{986D8277-54F9-F54A-87CA-B1AD37D7CEB9}" type="datetime1">
              <a:rPr lang="en-US" smtClean="0"/>
              <a:t>5/30/2021</a:t>
            </a:fld>
            <a:endParaRPr lang="en-US" dirty="0"/>
          </a:p>
        </p:txBody>
      </p:sp>
      <p:sp>
        <p:nvSpPr>
          <p:cNvPr id="5" name="Footer Placeholder 4"/>
          <p:cNvSpPr>
            <a:spLocks noGrp="1"/>
          </p:cNvSpPr>
          <p:nvPr>
            <p:ph type="ftr" sz="quarter" idx="11"/>
          </p:nvPr>
        </p:nvSpPr>
        <p:spPr/>
        <p:txBody>
          <a:bodyPr/>
          <a:lstStyle/>
          <a:p>
            <a:r>
              <a:rPr lang="en-US"/>
              <a:t>Intro to Computer Science For electrical engineering</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9</a:t>
            </a:fld>
            <a:endParaRPr lang="en-US" dirty="0"/>
          </a:p>
        </p:txBody>
      </p:sp>
      <p:sp>
        <p:nvSpPr>
          <p:cNvPr id="20" name="Rectangle 19">
            <a:extLst>
              <a:ext uri="{FF2B5EF4-FFF2-40B4-BE49-F238E27FC236}">
                <a16:creationId xmlns:a16="http://schemas.microsoft.com/office/drawing/2014/main" id="{B2EB333D-F46F-A540-ACEE-18EE04325534}"/>
              </a:ext>
            </a:extLst>
          </p:cNvPr>
          <p:cNvSpPr/>
          <p:nvPr/>
        </p:nvSpPr>
        <p:spPr>
          <a:xfrm>
            <a:off x="5852636" y="2623159"/>
            <a:ext cx="4596289" cy="7965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FA5DCD6-2E2D-5743-A0C3-9D5D0D210CDF}"/>
              </a:ext>
            </a:extLst>
          </p:cNvPr>
          <p:cNvSpPr/>
          <p:nvPr/>
        </p:nvSpPr>
        <p:spPr>
          <a:xfrm>
            <a:off x="6026218" y="2795400"/>
            <a:ext cx="514739" cy="464683"/>
          </a:xfrm>
          <a:prstGeom prst="rect">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2" name="Rectangle 21">
            <a:extLst>
              <a:ext uri="{FF2B5EF4-FFF2-40B4-BE49-F238E27FC236}">
                <a16:creationId xmlns:a16="http://schemas.microsoft.com/office/drawing/2014/main" id="{3ECFF974-23C6-5648-ABD8-C2D1A5CAFCDB}"/>
              </a:ext>
            </a:extLst>
          </p:cNvPr>
          <p:cNvSpPr/>
          <p:nvPr/>
        </p:nvSpPr>
        <p:spPr>
          <a:xfrm>
            <a:off x="6653521" y="2796298"/>
            <a:ext cx="514739" cy="464683"/>
          </a:xfrm>
          <a:prstGeom prst="rect">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3" name="Rectangle 22">
            <a:extLst>
              <a:ext uri="{FF2B5EF4-FFF2-40B4-BE49-F238E27FC236}">
                <a16:creationId xmlns:a16="http://schemas.microsoft.com/office/drawing/2014/main" id="{A670B3BD-E876-D44D-8D33-E345325C073C}"/>
              </a:ext>
            </a:extLst>
          </p:cNvPr>
          <p:cNvSpPr/>
          <p:nvPr/>
        </p:nvSpPr>
        <p:spPr>
          <a:xfrm>
            <a:off x="7264671" y="2796299"/>
            <a:ext cx="514739" cy="464683"/>
          </a:xfrm>
          <a:prstGeom prst="rect">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24" name="Rectangle 23">
            <a:extLst>
              <a:ext uri="{FF2B5EF4-FFF2-40B4-BE49-F238E27FC236}">
                <a16:creationId xmlns:a16="http://schemas.microsoft.com/office/drawing/2014/main" id="{347DD58A-45FB-B348-A6B4-3C68CC09C4D8}"/>
              </a:ext>
            </a:extLst>
          </p:cNvPr>
          <p:cNvSpPr/>
          <p:nvPr/>
        </p:nvSpPr>
        <p:spPr>
          <a:xfrm>
            <a:off x="7887492" y="2802288"/>
            <a:ext cx="514739" cy="46468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25" name="Rectangle 24">
            <a:extLst>
              <a:ext uri="{FF2B5EF4-FFF2-40B4-BE49-F238E27FC236}">
                <a16:creationId xmlns:a16="http://schemas.microsoft.com/office/drawing/2014/main" id="{6A06266F-C38C-D64A-8E38-37B203EE9679}"/>
              </a:ext>
            </a:extLst>
          </p:cNvPr>
          <p:cNvSpPr/>
          <p:nvPr/>
        </p:nvSpPr>
        <p:spPr>
          <a:xfrm>
            <a:off x="8512649" y="2796299"/>
            <a:ext cx="514739" cy="46468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26" name="Rectangle 25">
            <a:extLst>
              <a:ext uri="{FF2B5EF4-FFF2-40B4-BE49-F238E27FC236}">
                <a16:creationId xmlns:a16="http://schemas.microsoft.com/office/drawing/2014/main" id="{820FC3F9-1C35-9444-9638-63AAE81CCAA4}"/>
              </a:ext>
            </a:extLst>
          </p:cNvPr>
          <p:cNvSpPr/>
          <p:nvPr/>
        </p:nvSpPr>
        <p:spPr>
          <a:xfrm>
            <a:off x="9123799" y="2799828"/>
            <a:ext cx="514739" cy="46468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27" name="Rectangle 26">
            <a:extLst>
              <a:ext uri="{FF2B5EF4-FFF2-40B4-BE49-F238E27FC236}">
                <a16:creationId xmlns:a16="http://schemas.microsoft.com/office/drawing/2014/main" id="{A670B3BD-E876-D44D-8D33-E345325C073C}"/>
              </a:ext>
            </a:extLst>
          </p:cNvPr>
          <p:cNvSpPr/>
          <p:nvPr/>
        </p:nvSpPr>
        <p:spPr>
          <a:xfrm>
            <a:off x="4507370" y="2795400"/>
            <a:ext cx="514739" cy="464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28" name="TextBox 27"/>
          <p:cNvSpPr txBox="1"/>
          <p:nvPr/>
        </p:nvSpPr>
        <p:spPr>
          <a:xfrm>
            <a:off x="4410081" y="2426068"/>
            <a:ext cx="709316" cy="369332"/>
          </a:xfrm>
          <a:prstGeom prst="rect">
            <a:avLst/>
          </a:prstGeom>
          <a:noFill/>
        </p:spPr>
        <p:txBody>
          <a:bodyPr wrap="square" rtlCol="1">
            <a:spAutoFit/>
          </a:bodyPr>
          <a:lstStyle/>
          <a:p>
            <a:r>
              <a:rPr lang="en-US" dirty="0"/>
              <a:t>value</a:t>
            </a:r>
            <a:endParaRPr lang="he-IL" dirty="0"/>
          </a:p>
        </p:txBody>
      </p:sp>
      <p:sp>
        <p:nvSpPr>
          <p:cNvPr id="29" name="Rectangle 28">
            <a:extLst>
              <a:ext uri="{FF2B5EF4-FFF2-40B4-BE49-F238E27FC236}">
                <a16:creationId xmlns:a16="http://schemas.microsoft.com/office/drawing/2014/main" id="{820FC3F9-1C35-9444-9638-63AAE81CCAA4}"/>
              </a:ext>
            </a:extLst>
          </p:cNvPr>
          <p:cNvSpPr/>
          <p:nvPr/>
        </p:nvSpPr>
        <p:spPr>
          <a:xfrm>
            <a:off x="9770551" y="2799828"/>
            <a:ext cx="514739" cy="46468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
        <p:nvSpPr>
          <p:cNvPr id="30" name="TextBox 29"/>
          <p:cNvSpPr txBox="1"/>
          <p:nvPr/>
        </p:nvSpPr>
        <p:spPr>
          <a:xfrm>
            <a:off x="1098436" y="1843832"/>
            <a:ext cx="3321170" cy="1200329"/>
          </a:xfrm>
          <a:prstGeom prst="rect">
            <a:avLst/>
          </a:prstGeom>
          <a:noFill/>
        </p:spPr>
        <p:txBody>
          <a:bodyPr wrap="square" rtlCol="1">
            <a:spAutoFit/>
          </a:bodyPr>
          <a:lstStyle/>
          <a:p>
            <a:r>
              <a:rPr lang="en-US" dirty="0"/>
              <a:t>If it is lower all the right values are eliminated from the search.</a:t>
            </a:r>
          </a:p>
          <a:p>
            <a:r>
              <a:rPr lang="en-US" dirty="0"/>
              <a:t>If it is higher all the left values are eliminated from the search.</a:t>
            </a:r>
            <a:endParaRPr lang="he-IL" dirty="0"/>
          </a:p>
        </p:txBody>
      </p:sp>
    </p:spTree>
    <p:extLst>
      <p:ext uri="{BB962C8B-B14F-4D97-AF65-F5344CB8AC3E}">
        <p14:creationId xmlns:p14="http://schemas.microsoft.com/office/powerpoint/2010/main" val="2799094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64EF411A19A1A4B9E7346737D2A1417" ma:contentTypeVersion="4" ma:contentTypeDescription="Create a new document." ma:contentTypeScope="" ma:versionID="ceccf5383038092e08be6e5c35e7f764">
  <xsd:schema xmlns:xsd="http://www.w3.org/2001/XMLSchema" xmlns:xs="http://www.w3.org/2001/XMLSchema" xmlns:p="http://schemas.microsoft.com/office/2006/metadata/properties" xmlns:ns2="30745bad-0236-4269-bac6-18b0cf771cc1" targetNamespace="http://schemas.microsoft.com/office/2006/metadata/properties" ma:root="true" ma:fieldsID="3e39f81d29c17568b4ab846713f5c2ea" ns2:_="">
    <xsd:import namespace="30745bad-0236-4269-bac6-18b0cf771cc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745bad-0236-4269-bac6-18b0cf771c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E480BA-0A85-4A61-B059-17B5510D0300}">
  <ds:schemaRefs>
    <ds:schemaRef ds:uri="http://schemas.microsoft.com/sharepoint/v3/contenttype/forms"/>
  </ds:schemaRefs>
</ds:datastoreItem>
</file>

<file path=customXml/itemProps2.xml><?xml version="1.0" encoding="utf-8"?>
<ds:datastoreItem xmlns:ds="http://schemas.openxmlformats.org/officeDocument/2006/customXml" ds:itemID="{BF545BCC-03D1-4B11-857E-17784C0EF49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2760D7E-55A8-4CC5-AA38-7715AADD3A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745bad-0236-4269-bac6-18b0cf771cc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7814</TotalTime>
  <Words>810</Words>
  <Application>Microsoft Office PowerPoint</Application>
  <PresentationFormat>Widescreen</PresentationFormat>
  <Paragraphs>169</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Cambria Math</vt:lpstr>
      <vt:lpstr>Courier New</vt:lpstr>
      <vt:lpstr>Times New Roman</vt:lpstr>
      <vt:lpstr>Office Theme</vt:lpstr>
      <vt:lpstr>Introduction to Computer Science (371-1-1601)</vt:lpstr>
      <vt:lpstr>Recitation 12 Binary Search, GCD</vt:lpstr>
      <vt:lpstr>Todays topics</vt:lpstr>
      <vt:lpstr>Searching problem statement</vt:lpstr>
      <vt:lpstr>Binary search</vt:lpstr>
      <vt:lpstr>Binary search - algorithm</vt:lpstr>
      <vt:lpstr>Binary search – example</vt:lpstr>
      <vt:lpstr>Binary search – example</vt:lpstr>
      <vt:lpstr>Binary search – example</vt:lpstr>
      <vt:lpstr>Binary search – example</vt:lpstr>
      <vt:lpstr>Binary search – example</vt:lpstr>
      <vt:lpstr>Binary search – example</vt:lpstr>
      <vt:lpstr>Binary search – code</vt:lpstr>
      <vt:lpstr>Greatest Common Divisor (GCD)</vt:lpstr>
      <vt:lpstr>Solution 1 – naïve solution</vt:lpstr>
      <vt:lpstr>Solution 2 – recursive solution</vt:lpstr>
      <vt:lpstr>PowerPoint Presentation</vt:lpstr>
      <vt:lpstr>Solution 2 – recursive solution</vt:lpstr>
      <vt:lpstr>Solution 3 – non-recursive better solution</vt:lpstr>
      <vt:lpstr>Solution 4 – maybe math is better?</vt:lpstr>
      <vt:lpstr>Lets compare the different run-time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Recitation 3 –  Lists</dc:title>
  <dc:creator>Yair Mazal</dc:creator>
  <cp:lastModifiedBy>Windows User</cp:lastModifiedBy>
  <cp:revision>289</cp:revision>
  <dcterms:created xsi:type="dcterms:W3CDTF">2019-03-07T14:51:20Z</dcterms:created>
  <dcterms:modified xsi:type="dcterms:W3CDTF">2021-05-30T11:12:01Z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0x010100F64EF411A19A1A4B9E7346737D2A1417</vt:lpwstr>
  </property>
</Properties>
</file>