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1"/>
  </p:sldMasterIdLst>
  <p:notesMasterIdLst>
    <p:notesMasterId r:id="rId26"/>
  </p:notesMasterIdLst>
  <p:sldIdLst>
    <p:sldId id="314" r:id="rId2"/>
    <p:sldId id="256" r:id="rId3"/>
    <p:sldId id="257" r:id="rId4"/>
    <p:sldId id="295" r:id="rId5"/>
    <p:sldId id="283" r:id="rId6"/>
    <p:sldId id="284" r:id="rId7"/>
    <p:sldId id="307" r:id="rId8"/>
    <p:sldId id="308" r:id="rId9"/>
    <p:sldId id="285" r:id="rId10"/>
    <p:sldId id="315" r:id="rId11"/>
    <p:sldId id="291" r:id="rId12"/>
    <p:sldId id="309" r:id="rId13"/>
    <p:sldId id="310" r:id="rId14"/>
    <p:sldId id="311" r:id="rId15"/>
    <p:sldId id="312" r:id="rId16"/>
    <p:sldId id="313" r:id="rId17"/>
    <p:sldId id="293" r:id="rId18"/>
    <p:sldId id="290" r:id="rId19"/>
    <p:sldId id="288" r:id="rId20"/>
    <p:sldId id="300" r:id="rId21"/>
    <p:sldId id="302" r:id="rId22"/>
    <p:sldId id="303" r:id="rId23"/>
    <p:sldId id="304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946"/>
  </p:normalViewPr>
  <p:slideViewPr>
    <p:cSldViewPr snapToGrid="0" snapToObjects="1">
      <p:cViewPr varScale="1">
        <p:scale>
          <a:sx n="143" d="100"/>
          <a:sy n="143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אפשר להגיד להם שנדבר על רשימה בצורה מסודרת בשבוע הבא, ובינתיים זה רק הקדמה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אפשר להגיד להם שנדבר על רשימה בצורה מסודרת בשבוע הבא, ובינתיים זה רק הקדמה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datastructures.html#tuples-and-sequen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98572/what-is-the-standard-python-docstring-format" TargetMode="External"/><Relationship Id="rId2" Type="http://schemas.openxmlformats.org/officeDocument/2006/relationships/hyperlink" Target="https://www.datacamp.com/community/tutorials/docstrings-pyth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python.org/3.8/tutorial/controlflow.html#function-annotations" TargetMode="External"/><Relationship Id="rId4" Type="http://schemas.openxmlformats.org/officeDocument/2006/relationships/hyperlink" Target="https://www.jetbrains.com/help/pycharm/using-docstrings-to-specify-typ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A7B-4597-6F4E-A531-E5E7A7D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in PyCharm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8FFF5D-6A3C-4D4B-B247-095155C7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57253" cy="4351338"/>
          </a:xfrm>
        </p:spPr>
        <p:txBody>
          <a:bodyPr>
            <a:normAutofit/>
          </a:bodyPr>
          <a:lstStyle/>
          <a:p>
            <a:r>
              <a:rPr lang="en-US" dirty="0"/>
              <a:t>If inputs an outputs are well documented, it can be visualized in PyCharm.</a:t>
            </a:r>
          </a:p>
          <a:p>
            <a:r>
              <a:rPr lang="en-US" dirty="0"/>
              <a:t>Choose a function, and press View-&gt; Quick Documentation.</a:t>
            </a:r>
          </a:p>
          <a:p>
            <a:r>
              <a:rPr lang="en-US" dirty="0"/>
              <a:t>Note the type hinting for a list.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05F3-C0AA-7A4F-BCAD-57F5BCE0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0A00-8F10-8342-B94D-2D9F46C7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5F31-1328-A34C-A907-7D7B35BE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3BF716-DDA8-854E-AC28-3010CC32B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1391752"/>
          </a:xfr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4192C05-D1A0-3D43-9DF2-1956B67BD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808" y="4282289"/>
            <a:ext cx="6752985" cy="20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7E49-FAAC-5E43-B5E6-94DE513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arguments and defaults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992CE8-6AB5-984F-9C7E-437784D47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55592" cy="4351338"/>
          </a:xfrm>
        </p:spPr>
        <p:txBody>
          <a:bodyPr/>
          <a:lstStyle/>
          <a:p>
            <a:r>
              <a:rPr lang="en-US" u="sng" dirty="0"/>
              <a:t>Keyword arguments</a:t>
            </a:r>
            <a:r>
              <a:rPr lang="en-US" dirty="0"/>
              <a:t> allow us to use default values, and named arguments</a:t>
            </a:r>
          </a:p>
          <a:p>
            <a:r>
              <a:rPr lang="en-US" u="sng" dirty="0"/>
              <a:t>Positional arguments</a:t>
            </a:r>
            <a:r>
              <a:rPr lang="en-US" dirty="0"/>
              <a:t> are </a:t>
            </a:r>
            <a:r>
              <a:rPr lang="en-US" b="1" dirty="0"/>
              <a:t>mandatory</a:t>
            </a:r>
            <a:r>
              <a:rPr lang="en-US" dirty="0"/>
              <a:t> as input, and should come first (function  without any input can be used)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7F5BC1-2E7D-864F-8AE4-4036DCCAD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46182" y="1439917"/>
            <a:ext cx="6896756" cy="47370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02D1-C333-954B-AAF6-C683F533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4146-D3C1-7F4F-B8AD-72CFD4BE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5148-8199-F640-8367-F9C085C0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3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E9-A5F2-A747-88AC-7C7E135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#1 – primality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B49F-C96F-D24E-920B-1833AAA95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Taken from previous exam (2019A)</a:t>
            </a:r>
          </a:p>
          <a:p>
            <a:r>
              <a:rPr lang="en-IL" dirty="0"/>
              <a:t>Implement a function which takes a single positive integer, and checks if it’s a prime number.</a:t>
            </a:r>
          </a:p>
          <a:p>
            <a:r>
              <a:rPr lang="en-IL" dirty="0"/>
              <a:t>Use the provided prototype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4D077-598E-614D-93F8-1E4B283A6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is_prime</a:t>
            </a:r>
            <a:r>
              <a:rPr lang="en-US" dirty="0"/>
              <a:t>(n: 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/>
              <a:t>) -&gt; </a:t>
            </a:r>
            <a:r>
              <a:rPr lang="en-US" dirty="0">
                <a:solidFill>
                  <a:srgbClr val="8888C6"/>
                </a:solidFill>
              </a:rPr>
              <a:t>bool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 The function check if the input is prime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True if the number is prime, False otherwise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int n: a positive integer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rtype</a:t>
            </a:r>
            <a:r>
              <a:rPr lang="en-US" i="1" dirty="0">
                <a:solidFill>
                  <a:srgbClr val="629755"/>
                </a:solidFill>
              </a:rPr>
              <a:t>: bool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911C-B80A-F44D-8E9B-FE24545B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6B7D-D0F1-214F-94D1-7717B96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3BE1D-2C87-AD4A-9DD9-78E646FA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E9-A5F2-A747-88AC-7C7E135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#1 – primality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B49F-C96F-D24E-920B-1833AAA9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11566" cy="4351338"/>
          </a:xfrm>
        </p:spPr>
        <p:txBody>
          <a:bodyPr/>
          <a:lstStyle/>
          <a:p>
            <a:r>
              <a:rPr lang="en-IL" dirty="0"/>
              <a:t>Why does </a:t>
            </a:r>
            <a:r>
              <a:rPr lang="en-US" dirty="0" err="1"/>
              <a:t>i</a:t>
            </a:r>
            <a:r>
              <a:rPr lang="en-US" dirty="0"/>
              <a:t> start from 2?</a:t>
            </a:r>
          </a:p>
          <a:p>
            <a:r>
              <a:rPr lang="en-US" dirty="0"/>
              <a:t>Why did I square </a:t>
            </a:r>
            <a:r>
              <a:rPr lang="en-US" dirty="0" err="1"/>
              <a:t>i</a:t>
            </a:r>
            <a:r>
              <a:rPr lang="en-US" dirty="0"/>
              <a:t> in the condition?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894F13-1CEB-2C41-A874-F57481AA00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29703" y="1841340"/>
            <a:ext cx="6583622" cy="435133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911C-B80A-F44D-8E9B-FE24545B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6B7D-D0F1-214F-94D1-7717B96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3BE1D-2C87-AD4A-9DD9-78E646FA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4070-2692-EA4F-8155-DC3AA60C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#2 – Goldbach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07F9-199A-EA41-9088-C45749681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Taken from previous exam (2019A)</a:t>
            </a:r>
          </a:p>
          <a:p>
            <a:r>
              <a:rPr lang="en-IL" dirty="0"/>
              <a:t>Goldbach theory tells us that every even number n&gt;2, can be represnted as a sum of two prime numbers.</a:t>
            </a:r>
          </a:p>
          <a:p>
            <a:r>
              <a:rPr lang="en-IL" dirty="0"/>
              <a:t>Using the provided prototype implement a function takes an even number and returns a Goldbach pair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E179-7DEA-254C-97B2-E64AEFDCA0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</a:rPr>
              <a:t>def </a:t>
            </a:r>
            <a:r>
              <a:rPr lang="en-US" sz="2000" dirty="0" err="1">
                <a:solidFill>
                  <a:srgbClr val="FFC66D"/>
                </a:solidFill>
              </a:rPr>
              <a:t>goldbach_pair</a:t>
            </a:r>
            <a:r>
              <a:rPr lang="en-US" sz="2000" dirty="0"/>
              <a:t>(n: </a:t>
            </a:r>
            <a:r>
              <a:rPr lang="en-US" sz="2000" dirty="0">
                <a:solidFill>
                  <a:srgbClr val="8888C6"/>
                </a:solidFill>
              </a:rPr>
              <a:t>int</a:t>
            </a:r>
            <a:r>
              <a:rPr lang="en-US" sz="2000" dirty="0"/>
              <a:t>) -&gt; Tuple[</a:t>
            </a:r>
            <a:r>
              <a:rPr lang="en-US" sz="2000" dirty="0">
                <a:solidFill>
                  <a:srgbClr val="8888C6"/>
                </a:solidFill>
              </a:rPr>
              <a:t>int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>
                <a:solidFill>
                  <a:srgbClr val="8888C6"/>
                </a:solidFill>
              </a:rPr>
              <a:t>int</a:t>
            </a:r>
            <a:r>
              <a:rPr lang="en-US" sz="2000" dirty="0"/>
              <a:t>]: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>
                <a:solidFill>
                  <a:srgbClr val="629755"/>
                </a:solidFill>
              </a:rPr>
              <a:t>""" The function receives an even integer greater than 2 and returns a Goldbach pair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:param</a:t>
            </a:r>
            <a:r>
              <a:rPr lang="en-US" sz="2000" i="1" dirty="0">
                <a:solidFill>
                  <a:srgbClr val="629755"/>
                </a:solidFill>
              </a:rPr>
              <a:t> n: a positive even number greater than 2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:return</a:t>
            </a:r>
            <a:r>
              <a:rPr lang="en-US" sz="2000" i="1" dirty="0">
                <a:solidFill>
                  <a:srgbClr val="629755"/>
                </a:solidFill>
              </a:rPr>
              <a:t>: a tuple of a Goldbach  pair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</a:t>
            </a:r>
            <a:r>
              <a:rPr lang="en-US" sz="2000" b="1" i="1" dirty="0">
                <a:solidFill>
                  <a:srgbClr val="629755"/>
                </a:solidFill>
              </a:rPr>
              <a:t>:</a:t>
            </a:r>
            <a:r>
              <a:rPr lang="en-US" sz="2000" b="1" i="1" dirty="0" err="1">
                <a:solidFill>
                  <a:srgbClr val="629755"/>
                </a:solidFill>
              </a:rPr>
              <a:t>rtype</a:t>
            </a:r>
            <a:r>
              <a:rPr lang="en-US" sz="2000" i="1" dirty="0">
                <a:solidFill>
                  <a:srgbClr val="629755"/>
                </a:solidFill>
              </a:rPr>
              <a:t>: (int, int)</a:t>
            </a:r>
            <a:br>
              <a:rPr lang="en-US" sz="2000" i="1" dirty="0">
                <a:solidFill>
                  <a:srgbClr val="629755"/>
                </a:solidFill>
              </a:rPr>
            </a:br>
            <a:r>
              <a:rPr lang="en-US" sz="2000" i="1" dirty="0">
                <a:solidFill>
                  <a:srgbClr val="629755"/>
                </a:solidFill>
              </a:rPr>
              <a:t>    """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98B0D-9870-3144-A225-AE173A4C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5892-4CF8-A44E-A50A-11252A8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C0199-0F5E-3D47-9B39-DFAA50F7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9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69C9-CF8D-974A-80A8-6A074E98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#2 - Hints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D623C2-AB59-B243-A565-32E85AAB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You may use code we already wrote in this tutorial.</a:t>
            </a:r>
          </a:p>
          <a:p>
            <a:r>
              <a:rPr lang="en-IL" dirty="0"/>
              <a:t>As always, break down a complicaed problem, into a set of smaller ones.</a:t>
            </a:r>
          </a:p>
          <a:p>
            <a:r>
              <a:rPr lang="en-IL" dirty="0"/>
              <a:t>In order to return two </a:t>
            </a:r>
            <a:r>
              <a:rPr lang="en-US" dirty="0"/>
              <a:t>values,</a:t>
            </a:r>
            <a:r>
              <a:rPr lang="en-IL" dirty="0"/>
              <a:t> use a </a:t>
            </a:r>
            <a:r>
              <a:rPr lang="en-IL" dirty="0">
                <a:hlinkClick r:id="rId2"/>
              </a:rPr>
              <a:t>tuple</a:t>
            </a:r>
            <a:r>
              <a:rPr lang="en-IL" dirty="0"/>
              <a:t>, using the following syntax: </a:t>
            </a:r>
          </a:p>
          <a:p>
            <a:endParaRPr lang="en-IL" dirty="0"/>
          </a:p>
          <a:p>
            <a:pPr marL="457200" lvl="1" indent="0">
              <a:buNone/>
            </a:pPr>
            <a:r>
              <a:rPr lang="en-US" sz="2800" dirty="0"/>
              <a:t>r</a:t>
            </a:r>
            <a:r>
              <a:rPr lang="en-IL" sz="2800" dirty="0"/>
              <a:t>eturn (ret_val1, ret_val2)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7262-2586-6E45-A36B-70EA3C14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753F-79BA-CB47-B21E-CD67451F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E1A4-460D-5849-8C6D-394C1881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9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5737-4401-2C43-850D-64E60CB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#2 -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1AF007-1AE4-C44E-BFB4-EFAA3D26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goldbach_pair</a:t>
            </a:r>
            <a:r>
              <a:rPr lang="en-US" dirty="0"/>
              <a:t>(n: 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/>
              <a:t>) -&gt; Tuple[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8888C6"/>
                </a:solidFill>
              </a:rPr>
              <a:t>int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 The function receives an even integer greater than 2 and returns a Goldbach pair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n: a positive even number greater than 2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a tuple of a Goldbach  pair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rtype</a:t>
            </a:r>
            <a:r>
              <a:rPr lang="en-US" i="1" dirty="0">
                <a:solidFill>
                  <a:srgbClr val="629755"/>
                </a:solidFill>
              </a:rPr>
              <a:t>: (int, int)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== </a:t>
            </a:r>
            <a:r>
              <a:rPr lang="en-US" dirty="0">
                <a:solidFill>
                  <a:srgbClr val="6897BB"/>
                </a:solidFill>
              </a:rPr>
              <a:t>4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/>
              <a:t>j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while </a:t>
            </a:r>
            <a:r>
              <a:rPr lang="en-US" dirty="0"/>
              <a:t>j &lt; n: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is_prime</a:t>
            </a:r>
            <a:r>
              <a:rPr lang="en-US" dirty="0"/>
              <a:t>(j):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is_prime</a:t>
            </a:r>
            <a:r>
              <a:rPr lang="en-US" dirty="0"/>
              <a:t>(n-j):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j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n-j</a:t>
            </a:r>
            <a:br>
              <a:rPr lang="en-US" dirty="0"/>
            </a:br>
            <a:r>
              <a:rPr lang="en-US" dirty="0"/>
              <a:t>        j += </a:t>
            </a:r>
            <a:r>
              <a:rPr lang="en-US" dirty="0">
                <a:solidFill>
                  <a:srgbClr val="6897BB"/>
                </a:solidFill>
              </a:rPr>
              <a:t>2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E646-E4CD-0446-B086-F383B057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4FCC-94D1-9A46-B25B-02D70B2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E27-9C62-B744-B9C0-3692603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5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CA6-6D72-F74E-9A00-3D8EA132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E069-BF01-8C4C-96B4-5EEA9A082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Tuple is like a group of elements. </a:t>
            </a:r>
          </a:p>
          <a:p>
            <a:r>
              <a:rPr lang="en-US" dirty="0"/>
              <a:t>There are other such constructs, more on that, next time.</a:t>
            </a:r>
          </a:p>
          <a:p>
            <a:r>
              <a:rPr lang="en-US" dirty="0"/>
              <a:t>Useful for multiple assignments in a single command</a:t>
            </a:r>
          </a:p>
          <a:p>
            <a:r>
              <a:rPr lang="en-US" dirty="0"/>
              <a:t>Useful for packing function arguments (next time)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8E7F-713C-D344-9B0C-59263079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8B09-2B71-634E-844A-E7F39F42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295C-72F7-354C-AA09-1CB3732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E09A19-AC38-E746-89C2-B79A5A6FF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empty_tup</a:t>
            </a:r>
            <a:r>
              <a:rPr lang="en-US" dirty="0"/>
              <a:t> = 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tup1 = (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(tup1.count(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(tup1.index(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(tup1[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])</a:t>
            </a:r>
            <a:endParaRPr lang="en-IL" dirty="0"/>
          </a:p>
        </p:txBody>
      </p:sp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5EF5C292-19F6-3647-9489-3EAE5FB0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766" y="4377423"/>
            <a:ext cx="2335303" cy="18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3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324-582D-394A-9FB1-539CFB3C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- 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83C8-FFB9-9940-9D9F-70A5DD7E84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we enter a function a new table of symbols is created.</a:t>
            </a:r>
          </a:p>
          <a:p>
            <a:r>
              <a:rPr lang="en-US" dirty="0"/>
              <a:t>When we assign variables, they appear only in this local table and cannot be referenced outside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6929E3-C4C4-E147-9AE3-D0546CA10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9168" y="1825625"/>
            <a:ext cx="4899152" cy="3515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4332-DC1D-F04E-A24D-4F060ED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5EBE-C6FA-D447-8473-88D1893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25AD-B7C3-4D4E-BEB0-2B851C9D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904F0-1954-1341-8B43-B585E5BC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38" y="5520874"/>
            <a:ext cx="7355882" cy="4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6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5F06-3136-0441-9906-2C978D2E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global variables – bad practice?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7B9071-709C-B140-92CB-10F7E74BF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573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variable doesn’t exist in local scope, the interpreter looks in the global one.</a:t>
            </a:r>
          </a:p>
          <a:p>
            <a:r>
              <a:rPr lang="en-US" dirty="0"/>
              <a:t>Referencing global variables is possible but should be kept to a minimum.</a:t>
            </a:r>
          </a:p>
          <a:p>
            <a:r>
              <a:rPr lang="en-US" dirty="0"/>
              <a:t>Usually use it only to reference constants.</a:t>
            </a:r>
          </a:p>
          <a:p>
            <a:r>
              <a:rPr lang="en-US" dirty="0"/>
              <a:t>If global values change, its hard to predict effect on function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ACA7EF-CE7E-3945-A2B3-2DFF6A0C4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6816" y="1825625"/>
            <a:ext cx="6273018" cy="26651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0FC-C412-7A49-A7E4-8AA6B2A9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243F-01D3-7B44-B321-AFC91BB2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BCEF-6BB8-134E-8957-0EE2616F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8E1B089A-C310-2744-9005-F25584F55E7F}"/>
              </a:ext>
            </a:extLst>
          </p:cNvPr>
          <p:cNvSpPr/>
          <p:nvPr/>
        </p:nvSpPr>
        <p:spPr>
          <a:xfrm>
            <a:off x="8373025" y="4123944"/>
            <a:ext cx="3733800" cy="2368931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Dangerous code – Beware!</a:t>
            </a:r>
          </a:p>
        </p:txBody>
      </p:sp>
    </p:spTree>
    <p:extLst>
      <p:ext uri="{BB962C8B-B14F-4D97-AF65-F5344CB8AC3E}">
        <p14:creationId xmlns:p14="http://schemas.microsoft.com/office/powerpoint/2010/main" val="14014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</a:t>
            </a:r>
            <a:r>
              <a:rPr lang="he-IL" dirty="0"/>
              <a:t>4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9F93ED-D119-524E-A649-7C5B562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Bad Code Ahead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E4DD0C-4751-B342-B1A3-D0BB4D26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88" y="1379125"/>
            <a:ext cx="6388608" cy="479145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528D-581C-E247-A8FC-72D989AB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22E4-563C-D44F-B472-473C4721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8D6E-D272-F740-B662-9B0C03E7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Explosion 2 11">
            <a:extLst>
              <a:ext uri="{FF2B5EF4-FFF2-40B4-BE49-F238E27FC236}">
                <a16:creationId xmlns:a16="http://schemas.microsoft.com/office/drawing/2014/main" id="{C008BAEF-7C7A-E342-ACBE-C156CF4D0551}"/>
              </a:ext>
            </a:extLst>
          </p:cNvPr>
          <p:cNvSpPr/>
          <p:nvPr/>
        </p:nvSpPr>
        <p:spPr>
          <a:xfrm>
            <a:off x="7900416" y="1844199"/>
            <a:ext cx="4114800" cy="2557113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 repeat code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231133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1A4A-32F7-2047-9E6C-E4EA766A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change global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6232B4-26A9-7E44-ADA7-FF9D7AE2E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6666" cy="4351338"/>
          </a:xfrm>
        </p:spPr>
        <p:txBody>
          <a:bodyPr/>
          <a:lstStyle/>
          <a:p>
            <a:r>
              <a:rPr lang="en-US" dirty="0"/>
              <a:t>Why the error?</a:t>
            </a:r>
          </a:p>
          <a:p>
            <a:r>
              <a:rPr lang="en-US" dirty="0"/>
              <a:t>Python believes </a:t>
            </a:r>
            <a:r>
              <a:rPr lang="en-US" dirty="0" err="1"/>
              <a:t>global_scope_variable</a:t>
            </a:r>
            <a:r>
              <a:rPr lang="en-US" dirty="0"/>
              <a:t> is a local one.</a:t>
            </a:r>
          </a:p>
          <a:p>
            <a:r>
              <a:rPr lang="en-US" dirty="0"/>
              <a:t>Thus it cannot be referenced before it is given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AC20-58C4-6046-85A7-5E3FB5D6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8F01-A934-AB48-B771-0FB5BD0A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452F-4D24-2649-8D55-A215C07A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2F8527C0-EBB3-5F40-B62B-839EA118E2DD}"/>
              </a:ext>
            </a:extLst>
          </p:cNvPr>
          <p:cNvSpPr/>
          <p:nvPr/>
        </p:nvSpPr>
        <p:spPr>
          <a:xfrm>
            <a:off x="1155664" y="4799181"/>
            <a:ext cx="3035808" cy="1767369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F69D2C-8938-3B4A-9845-B4E14BFE7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297708" y="1430216"/>
            <a:ext cx="6625783" cy="307878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D5AFD-C0FD-A347-9BD7-EF36AD3DD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875" y="5280631"/>
            <a:ext cx="7477615" cy="8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2D7F-116E-F346-9FD1-76DBA350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063B-C140-F54D-AA1B-0D13ED27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9432" cy="4351338"/>
          </a:xfrm>
        </p:spPr>
        <p:txBody>
          <a:bodyPr/>
          <a:lstStyle/>
          <a:p>
            <a:r>
              <a:rPr lang="en-US" dirty="0"/>
              <a:t>The global keyword tells python to treat the variable as global.</a:t>
            </a:r>
          </a:p>
          <a:p>
            <a:r>
              <a:rPr lang="en-US" dirty="0"/>
              <a:t>We can then change its value in global scope.</a:t>
            </a:r>
          </a:p>
          <a:p>
            <a:r>
              <a:rPr lang="en-US" dirty="0"/>
              <a:t>It doesn’t mean we should do it.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68F7E-8AD5-394A-A2B7-BD5F4F43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3880-AF29-F946-946B-3A1E9723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6D01-7548-8943-AC12-2A56179B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07E02BC5-8E80-F346-9980-FA558941BAC6}"/>
              </a:ext>
            </a:extLst>
          </p:cNvPr>
          <p:cNvSpPr/>
          <p:nvPr/>
        </p:nvSpPr>
        <p:spPr>
          <a:xfrm>
            <a:off x="1962912" y="4588981"/>
            <a:ext cx="3035808" cy="1767369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CODE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4AB93C-B5BA-F748-A44E-BCFA54872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3149" y="2585545"/>
            <a:ext cx="6676975" cy="2313391"/>
          </a:xfrm>
        </p:spPr>
      </p:pic>
    </p:spTree>
    <p:extLst>
      <p:ext uri="{BB962C8B-B14F-4D97-AF65-F5344CB8AC3E}">
        <p14:creationId xmlns:p14="http://schemas.microsoft.com/office/powerpoint/2010/main" val="210940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B4D-7C78-B546-83D3-4685AAA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Horrible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3282-53DC-6E42-96EF-57AB39C2E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Changing global variables in an incomprehensible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you tell how much “gas” is left in the end?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A9DA2F-C42C-D54E-A4C2-63C41BEF2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19800" y="1046495"/>
            <a:ext cx="5436476" cy="478147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41B6-08B7-AD4A-B111-42F2A26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21A1-473D-CA46-97BC-45AD96BB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B7DC-EF58-9445-8A1A-5F57AEB7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F4E16597-9E8B-A14E-9DCF-892E637017F8}"/>
              </a:ext>
            </a:extLst>
          </p:cNvPr>
          <p:cNvSpPr/>
          <p:nvPr/>
        </p:nvSpPr>
        <p:spPr>
          <a:xfrm>
            <a:off x="1962912" y="4588981"/>
            <a:ext cx="3035808" cy="1767369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DBA79-17AE-0B42-A4CE-3C9978627D4C}"/>
              </a:ext>
            </a:extLst>
          </p:cNvPr>
          <p:cNvSpPr txBox="1"/>
          <p:nvPr/>
        </p:nvSpPr>
        <p:spPr>
          <a:xfrm>
            <a:off x="6019800" y="5888736"/>
            <a:ext cx="494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HUJI, intro2CS1</a:t>
            </a:r>
          </a:p>
        </p:txBody>
      </p:sp>
    </p:spTree>
    <p:extLst>
      <p:ext uri="{BB962C8B-B14F-4D97-AF65-F5344CB8AC3E}">
        <p14:creationId xmlns:p14="http://schemas.microsoft.com/office/powerpoint/2010/main" val="343379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saw today how to:</a:t>
            </a:r>
          </a:p>
          <a:p>
            <a:r>
              <a:rPr lang="en-US" dirty="0"/>
              <a:t>Define functions</a:t>
            </a:r>
          </a:p>
          <a:p>
            <a:r>
              <a:rPr lang="en-US" dirty="0"/>
              <a:t>Use tuples</a:t>
            </a:r>
          </a:p>
          <a:p>
            <a:r>
              <a:rPr lang="en-US"/>
              <a:t>Understand </a:t>
            </a:r>
            <a:r>
              <a:rPr lang="en-US" dirty="0"/>
              <a:t>scopes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FB9E-C936-684A-8501-913ED386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Why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7305-1DAC-0D47-823C-0E55DBB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help us:</a:t>
            </a:r>
          </a:p>
          <a:p>
            <a:pPr lvl="1"/>
            <a:r>
              <a:rPr lang="en-US" dirty="0"/>
              <a:t>build code in modular way – easier to tackle complex problems</a:t>
            </a:r>
          </a:p>
          <a:p>
            <a:pPr lvl="1"/>
            <a:r>
              <a:rPr lang="en-US" dirty="0"/>
              <a:t>Better readability – easier code sharing</a:t>
            </a:r>
          </a:p>
          <a:p>
            <a:pPr lvl="1"/>
            <a:r>
              <a:rPr lang="en-US" dirty="0"/>
              <a:t>Code parts are independent – easier code maintenance</a:t>
            </a:r>
          </a:p>
          <a:p>
            <a:pPr lvl="1"/>
            <a:r>
              <a:rPr lang="en-US" dirty="0"/>
              <a:t>Easier to debug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functions documentation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43BE-A1ED-454B-A453-62E27B4D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02C6-EB2F-C244-AB16-F838A8DF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D260-DFEB-C04D-9D56-B81FC9AB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6698-956D-D742-8A68-01D9848D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syntactic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47A529-8585-3149-8A87-FBCD030F8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declare a function using the ”def” reserved word.</a:t>
            </a:r>
          </a:p>
          <a:p>
            <a:r>
              <a:rPr lang="en-US" dirty="0"/>
              <a:t>Following we give the function a name, arguments, and optional doc string.</a:t>
            </a:r>
          </a:p>
          <a:p>
            <a:r>
              <a:rPr lang="en-US" dirty="0"/>
              <a:t>Function commands are indented, like loops.</a:t>
            </a:r>
          </a:p>
          <a:p>
            <a:r>
              <a:rPr lang="en-US" dirty="0"/>
              <a:t>Typically, a value is returned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F9CE-02C2-A641-B1AE-C649E9F9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F197-EBAD-FD41-9168-FC7901AD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11FC-8C93-0F45-856A-EABB2997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Explosion 2 11">
            <a:extLst>
              <a:ext uri="{FF2B5EF4-FFF2-40B4-BE49-F238E27FC236}">
                <a16:creationId xmlns:a16="http://schemas.microsoft.com/office/drawing/2014/main" id="{603226A6-7DA8-774B-888D-6BAB3FA540FC}"/>
              </a:ext>
            </a:extLst>
          </p:cNvPr>
          <p:cNvSpPr/>
          <p:nvPr/>
        </p:nvSpPr>
        <p:spPr>
          <a:xfrm>
            <a:off x="2599764" y="4590288"/>
            <a:ext cx="3245533" cy="2267712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Code – add doc strings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812DD-30C1-D942-AB6C-7A57758BC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4173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first_function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This is my first function.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int </a:t>
            </a:r>
            <a:r>
              <a:rPr lang="en-US" i="1" dirty="0" err="1">
                <a:solidFill>
                  <a:srgbClr val="629755"/>
                </a:solidFill>
              </a:rPr>
              <a:t>arg</a:t>
            </a:r>
            <a:r>
              <a:rPr lang="en-US" i="1" dirty="0">
                <a:solidFill>
                  <a:srgbClr val="629755"/>
                </a:solidFill>
              </a:rPr>
              <a:t>: numeric value to be squared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 int: argument squared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arg</a:t>
            </a:r>
            <a:r>
              <a:rPr lang="en-US" dirty="0"/>
              <a:t> ** </a:t>
            </a:r>
            <a:r>
              <a:rPr lang="en-US" dirty="0">
                <a:solidFill>
                  <a:srgbClr val="6897BB"/>
                </a:solidFill>
              </a:rPr>
              <a:t>2</a:t>
            </a:r>
            <a:br>
              <a:rPr lang="en-US" dirty="0">
                <a:solidFill>
                  <a:srgbClr val="6897BB"/>
                </a:solidFill>
              </a:rPr>
            </a:br>
            <a:br>
              <a:rPr lang="en-US" dirty="0">
                <a:solidFill>
                  <a:srgbClr val="6897BB"/>
                </a:solidFill>
              </a:rPr>
            </a:br>
            <a:endParaRPr lang="en-US" dirty="0">
              <a:solidFill>
                <a:srgbClr val="6897BB"/>
              </a:solidFill>
            </a:endParaRP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>
                <a:solidFill>
                  <a:srgbClr val="6897BB"/>
                </a:solidFill>
              </a:rPr>
              <a:t>2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y = </a:t>
            </a:r>
            <a:r>
              <a:rPr lang="en-US" dirty="0" err="1"/>
              <a:t>first_function</a:t>
            </a:r>
            <a:r>
              <a:rPr lang="en-US" dirty="0"/>
              <a:t>(x)  </a:t>
            </a:r>
            <a:r>
              <a:rPr lang="en-US" dirty="0">
                <a:solidFill>
                  <a:srgbClr val="808080"/>
                </a:solidFill>
              </a:rPr>
              <a:t># calling the function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help</a:t>
            </a:r>
            <a:r>
              <a:rPr lang="en-US" dirty="0"/>
              <a:t>(</a:t>
            </a:r>
            <a:r>
              <a:rPr lang="en-US" dirty="0" err="1"/>
              <a:t>first_function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40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E869-4D91-8A4F-B459-81A20403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9922-E78A-2E47-81D1-FC1961E2A0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defined functions are called just like built in ones.</a:t>
            </a:r>
          </a:p>
          <a:p>
            <a:endParaRPr lang="en-US" dirty="0"/>
          </a:p>
          <a:p>
            <a:r>
              <a:rPr lang="en-US" dirty="0"/>
              <a:t>Can we call a function that is implemented later on? – NO!</a:t>
            </a:r>
          </a:p>
          <a:p>
            <a:endParaRPr lang="en-US" dirty="0"/>
          </a:p>
          <a:p>
            <a:r>
              <a:rPr lang="en-US" b="1" dirty="0"/>
              <a:t>Best practice</a:t>
            </a:r>
            <a:r>
              <a:rPr lang="en-US" dirty="0"/>
              <a:t> – Define all function at the top of the file.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FFD98F-ECC1-004F-957E-07981F6FE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05928"/>
            <a:ext cx="5851160" cy="26500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2F84-51B3-0F4C-BF7F-5B18B936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D9A7-4B52-1C43-AC22-20E7107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A3A5-795A-574F-9921-AED6D4C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1BB544E7-2BFB-C948-B338-C400499EEDD7}"/>
              </a:ext>
            </a:extLst>
          </p:cNvPr>
          <p:cNvSpPr/>
          <p:nvPr/>
        </p:nvSpPr>
        <p:spPr>
          <a:xfrm>
            <a:off x="7620000" y="3846391"/>
            <a:ext cx="4114800" cy="2875084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Code – can’t call a function before it is declared</a:t>
            </a:r>
          </a:p>
        </p:txBody>
      </p:sp>
    </p:spTree>
    <p:extLst>
      <p:ext uri="{BB962C8B-B14F-4D97-AF65-F5344CB8AC3E}">
        <p14:creationId xmlns:p14="http://schemas.microsoft.com/office/powerpoint/2010/main" val="24557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28A7-4841-5243-B73B-95A4D059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L" dirty="0"/>
              <a:t>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7F9F-A197-B34E-B09A-07846900D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What does the function do?</a:t>
            </a:r>
          </a:p>
          <a:p>
            <a:r>
              <a:rPr lang="en-IL" dirty="0"/>
              <a:t>What types does it take and return?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7C05-3426-4449-9A52-FF600D476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# third function - type hints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third_function</a:t>
            </a:r>
            <a:r>
              <a:rPr lang="en-US" dirty="0"/>
              <a:t>(text: </a:t>
            </a:r>
            <a:r>
              <a:rPr lang="en-US" dirty="0">
                <a:solidFill>
                  <a:srgbClr val="8888C6"/>
                </a:solidFill>
              </a:rPr>
              <a:t>str</a:t>
            </a:r>
            <a:r>
              <a:rPr lang="en-US" dirty="0"/>
              <a:t>) -&gt; </a:t>
            </a:r>
            <a:r>
              <a:rPr lang="en-US" dirty="0">
                <a:solidFill>
                  <a:srgbClr val="8888C6"/>
                </a:solidFill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</a:rPr>
              <a:t>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The function removes all spaces from text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</a:t>
            </a:r>
            <a:r>
              <a:rPr lang="en-US" b="1" i="1" dirty="0" err="1">
                <a:solidFill>
                  <a:srgbClr val="629755"/>
                </a:solidFill>
              </a:rPr>
              <a:t>rtype</a:t>
            </a:r>
            <a:r>
              <a:rPr lang="en-US" i="1" dirty="0">
                <a:solidFill>
                  <a:srgbClr val="629755"/>
                </a:solidFill>
              </a:rPr>
              <a:t>: str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:param</a:t>
            </a:r>
            <a:r>
              <a:rPr lang="en-US" i="1" dirty="0">
                <a:solidFill>
                  <a:srgbClr val="629755"/>
                </a:solidFill>
              </a:rPr>
              <a:t> str text: input text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b="1" i="1" dirty="0">
                <a:solidFill>
                  <a:srgbClr val="629755"/>
                </a:solidFill>
              </a:rPr>
              <a:t>:return</a:t>
            </a:r>
            <a:r>
              <a:rPr lang="en-US" i="1" dirty="0">
                <a:solidFill>
                  <a:srgbClr val="629755"/>
                </a:solidFill>
              </a:rPr>
              <a:t>: input text without spaces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text.replace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" 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third_function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  ab cd '</a:t>
            </a:r>
            <a:r>
              <a:rPr lang="en-US" dirty="0"/>
              <a:t>))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452DE-AE84-3F44-BE8A-D8E36DF7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FE785-411D-584D-BB88-E9E2A29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367A-86B5-134D-ADDB-40BD5AF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4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492D-C902-6848-8695-6812EA7B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Documenting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6E6A06-BD0C-FD41-9748-F754267C2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Doc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D7D403-91C7-E44D-8228-3CEEBB1A9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 strings are important for maintainability.</a:t>
            </a:r>
          </a:p>
          <a:p>
            <a:r>
              <a:rPr lang="en-US" dirty="0"/>
              <a:t>There are tools which can auto-generate documentation of your code from doc strings</a:t>
            </a:r>
          </a:p>
          <a:p>
            <a:r>
              <a:rPr lang="en-US" dirty="0">
                <a:hlinkClick r:id="rId2"/>
              </a:rPr>
              <a:t>Reference #1</a:t>
            </a:r>
            <a:endParaRPr lang="en-US" dirty="0"/>
          </a:p>
          <a:p>
            <a:r>
              <a:rPr lang="en-US" dirty="0">
                <a:hlinkClick r:id="rId3"/>
              </a:rPr>
              <a:t>Reference #2</a:t>
            </a:r>
            <a:endParaRPr lang="en-US" dirty="0"/>
          </a:p>
          <a:p>
            <a:r>
              <a:rPr lang="en-US" dirty="0">
                <a:hlinkClick r:id="rId4"/>
              </a:rPr>
              <a:t>Doc strings in PyCharm</a:t>
            </a:r>
            <a:endParaRPr lang="en-I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59045-602E-DB41-9670-699F93F86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L" dirty="0"/>
              <a:t>Type hints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39B903-0435-2B4F-A981-F3ED282E48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L" dirty="0"/>
              <a:t>Type hints helps the IDE help you.</a:t>
            </a:r>
          </a:p>
          <a:p>
            <a:r>
              <a:rPr lang="en-IL" dirty="0"/>
              <a:t>The IDE will tell the user what types are expected.</a:t>
            </a:r>
          </a:p>
          <a:p>
            <a:r>
              <a:rPr lang="en-US" dirty="0">
                <a:hlinkClick r:id="rId5"/>
              </a:rPr>
              <a:t>Doc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57D6-369A-6D44-8ED0-4B275A8C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908DA-5B65-9441-AC18-F9003AB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0C379-98F3-4844-8616-8B9B8EAF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7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A7B-4597-6F4E-A531-E5E7A7D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8FFF5D-6A3C-4D4B-B247-095155C7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7776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Return leaves the function immediately.</a:t>
            </a:r>
          </a:p>
          <a:p>
            <a:r>
              <a:rPr lang="en-US" dirty="0"/>
              <a:t>Return without value  returns None – can be used to indicate error</a:t>
            </a:r>
          </a:p>
          <a:p>
            <a:r>
              <a:rPr lang="en-US" dirty="0"/>
              <a:t>If no “return” is encountered the function returns None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05F3-C0AA-7A4F-BCAD-57F5BCE0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0A00-8F10-8342-B94D-2D9F46C7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5F31-1328-A34C-A907-7D7B35BE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6076E4F-7BB9-8C40-8626-AE08573BD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86404" y="1119083"/>
            <a:ext cx="7673568" cy="4351338"/>
          </a:xfrm>
        </p:spPr>
      </p:pic>
    </p:spTree>
    <p:extLst>
      <p:ext uri="{BB962C8B-B14F-4D97-AF65-F5344CB8AC3E}">
        <p14:creationId xmlns:p14="http://schemas.microsoft.com/office/powerpoint/2010/main" val="93059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12133</TotalTime>
  <Words>1480</Words>
  <Application>Microsoft Macintosh PowerPoint</Application>
  <PresentationFormat>Widescreen</PresentationFormat>
  <Paragraphs>188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Computer Science (371-1-1601)</vt:lpstr>
      <vt:lpstr>Recitation 4 Functions</vt:lpstr>
      <vt:lpstr>Today's topics</vt:lpstr>
      <vt:lpstr>Why use functions</vt:lpstr>
      <vt:lpstr>Function syntactic structure</vt:lpstr>
      <vt:lpstr>Calling functions</vt:lpstr>
      <vt:lpstr>Type hints</vt:lpstr>
      <vt:lpstr>Documenting functions</vt:lpstr>
      <vt:lpstr>Return values</vt:lpstr>
      <vt:lpstr>Documentation in PyCharm</vt:lpstr>
      <vt:lpstr>Multiple arguments and defaults</vt:lpstr>
      <vt:lpstr>Exercise #1 – primality test</vt:lpstr>
      <vt:lpstr>Exercise #1 – primality test</vt:lpstr>
      <vt:lpstr>Exercise #2 – Goldbach theory</vt:lpstr>
      <vt:lpstr>Exercise #2 - Hints</vt:lpstr>
      <vt:lpstr>Exercise #2 - Solution</vt:lpstr>
      <vt:lpstr>A note on tuples</vt:lpstr>
      <vt:lpstr>Scoping - Local Scope</vt:lpstr>
      <vt:lpstr>Referencing global variables – bad practice?</vt:lpstr>
      <vt:lpstr>Bad Code Ahead</vt:lpstr>
      <vt:lpstr>Trying to change global variables</vt:lpstr>
      <vt:lpstr>Changing global variables</vt:lpstr>
      <vt:lpstr>Horrible Code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Yair Mazal</cp:lastModifiedBy>
  <cp:revision>136</cp:revision>
  <dcterms:created xsi:type="dcterms:W3CDTF">2019-01-21T08:43:48Z</dcterms:created>
  <dcterms:modified xsi:type="dcterms:W3CDTF">2021-03-18T13:02:55Z</dcterms:modified>
</cp:coreProperties>
</file>