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4"/>
  </p:sldMasterIdLst>
  <p:notesMasterIdLst>
    <p:notesMasterId r:id="rId17"/>
  </p:notesMasterIdLst>
  <p:sldIdLst>
    <p:sldId id="343" r:id="rId5"/>
    <p:sldId id="256" r:id="rId6"/>
    <p:sldId id="257" r:id="rId7"/>
    <p:sldId id="319" r:id="rId8"/>
    <p:sldId id="324" r:id="rId9"/>
    <p:sldId id="325" r:id="rId10"/>
    <p:sldId id="334" r:id="rId11"/>
    <p:sldId id="340" r:id="rId12"/>
    <p:sldId id="341" r:id="rId13"/>
    <p:sldId id="342" r:id="rId14"/>
    <p:sldId id="344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83663"/>
  </p:normalViewPr>
  <p:slideViewPr>
    <p:cSldViewPr snapToGrid="0" snapToObjects="1">
      <p:cViewPr varScale="1">
        <p:scale>
          <a:sx n="93" d="100"/>
          <a:sy n="93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&lt;class 'function'&gt;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Expression. The body of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expression has the same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nested block.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rules for name conflicts and shadowing apply.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of function</a:t>
            </a:r>
            <a:r>
              <a:rPr lang="en-US" baseline="0" dirty="0" smtClean="0"/>
              <a:t> - &lt;class 'function'&gt; \ </a:t>
            </a:r>
            <a:r>
              <a:rPr lang="en-US" dirty="0" smtClean="0"/>
              <a:t>&lt;function func1 at 0x000002B19C47C3A0&gt;</a:t>
            </a:r>
          </a:p>
          <a:p>
            <a:r>
              <a:rPr lang="en-US" dirty="0" smtClean="0"/>
              <a:t>Type of Lambda function</a:t>
            </a:r>
            <a:r>
              <a:rPr lang="en-US" baseline="0" dirty="0" smtClean="0"/>
              <a:t>  - </a:t>
            </a:r>
            <a:r>
              <a:rPr lang="en-US" dirty="0" smtClean="0"/>
              <a:t>&lt;class 'function'&gt;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task2 = </a:t>
            </a:r>
            <a:r>
              <a:rPr lang="en-US" dirty="0" smtClean="0">
                <a:solidFill>
                  <a:srgbClr val="6A8759"/>
                </a:solidFill>
              </a:rPr>
              <a:t>'typo’</a:t>
            </a:r>
          </a:p>
          <a:p>
            <a:r>
              <a:rPr lang="en-US" dirty="0" smtClean="0">
                <a:solidFill>
                  <a:srgbClr val="6A8759"/>
                </a:solidFill>
              </a:rPr>
              <a:t>The 'typo' key is not defined in the dictionary and therefore the default value will be returned which is actually the </a:t>
            </a:r>
            <a:r>
              <a:rPr lang="en-US" dirty="0" smtClean="0">
                <a:solidFill>
                  <a:srgbClr val="CC7832"/>
                </a:solidFill>
              </a:rPr>
              <a:t>lambda</a:t>
            </a:r>
            <a:r>
              <a:rPr lang="en-US" dirty="0" smtClean="0">
                <a:solidFill>
                  <a:srgbClr val="6A8759"/>
                </a:solidFill>
              </a:rPr>
              <a:t> function that returns the 'wrong input' statement for each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iter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273036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B5C-3D15-B244-85DA-54008708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Generator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55BE-6A00-2A4A-9E9D-B5FC7FA93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17276" cy="4351338"/>
          </a:xfrm>
        </p:spPr>
        <p:txBody>
          <a:bodyPr>
            <a:normAutofit fontScale="92500" lnSpcReduction="20000"/>
          </a:bodyPr>
          <a:lstStyle/>
          <a:p>
            <a:r>
              <a:rPr lang="en-IL" dirty="0"/>
              <a:t>Using ‘yield’ the function creates an iterable.</a:t>
            </a:r>
          </a:p>
          <a:p>
            <a:r>
              <a:rPr lang="en-IL" dirty="0"/>
              <a:t>Each call to next() on the iterable returns the next element.</a:t>
            </a:r>
          </a:p>
          <a:p>
            <a:r>
              <a:rPr lang="en-IL" dirty="0"/>
              <a:t>Useful in loops and long sequences of data.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8040E-D4F5-9E4F-9520-9B1B5E9AA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4152" y="1825625"/>
            <a:ext cx="611964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fibonacci_with_generator</a:t>
            </a:r>
            <a:r>
              <a:rPr lang="en-US" dirty="0"/>
              <a:t>(n):</a:t>
            </a:r>
            <a:br>
              <a:rPr lang="en-US" dirty="0"/>
            </a:br>
            <a:r>
              <a:rPr lang="en-US" dirty="0"/>
              <a:t>    a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/>
              <a:t>b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(n):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yield </a:t>
            </a: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CC7832"/>
                </a:solidFill>
              </a:rPr>
              <a:t>,</a:t>
            </a:r>
            <a:r>
              <a:rPr lang="en-US" dirty="0" err="1"/>
              <a:t>b</a:t>
            </a:r>
            <a:r>
              <a:rPr lang="en-US" dirty="0"/>
              <a:t> = b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a+b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fibonacci_with_generator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8888C6"/>
                </a:solidFill>
              </a:rPr>
              <a:t>next</a:t>
            </a:r>
            <a:r>
              <a:rPr lang="en-US" dirty="0"/>
              <a:t>(a))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8888C6"/>
                </a:solidFill>
              </a:rPr>
              <a:t>next</a:t>
            </a:r>
            <a:r>
              <a:rPr lang="en-US" dirty="0"/>
              <a:t>(a))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'**** generator in for loop ***'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/>
              <a:t>num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 err="1"/>
              <a:t>fibonacci_with_generator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(num)</a:t>
            </a:r>
            <a:endParaRPr lang="en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3BC19-1C4A-B14C-8189-701514AA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00A6F-C187-B74D-920C-E8A34B7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C9FE-04A7-DC4C-BEE3-9F2EAB08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7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6B5C-3D15-B244-85DA-54008708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Generator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55BE-6A00-2A4A-9E9D-B5FC7FA93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1727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Generator </a:t>
            </a:r>
            <a:r>
              <a:rPr lang="en-US" dirty="0"/>
              <a:t>functions are a special kind of function that return a lazy iterator.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objects that you can loop over like a list.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unlike lists, lazy iterators do not store their contents in memory.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8040E-D4F5-9E4F-9520-9B1B5E9AA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4152" y="1825625"/>
            <a:ext cx="6119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 smtClean="0">
                <a:solidFill>
                  <a:srgbClr val="FFC66D"/>
                </a:solidFill>
              </a:rPr>
              <a:t>infinite_sequence</a:t>
            </a:r>
            <a:r>
              <a:rPr lang="en-US" dirty="0" smtClean="0">
                <a:sym typeface="Wingdings" panose="05000000000000000000" pitchFamily="2" charset="2"/>
              </a:rPr>
              <a:t>():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num</a:t>
            </a:r>
            <a:r>
              <a:rPr lang="en-US" dirty="0"/>
              <a:t>  </a:t>
            </a:r>
            <a:r>
              <a:rPr lang="en-US" dirty="0"/>
              <a:t>= </a:t>
            </a:r>
            <a:r>
              <a:rPr lang="en-US" dirty="0" smtClean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6897BB"/>
                </a:solidFill>
              </a:rPr>
              <a:t/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while True: </a:t>
            </a:r>
            <a:endParaRPr lang="en-US" dirty="0" smtClean="0">
              <a:solidFill>
                <a:srgbClr val="CC783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C7832"/>
                </a:solidFill>
              </a:rPr>
              <a:t>        </a:t>
            </a:r>
            <a:r>
              <a:rPr lang="en-US" dirty="0" smtClean="0">
                <a:solidFill>
                  <a:srgbClr val="CC7832"/>
                </a:solidFill>
              </a:rPr>
              <a:t>yield </a:t>
            </a:r>
            <a:r>
              <a:rPr lang="en-US" dirty="0" err="1"/>
              <a:t>num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num</a:t>
            </a:r>
            <a:r>
              <a:rPr lang="en-US" dirty="0" smtClean="0"/>
              <a:t> *</a:t>
            </a:r>
            <a:r>
              <a:rPr lang="en-US" dirty="0" smtClean="0"/>
              <a:t>=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CC7832"/>
                </a:solidFill>
              </a:rPr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 err="1"/>
              <a:t>infinite_sequence</a:t>
            </a:r>
            <a:r>
              <a:rPr lang="en-US" dirty="0" smtClean="0"/>
              <a:t> ():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solidFill>
                  <a:srgbClr val="8888C6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 “</a:t>
            </a:r>
            <a:r>
              <a:rPr lang="en-US" dirty="0" smtClean="0"/>
              <a:t>)</a:t>
            </a:r>
            <a:endParaRPr lang="en-I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3BC19-1C4A-B14C-8189-701514AA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00A6F-C187-B74D-920C-E8A34B7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C9FE-04A7-DC4C-BEE3-9F2EAB08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7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saw today how to:</a:t>
            </a:r>
          </a:p>
          <a:p>
            <a:r>
              <a:rPr lang="en-US" dirty="0"/>
              <a:t>Lambda functions</a:t>
            </a:r>
          </a:p>
          <a:p>
            <a:r>
              <a:rPr lang="en-US" dirty="0"/>
              <a:t>Iterators </a:t>
            </a:r>
          </a:p>
          <a:p>
            <a:r>
              <a:rPr lang="en-US"/>
              <a:t>Generators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7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7</a:t>
            </a:r>
            <a:br>
              <a:rPr lang="en-US" dirty="0"/>
            </a:br>
            <a:r>
              <a:rPr lang="en-US" dirty="0" smtClean="0"/>
              <a:t>Iterators &amp; Generators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8C33F0-4BB3-3744-A200-92C5EB56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Lambda functions</a:t>
            </a:r>
          </a:p>
          <a:p>
            <a:r>
              <a:rPr lang="en-US" sz="4000" dirty="0" smtClean="0"/>
              <a:t>Iterators </a:t>
            </a:r>
          </a:p>
          <a:p>
            <a:r>
              <a:rPr lang="en-US" sz="4000" dirty="0"/>
              <a:t>Generators </a:t>
            </a:r>
          </a:p>
          <a:p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FACC97-294A-4345-9BAD-6C2D67A770BD}"/>
              </a:ext>
            </a:extLst>
          </p:cNvPr>
          <p:cNvSpPr/>
          <p:nvPr/>
        </p:nvSpPr>
        <p:spPr>
          <a:xfrm>
            <a:off x="8837561" y="4100513"/>
            <a:ext cx="2021840" cy="200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scope of the Lambda function?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1E74-64CD-E044-A8F7-BF65A045D4D4}"/>
              </a:ext>
            </a:extLst>
          </p:cNvPr>
          <p:cNvSpPr txBox="1"/>
          <p:nvPr/>
        </p:nvSpPr>
        <p:spPr>
          <a:xfrm>
            <a:off x="1010920" y="2044005"/>
            <a:ext cx="47414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# can be used for inline functions: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x = </a:t>
            </a:r>
            <a:r>
              <a:rPr lang="en-US" dirty="0">
                <a:solidFill>
                  <a:srgbClr val="CC7832"/>
                </a:solidFill>
              </a:rPr>
              <a:t>lambda </a:t>
            </a:r>
            <a:r>
              <a:rPr lang="en-US" dirty="0" err="1"/>
              <a:t>num</a:t>
            </a:r>
            <a:r>
              <a:rPr lang="en-US" dirty="0"/>
              <a:t>: </a:t>
            </a:r>
            <a:r>
              <a:rPr lang="en-US" dirty="0" err="1"/>
              <a:t>num</a:t>
            </a:r>
            <a:r>
              <a:rPr lang="en-US" dirty="0"/>
              <a:t> * </a:t>
            </a:r>
            <a:r>
              <a:rPr lang="en-US" dirty="0">
                <a:solidFill>
                  <a:srgbClr val="6897BB"/>
                </a:solidFill>
              </a:rPr>
              <a:t>2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808080"/>
                </a:solidFill>
              </a:rPr>
              <a:t># Lambda functions can have several arguments: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x = </a:t>
            </a:r>
            <a:r>
              <a:rPr lang="en-US" dirty="0">
                <a:solidFill>
                  <a:srgbClr val="CC7832"/>
                </a:solidFill>
              </a:rPr>
              <a:t>lambda </a:t>
            </a:r>
            <a:r>
              <a:rPr lang="en-US" dirty="0"/>
              <a:t>x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y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z: x*y + z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598091-A3BC-5A4C-B4AC-735B36A75F81}"/>
              </a:ext>
            </a:extLst>
          </p:cNvPr>
          <p:cNvSpPr/>
          <p:nvPr/>
        </p:nvSpPr>
        <p:spPr>
          <a:xfrm>
            <a:off x="5804309" y="4100513"/>
            <a:ext cx="2021840" cy="200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type of ‘x’?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232899" y="3986373"/>
            <a:ext cx="452063" cy="1160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24009" y="3986373"/>
            <a:ext cx="184935" cy="1160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6582" y="5211882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Still </a:t>
            </a:r>
            <a:r>
              <a:rPr lang="en-US" dirty="0"/>
              <a:t>work but 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40284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42DE14-20B9-6645-B89A-7D6C0586FE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808080"/>
                </a:solidFill>
              </a:rPr>
              <a:t># can be used for inline functions: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x = </a:t>
            </a:r>
            <a:r>
              <a:rPr lang="en-US" dirty="0">
                <a:solidFill>
                  <a:srgbClr val="CC7832"/>
                </a:solidFill>
              </a:rPr>
              <a:t>lambda </a:t>
            </a:r>
            <a:r>
              <a:rPr lang="en-US" dirty="0"/>
              <a:t>num: num * </a:t>
            </a:r>
            <a:r>
              <a:rPr lang="en-US" dirty="0">
                <a:solidFill>
                  <a:srgbClr val="6897BB"/>
                </a:solidFill>
              </a:rPr>
              <a:t>2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808080"/>
                </a:solidFill>
              </a:rPr>
              <a:t># Lambda functions can have several arguments: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x = </a:t>
            </a:r>
            <a:r>
              <a:rPr lang="en-US" dirty="0">
                <a:solidFill>
                  <a:srgbClr val="CC7832"/>
                </a:solidFill>
              </a:rPr>
              <a:t>lambda </a:t>
            </a:r>
            <a:r>
              <a:rPr lang="en-US" dirty="0"/>
              <a:t>x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y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z: x*y + z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))</a:t>
            </a:r>
          </a:p>
          <a:p>
            <a:endParaRPr lang="en-US" dirty="0"/>
          </a:p>
          <a:p>
            <a:pPr marL="285750" indent="-285750"/>
            <a:r>
              <a:rPr lang="en-US" dirty="0"/>
              <a:t>The above expressions are a bit problematic as they allow redefinition of the function</a:t>
            </a:r>
            <a:r>
              <a:rPr lang="en-IL" dirty="0"/>
              <a:t>.</a:t>
            </a:r>
          </a:p>
          <a:p>
            <a:pPr marL="285750" indent="-285750"/>
            <a:r>
              <a:rPr lang="en-IL" dirty="0"/>
              <a:t>Better uses shown in next slides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FACC97-294A-4345-9BAD-6C2D67A770BD}"/>
              </a:ext>
            </a:extLst>
          </p:cNvPr>
          <p:cNvSpPr/>
          <p:nvPr/>
        </p:nvSpPr>
        <p:spPr>
          <a:xfrm>
            <a:off x="8837561" y="4100513"/>
            <a:ext cx="2021840" cy="200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scope of the Lambda function?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598091-A3BC-5A4C-B4AC-735B36A75F81}"/>
              </a:ext>
            </a:extLst>
          </p:cNvPr>
          <p:cNvSpPr/>
          <p:nvPr/>
        </p:nvSpPr>
        <p:spPr>
          <a:xfrm>
            <a:off x="6268720" y="4100513"/>
            <a:ext cx="2021840" cy="200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type of ‘x’?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C2ADCD-F5CC-3F45-8163-BD48F9B82FB6}"/>
              </a:ext>
            </a:extLst>
          </p:cNvPr>
          <p:cNvSpPr/>
          <p:nvPr/>
        </p:nvSpPr>
        <p:spPr>
          <a:xfrm>
            <a:off x="8837561" y="1756727"/>
            <a:ext cx="2021840" cy="200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about functions?</a:t>
            </a:r>
          </a:p>
          <a:p>
            <a:pPr algn="ctr"/>
            <a:r>
              <a:rPr lang="en-US" dirty="0"/>
              <a:t>What is the type of them?</a:t>
            </a:r>
          </a:p>
        </p:txBody>
      </p:sp>
    </p:spTree>
    <p:extLst>
      <p:ext uri="{BB962C8B-B14F-4D97-AF65-F5344CB8AC3E}">
        <p14:creationId xmlns:p14="http://schemas.microsoft.com/office/powerpoint/2010/main" val="99172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9F67E-C9F7-824B-B9C6-01D94791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Pythonic switch case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5029C0-2703-B84E-9DDD-668ACE90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arg</a:t>
            </a:r>
            <a:r>
              <a:rPr lang="en-US" dirty="0"/>
              <a:t> = </a:t>
            </a:r>
            <a:r>
              <a:rPr lang="en-US" dirty="0">
                <a:solidFill>
                  <a:srgbClr val="6A8759"/>
                </a:solidFill>
              </a:rPr>
              <a:t>'dummy'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/>
              <a:t>task1 = </a:t>
            </a:r>
            <a:r>
              <a:rPr lang="en-US" dirty="0">
                <a:solidFill>
                  <a:srgbClr val="6A8759"/>
                </a:solidFill>
              </a:rPr>
              <a:t>'vowels'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/>
              <a:t>task2 = </a:t>
            </a:r>
            <a:r>
              <a:rPr lang="en-US" dirty="0">
                <a:solidFill>
                  <a:srgbClr val="6A8759"/>
                </a:solidFill>
              </a:rPr>
              <a:t>'typo’</a:t>
            </a:r>
          </a:p>
          <a:p>
            <a:pPr marL="0" indent="0">
              <a:buNone/>
            </a:pPr>
            <a:r>
              <a:rPr lang="en-US" dirty="0">
                <a:solidFill>
                  <a:srgbClr val="6A8759"/>
                </a:solidFill>
              </a:rPr>
              <a:t/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 err="1"/>
              <a:t>tasks_dict</a:t>
            </a:r>
            <a:r>
              <a:rPr lang="en-US" dirty="0"/>
              <a:t> = {</a:t>
            </a:r>
            <a:r>
              <a:rPr lang="en-US" dirty="0">
                <a:solidFill>
                  <a:srgbClr val="6A8759"/>
                </a:solidFill>
              </a:rPr>
              <a:t>'vowels'</a:t>
            </a:r>
            <a:r>
              <a:rPr lang="en-US" dirty="0"/>
              <a:t>: </a:t>
            </a:r>
            <a:r>
              <a:rPr lang="en-US" dirty="0">
                <a:solidFill>
                  <a:srgbClr val="CC7832"/>
                </a:solidFill>
              </a:rPr>
              <a:t>lambda </a:t>
            </a:r>
            <a:r>
              <a:rPr lang="en-US" dirty="0"/>
              <a:t>x: </a:t>
            </a:r>
            <a:r>
              <a:rPr lang="en-US" dirty="0" err="1"/>
              <a:t>get_number_of_vowels</a:t>
            </a:r>
            <a:r>
              <a:rPr lang="en-US" dirty="0"/>
              <a:t>(x)</a:t>
            </a:r>
            <a:r>
              <a:rPr lang="en-US" dirty="0">
                <a:solidFill>
                  <a:srgbClr val="CC7832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		</a:t>
            </a:r>
            <a:r>
              <a:rPr lang="en-US" dirty="0">
                <a:solidFill>
                  <a:srgbClr val="6A8759"/>
                </a:solidFill>
              </a:rPr>
              <a:t>'perfect'</a:t>
            </a:r>
            <a:r>
              <a:rPr lang="en-US" dirty="0"/>
              <a:t>: </a:t>
            </a:r>
            <a:r>
              <a:rPr lang="en-US" dirty="0">
                <a:solidFill>
                  <a:srgbClr val="CC7832"/>
                </a:solidFill>
              </a:rPr>
              <a:t>lambda </a:t>
            </a:r>
            <a:r>
              <a:rPr lang="en-US" dirty="0"/>
              <a:t>x: </a:t>
            </a:r>
            <a:r>
              <a:rPr lang="en-US" dirty="0" err="1"/>
              <a:t>get_perfect_number</a:t>
            </a:r>
            <a:r>
              <a:rPr lang="en-US" dirty="0"/>
              <a:t>(x)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      	</a:t>
            </a:r>
            <a:r>
              <a:rPr lang="en-US" dirty="0">
                <a:solidFill>
                  <a:srgbClr val="6A8759"/>
                </a:solidFill>
              </a:rPr>
              <a:t>'lazy'</a:t>
            </a:r>
            <a:r>
              <a:rPr lang="en-US" dirty="0"/>
              <a:t>: </a:t>
            </a:r>
            <a:r>
              <a:rPr lang="en-US" dirty="0">
                <a:solidFill>
                  <a:srgbClr val="CC7832"/>
                </a:solidFill>
              </a:rPr>
              <a:t>lambda </a:t>
            </a:r>
            <a:r>
              <a:rPr lang="en-US" dirty="0"/>
              <a:t>x: </a:t>
            </a:r>
            <a:r>
              <a:rPr lang="en-US" dirty="0" err="1"/>
              <a:t>get_lazy_caterer_number</a:t>
            </a:r>
            <a:r>
              <a:rPr lang="en-US" dirty="0"/>
              <a:t>(x)}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tasks_dict.get</a:t>
            </a:r>
            <a:r>
              <a:rPr lang="en-US" dirty="0"/>
              <a:t>(task1</a:t>
            </a:r>
            <a:r>
              <a:rPr lang="en-US" dirty="0">
                <a:solidFill>
                  <a:srgbClr val="CC7832"/>
                </a:solidFill>
              </a:rPr>
              <a:t>, lambda </a:t>
            </a:r>
            <a:r>
              <a:rPr lang="en-US" dirty="0"/>
              <a:t>x: </a:t>
            </a:r>
            <a:r>
              <a:rPr lang="en-US" dirty="0">
                <a:solidFill>
                  <a:srgbClr val="6A8759"/>
                </a:solidFill>
              </a:rPr>
              <a:t>'wrong input'</a:t>
            </a:r>
            <a:r>
              <a:rPr lang="en-US" dirty="0"/>
              <a:t>)(</a:t>
            </a:r>
            <a:r>
              <a:rPr lang="en-US" dirty="0" err="1"/>
              <a:t>arg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tasks_dict.get</a:t>
            </a:r>
            <a:r>
              <a:rPr lang="en-US" dirty="0"/>
              <a:t>(task2</a:t>
            </a:r>
            <a:r>
              <a:rPr lang="en-US" dirty="0">
                <a:solidFill>
                  <a:srgbClr val="CC7832"/>
                </a:solidFill>
              </a:rPr>
              <a:t>, lambda </a:t>
            </a:r>
            <a:r>
              <a:rPr lang="en-US" dirty="0"/>
              <a:t>x: </a:t>
            </a:r>
            <a:r>
              <a:rPr lang="en-US" dirty="0">
                <a:solidFill>
                  <a:srgbClr val="6A8759"/>
                </a:solidFill>
              </a:rPr>
              <a:t>'wrong input'</a:t>
            </a:r>
            <a:r>
              <a:rPr lang="en-US" dirty="0"/>
              <a:t>)(</a:t>
            </a:r>
            <a:r>
              <a:rPr lang="en-US" dirty="0" err="1"/>
              <a:t>arg</a:t>
            </a:r>
            <a:r>
              <a:rPr lang="en-US" dirty="0"/>
              <a:t>))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9786-5FEF-4940-B4F3-3136E4A0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739D-32DC-4943-AC27-DF1E5FF7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FB54-14CA-EE4C-9612-12F91AC4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84BF1B-069E-834E-81F3-EFE6D7FFFBAE}"/>
              </a:ext>
            </a:extLst>
          </p:cNvPr>
          <p:cNvSpPr/>
          <p:nvPr/>
        </p:nvSpPr>
        <p:spPr>
          <a:xfrm>
            <a:off x="7767145" y="1996966"/>
            <a:ext cx="3678621" cy="1432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Lambda expressions are used to send ‘arg’ to the function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EEFED9-CD4E-E94B-966E-7864F2F528F4}"/>
              </a:ext>
            </a:extLst>
          </p:cNvPr>
          <p:cNvSpPr/>
          <p:nvPr/>
        </p:nvSpPr>
        <p:spPr>
          <a:xfrm>
            <a:off x="9685283" y="3617015"/>
            <a:ext cx="2002220" cy="26496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‘get’ default argument handels wrong input</a:t>
            </a:r>
          </a:p>
        </p:txBody>
      </p:sp>
    </p:spTree>
    <p:extLst>
      <p:ext uri="{BB962C8B-B14F-4D97-AF65-F5344CB8AC3E}">
        <p14:creationId xmlns:p14="http://schemas.microsoft.com/office/powerpoint/2010/main" val="164397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Iterators  allow us to iterate</a:t>
            </a:r>
          </a:p>
          <a:p>
            <a:r>
              <a:rPr lang="en-US" dirty="0"/>
              <a:t>They are behind the scenes in every loop you use.</a:t>
            </a:r>
          </a:p>
          <a:p>
            <a:r>
              <a:rPr lang="en-US" dirty="0"/>
              <a:t>Can be used directly with the ‘</a:t>
            </a:r>
            <a:r>
              <a:rPr lang="en-US" dirty="0" err="1"/>
              <a:t>iter</a:t>
            </a:r>
            <a:r>
              <a:rPr lang="en-US" dirty="0"/>
              <a:t>’ and ‘next’ functions</a:t>
            </a:r>
            <a:endParaRPr lang="he-IL" dirty="0"/>
          </a:p>
          <a:p>
            <a:endParaRPr lang="he-IL" dirty="0"/>
          </a:p>
          <a:p>
            <a:r>
              <a:rPr lang="en-US" dirty="0">
                <a:hlinkClick r:id="rId3"/>
              </a:rPr>
              <a:t>Nice explanation on iterators and generators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A20402-A1B2-BA49-B34A-1F13AAA22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>
                <a:solidFill>
                  <a:srgbClr val="8888C6"/>
                </a:solidFill>
              </a:rPr>
              <a:t>iter</a:t>
            </a:r>
            <a:r>
              <a:rPr lang="en-US" dirty="0"/>
              <a:t>([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4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6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(a)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8888C6"/>
                </a:solidFill>
              </a:rPr>
              <a:t>next</a:t>
            </a:r>
            <a:r>
              <a:rPr lang="en-US" dirty="0"/>
              <a:t>(a))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8888C6"/>
                </a:solidFill>
              </a:rPr>
              <a:t>next</a:t>
            </a:r>
            <a:r>
              <a:rPr lang="en-US" dirty="0"/>
              <a:t>(a))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8888C6"/>
                </a:solidFill>
              </a:rPr>
              <a:t>next</a:t>
            </a:r>
            <a:r>
              <a:rPr lang="en-US" dirty="0"/>
              <a:t>(a))</a:t>
            </a: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# after the last element of the </a:t>
            </a:r>
            <a:r>
              <a:rPr lang="en-US" dirty="0" err="1">
                <a:solidFill>
                  <a:srgbClr val="808080"/>
                </a:solidFill>
              </a:rPr>
              <a:t>iterable</a:t>
            </a:r>
            <a:r>
              <a:rPr lang="en-US" dirty="0">
                <a:solidFill>
                  <a:srgbClr val="808080"/>
                </a:solidFill>
              </a:rPr>
              <a:t> is exhausted,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# a stop iteration exception is raised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8888C6"/>
                </a:solidFill>
              </a:rPr>
              <a:t>next</a:t>
            </a:r>
            <a:r>
              <a:rPr lang="en-US" dirty="0"/>
              <a:t>(a))</a:t>
            </a:r>
            <a:endParaRPr lang="en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0271" y="5216972"/>
            <a:ext cx="1870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StopIteration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3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adding  an __</a:t>
            </a:r>
            <a:r>
              <a:rPr lang="en-US" dirty="0" err="1"/>
              <a:t>iter</a:t>
            </a:r>
            <a:r>
              <a:rPr lang="en-US" dirty="0"/>
              <a:t>__() and __next__() method to a class, it becomes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pic>
        <p:nvPicPr>
          <p:cNvPr id="9" name="Content Placeholder 8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481FC571-1D86-CF41-9C28-53DF9324F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9779" y="1027906"/>
            <a:ext cx="4724400" cy="3733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8C040FB5-0A16-744F-A08F-3F2CE8C4D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79" y="5132784"/>
            <a:ext cx="3901772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2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343A-836B-8545-BF83-B61C540A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915F-CE6C-1A42-88BF-E2DA2AB2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dirty="0"/>
              <a:t>Creating Iterators is hard. It requires:</a:t>
            </a:r>
          </a:p>
          <a:p>
            <a:pPr lvl="1"/>
            <a:r>
              <a:rPr lang="en-US" dirty="0"/>
              <a:t>D</a:t>
            </a:r>
            <a:r>
              <a:rPr lang="en-IL" dirty="0"/>
              <a:t>efinine a class</a:t>
            </a:r>
          </a:p>
          <a:p>
            <a:pPr lvl="1"/>
            <a:r>
              <a:rPr lang="en-US" dirty="0"/>
              <a:t>I</a:t>
            </a:r>
            <a:r>
              <a:rPr lang="en-IL" dirty="0"/>
              <a:t>mplement an </a:t>
            </a:r>
            <a:r>
              <a:rPr lang="en-IL"/>
              <a:t>__iter__ </a:t>
            </a:r>
            <a:r>
              <a:rPr lang="en-IL" dirty="0"/>
              <a:t>and __next__ methods</a:t>
            </a:r>
          </a:p>
          <a:p>
            <a:pPr lvl="1"/>
            <a:r>
              <a:rPr lang="en-IL" dirty="0"/>
              <a:t>Keep track of indices and raise exceptions.</a:t>
            </a:r>
          </a:p>
          <a:p>
            <a:r>
              <a:rPr lang="en-IL" dirty="0"/>
              <a:t>Generators make the process easier and more compact, in case there isn’t a need for a class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4522-135E-7349-B24D-3AF7EB79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2FE9-0B77-4642-8042-873BCFEC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2E071-18EC-1740-BB51-E189FDEB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64EF411A19A1A4B9E7346737D2A1417" ma:contentTypeVersion="4" ma:contentTypeDescription="צור מסמך חדש." ma:contentTypeScope="" ma:versionID="3ee9f6acab36a3fa5d7314e588ecefa6">
  <xsd:schema xmlns:xsd="http://www.w3.org/2001/XMLSchema" xmlns:xs="http://www.w3.org/2001/XMLSchema" xmlns:p="http://schemas.microsoft.com/office/2006/metadata/properties" xmlns:ns2="30745bad-0236-4269-bac6-18b0cf771cc1" targetNamespace="http://schemas.microsoft.com/office/2006/metadata/properties" ma:root="true" ma:fieldsID="99726b8363212399144d175ad33b7cfd" ns2:_="">
    <xsd:import namespace="30745bad-0236-4269-bac6-18b0cf771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8014EF-CE83-4DFB-A79F-C0D1E5C04C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C06F3-7AFE-493F-B25D-3EE74F60E3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4F60C0-AB2C-4B76-8D78-FF0439A319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13564</TotalTime>
  <Words>514</Words>
  <Application>Microsoft Office PowerPoint</Application>
  <PresentationFormat>Widescreen</PresentationFormat>
  <Paragraphs>110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Computer Science (371-1-1601)</vt:lpstr>
      <vt:lpstr>Recitation 7 Iterators &amp; Generators</vt:lpstr>
      <vt:lpstr>Todays topics</vt:lpstr>
      <vt:lpstr>Lambda function</vt:lpstr>
      <vt:lpstr>Lambda function</vt:lpstr>
      <vt:lpstr>Pythonic switch case</vt:lpstr>
      <vt:lpstr>Iterators</vt:lpstr>
      <vt:lpstr>Iterator class</vt:lpstr>
      <vt:lpstr>Generators</vt:lpstr>
      <vt:lpstr>Generator function</vt:lpstr>
      <vt:lpstr>Generator function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Windows User</cp:lastModifiedBy>
  <cp:revision>196</cp:revision>
  <dcterms:created xsi:type="dcterms:W3CDTF">2019-01-21T08:43:48Z</dcterms:created>
  <dcterms:modified xsi:type="dcterms:W3CDTF">2021-04-25T11:25:09Z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</Properties>
</file>