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1"/>
  </p:sldMasterIdLst>
  <p:notesMasterIdLst>
    <p:notesMasterId r:id="rId17"/>
  </p:notesMasterIdLst>
  <p:sldIdLst>
    <p:sldId id="314" r:id="rId2"/>
    <p:sldId id="256" r:id="rId3"/>
    <p:sldId id="257" r:id="rId4"/>
    <p:sldId id="316" r:id="rId5"/>
    <p:sldId id="310" r:id="rId6"/>
    <p:sldId id="311" r:id="rId7"/>
    <p:sldId id="312" r:id="rId8"/>
    <p:sldId id="313" r:id="rId9"/>
    <p:sldId id="293" r:id="rId10"/>
    <p:sldId id="299" r:id="rId11"/>
    <p:sldId id="317" r:id="rId12"/>
    <p:sldId id="318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0"/>
    <p:restoredTop sz="94966"/>
  </p:normalViewPr>
  <p:slideViewPr>
    <p:cSldViewPr snapToGrid="0" snapToObjects="1">
      <p:cViewPr varScale="1">
        <p:scale>
          <a:sx n="121" d="100"/>
          <a:sy n="12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datastructures.html#list-comprehension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datastructures.html#tuples-and-sequen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FC889A-AFE4-4042-B3F7-6F6952FA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/>
              <a:t>- Exercise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B7DD34-B67F-FD46-885B-8B23FFC3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be nested, i.e., a list with another list being an element.</a:t>
            </a:r>
          </a:p>
          <a:p>
            <a:r>
              <a:rPr lang="en-US" dirty="0"/>
              <a:t>Very useful for holding complex data in an organized manner</a:t>
            </a:r>
          </a:p>
          <a:p>
            <a:endParaRPr lang="en-US" dirty="0"/>
          </a:p>
          <a:p>
            <a:r>
              <a:rPr lang="en-US" dirty="0"/>
              <a:t>As an example, we want to build a phone book. We need:</a:t>
            </a:r>
          </a:p>
          <a:p>
            <a:pPr lvl="1"/>
            <a:r>
              <a:rPr lang="en-US" dirty="0"/>
              <a:t>Ability to find phone numbers by name</a:t>
            </a:r>
          </a:p>
          <a:p>
            <a:pPr lvl="1"/>
            <a:r>
              <a:rPr lang="en-US" dirty="0"/>
              <a:t>Each person can have one or more phone numbers</a:t>
            </a:r>
          </a:p>
          <a:p>
            <a:pPr lvl="1"/>
            <a:r>
              <a:rPr lang="en-US" dirty="0"/>
              <a:t>Ability to add and remove numbers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3995-06BE-E445-A57B-28EE3DBA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80CB-630E-CA4C-81F5-ABF61F6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1995-E552-8647-BF18-F59B1C3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7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07F6-DFC7-DD42-8190-D929748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Phone Book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3D9135-840E-2749-982E-279604CF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4834" cy="4351338"/>
          </a:xfrm>
        </p:spPr>
        <p:txBody>
          <a:bodyPr/>
          <a:lstStyle/>
          <a:p>
            <a:r>
              <a:rPr lang="en-IL" dirty="0"/>
              <a:t>Implement the three functions according to prototype.</a:t>
            </a:r>
          </a:p>
          <a:p>
            <a:r>
              <a:rPr lang="en-IL" dirty="0"/>
              <a:t>Phone book is expected to be a nested loop as shown to the right, i.e.:</a:t>
            </a:r>
          </a:p>
          <a:p>
            <a:pPr lvl="1"/>
            <a:r>
              <a:rPr lang="en-US" dirty="0"/>
              <a:t>E</a:t>
            </a:r>
            <a:r>
              <a:rPr lang="en-IL" dirty="0"/>
              <a:t>ach person is a nested loop on its own.</a:t>
            </a:r>
          </a:p>
          <a:p>
            <a:pPr lvl="1"/>
            <a:r>
              <a:rPr lang="en-IL" dirty="0"/>
              <a:t>First comes its name, and then comes a list of phone numbers.</a:t>
            </a:r>
          </a:p>
          <a:p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E09F1C-B84B-514A-BD59-FB1152E9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179" y="1825625"/>
            <a:ext cx="5583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Phone book = [</a:t>
            </a:r>
          </a:p>
          <a:p>
            <a:pPr marL="0" indent="0">
              <a:buNone/>
            </a:pPr>
            <a:r>
              <a:rPr lang="en-US" dirty="0"/>
              <a:t>['Tom', ['026727448’]],</a:t>
            </a:r>
          </a:p>
          <a:p>
            <a:pPr marL="0" indent="0">
              <a:buNone/>
            </a:pPr>
            <a:r>
              <a:rPr lang="en-US" dirty="0"/>
              <a:t>['Jerry',['026719715','0546374756’]]</a:t>
            </a:r>
          </a:p>
          <a:p>
            <a:pPr marL="0" indent="0">
              <a:buNone/>
            </a:pPr>
            <a:r>
              <a:rPr lang="en-US" dirty="0"/>
              <a:t>]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E20E-C010-174A-908F-7AD987C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0B91-2432-ED4C-B8CE-8B66E854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6404-4DC3-8840-84C3-47593F21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07F6-DFC7-DD42-8190-D929748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Phone Book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3D9135-840E-2749-982E-279604CF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336" y="1847850"/>
            <a:ext cx="641393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</a:rPr>
              <a:t>def </a:t>
            </a:r>
            <a:r>
              <a:rPr lang="en-US" sz="2000" dirty="0" err="1">
                <a:solidFill>
                  <a:srgbClr val="FFC66D"/>
                </a:solidFill>
              </a:rPr>
              <a:t>add_person</a:t>
            </a:r>
            <a:r>
              <a:rPr lang="en-US" sz="2000" dirty="0"/>
              <a:t>(book: </a:t>
            </a:r>
            <a:r>
              <a:rPr lang="en-US" sz="2000" dirty="0">
                <a:solidFill>
                  <a:srgbClr val="8888C6"/>
                </a:solidFill>
              </a:rPr>
              <a:t>list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/>
              <a:t>person: List[Union[</a:t>
            </a:r>
            <a:r>
              <a:rPr lang="en-US" sz="2000" dirty="0">
                <a:solidFill>
                  <a:srgbClr val="8888C6"/>
                </a:solidFill>
              </a:rPr>
              <a:t>str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>
                <a:solidFill>
                  <a:srgbClr val="8888C6"/>
                </a:solidFill>
              </a:rPr>
              <a:t>list</a:t>
            </a:r>
            <a:r>
              <a:rPr lang="en-US" sz="2000" dirty="0"/>
              <a:t>]]):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>
                <a:solidFill>
                  <a:srgbClr val="629755"/>
                </a:solidFill>
              </a:rPr>
              <a:t>"""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add a person to the phone book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List book: phone book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List[str, list] person: list containing person to add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"""</a:t>
            </a:r>
          </a:p>
          <a:p>
            <a:pPr marL="0" indent="0">
              <a:buNone/>
            </a:pPr>
            <a:endParaRPr lang="en-US" sz="2000" i="1" dirty="0">
              <a:solidFill>
                <a:srgbClr val="629755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</a:rPr>
              <a:t>def </a:t>
            </a:r>
            <a:r>
              <a:rPr lang="en-US" sz="2000" dirty="0" err="1">
                <a:solidFill>
                  <a:srgbClr val="FFC66D"/>
                </a:solidFill>
              </a:rPr>
              <a:t>remove_person_by_name</a:t>
            </a:r>
            <a:r>
              <a:rPr lang="en-US" sz="2000" dirty="0"/>
              <a:t>(book: </a:t>
            </a:r>
            <a:r>
              <a:rPr lang="en-US" sz="2000" dirty="0">
                <a:solidFill>
                  <a:srgbClr val="8888C6"/>
                </a:solidFill>
              </a:rPr>
              <a:t>list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 err="1"/>
              <a:t>person_name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8888C6"/>
                </a:solidFill>
              </a:rPr>
              <a:t>str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>
                <a:solidFill>
                  <a:srgbClr val="629755"/>
                </a:solidFill>
              </a:rPr>
              <a:t>"""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   removes a person from phone book if found</a:t>
            </a:r>
            <a:br>
              <a:rPr lang="en-US" sz="2000" i="1" dirty="0">
                <a:solidFill>
                  <a:srgbClr val="629755"/>
                </a:solidFill>
              </a:rPr>
            </a:b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List book: phone book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str </a:t>
            </a:r>
            <a:r>
              <a:rPr lang="en-US" sz="2000" i="1" dirty="0" err="1">
                <a:solidFill>
                  <a:srgbClr val="629755"/>
                </a:solidFill>
              </a:rPr>
              <a:t>person_name</a:t>
            </a:r>
            <a:r>
              <a:rPr lang="en-US" sz="2000" i="1" dirty="0">
                <a:solidFill>
                  <a:srgbClr val="629755"/>
                </a:solidFill>
              </a:rPr>
              <a:t>: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   """</a:t>
            </a:r>
          </a:p>
          <a:p>
            <a:pPr marL="0" indent="0">
              <a:buNone/>
            </a:pPr>
            <a:endParaRPr lang="en-US" sz="2000" i="1" dirty="0">
              <a:solidFill>
                <a:srgbClr val="629755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629755"/>
              </a:solidFill>
            </a:endParaRPr>
          </a:p>
          <a:p>
            <a:pPr marL="0" indent="0">
              <a:buNone/>
            </a:pPr>
            <a:endParaRPr lang="en-IL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E09F1C-B84B-514A-BD59-FB1152E9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566" y="1825625"/>
            <a:ext cx="48662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</a:rPr>
              <a:t>def </a:t>
            </a:r>
            <a:r>
              <a:rPr lang="en-US" sz="2000" dirty="0" err="1">
                <a:solidFill>
                  <a:srgbClr val="FFC66D"/>
                </a:solidFill>
              </a:rPr>
              <a:t>find_person_by_name</a:t>
            </a:r>
            <a:r>
              <a:rPr lang="en-US" sz="2000" dirty="0"/>
              <a:t>(book: </a:t>
            </a:r>
            <a:r>
              <a:rPr lang="en-US" sz="2000" dirty="0">
                <a:solidFill>
                  <a:srgbClr val="8888C6"/>
                </a:solidFill>
              </a:rPr>
              <a:t>list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 err="1"/>
              <a:t>person_name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8888C6"/>
                </a:solidFill>
              </a:rPr>
              <a:t>str</a:t>
            </a:r>
            <a:r>
              <a:rPr lang="en-US" sz="2000" dirty="0"/>
              <a:t>) -&gt; </a:t>
            </a:r>
            <a:r>
              <a:rPr lang="en-US" sz="2000" dirty="0">
                <a:solidFill>
                  <a:srgbClr val="8888C6"/>
                </a:solidFill>
              </a:rPr>
              <a:t>list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>
                <a:solidFill>
                  <a:srgbClr val="629755"/>
                </a:solidFill>
              </a:rPr>
              <a:t>"""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return a list of phone numbers for a person, return empty list if not found</a:t>
            </a:r>
            <a:br>
              <a:rPr lang="en-US" sz="2000" i="1" dirty="0">
                <a:solidFill>
                  <a:srgbClr val="629755"/>
                </a:solidFill>
              </a:rPr>
            </a:b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List book: phone book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str </a:t>
            </a:r>
            <a:r>
              <a:rPr lang="en-US" sz="2000" i="1" dirty="0" err="1">
                <a:solidFill>
                  <a:srgbClr val="629755"/>
                </a:solidFill>
              </a:rPr>
              <a:t>person_name</a:t>
            </a:r>
            <a:r>
              <a:rPr lang="en-US" sz="2000" i="1" dirty="0">
                <a:solidFill>
                  <a:srgbClr val="629755"/>
                </a:solidFill>
              </a:rPr>
              <a:t>: person name to look up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:return</a:t>
            </a:r>
            <a:r>
              <a:rPr lang="en-US" sz="2000" i="1" dirty="0">
                <a:solidFill>
                  <a:srgbClr val="629755"/>
                </a:solidFill>
              </a:rPr>
              <a:t>: list of phone numbers for a person, return empty list if not found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</a:t>
            </a:r>
            <a:r>
              <a:rPr lang="en-US" sz="2000" b="1" i="1" dirty="0" err="1">
                <a:solidFill>
                  <a:srgbClr val="629755"/>
                </a:solidFill>
              </a:rPr>
              <a:t>rtype</a:t>
            </a:r>
            <a:r>
              <a:rPr lang="en-US" sz="2000" i="1" dirty="0">
                <a:solidFill>
                  <a:srgbClr val="629755"/>
                </a:solidFill>
              </a:rPr>
              <a:t>: list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"""</a:t>
            </a:r>
            <a:endParaRPr lang="en-IL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E20E-C010-174A-908F-7AD987C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0B91-2432-ED4C-B8CE-8B66E854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6404-4DC3-8840-84C3-47593F21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FC2500-F7D4-0A46-8D81-589136E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the phone book, add contacts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1D6971-0DE4-E745-BC57-D84A62D74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13083" cy="4351338"/>
          </a:xfrm>
        </p:spPr>
        <p:txBody>
          <a:bodyPr>
            <a:normAutofit/>
          </a:bodyPr>
          <a:lstStyle/>
          <a:p>
            <a:r>
              <a:rPr lang="en-US" dirty="0"/>
              <a:t>Only does input validation.</a:t>
            </a:r>
          </a:p>
          <a:p>
            <a:r>
              <a:rPr lang="en-US" dirty="0"/>
              <a:t>More on raising exceptions on later today.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1ADD4-9CFA-7541-982A-E2A7A42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38CD-9A3F-3049-BA9A-9AC955C0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3B76-E6C4-8441-A077-4C7D4BDC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001A-A689-B74E-83CD-CC03C7B20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6897" y="1825625"/>
            <a:ext cx="75254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C7832"/>
                </a:solidFill>
              </a:rPr>
              <a:t>def </a:t>
            </a:r>
            <a:r>
              <a:rPr lang="en-US" sz="2400" dirty="0" err="1">
                <a:solidFill>
                  <a:srgbClr val="FFC66D"/>
                </a:solidFill>
              </a:rPr>
              <a:t>add_person</a:t>
            </a:r>
            <a:r>
              <a:rPr lang="en-US" sz="2400" dirty="0"/>
              <a:t>(book: </a:t>
            </a:r>
            <a:r>
              <a:rPr lang="en-US" sz="2400" dirty="0">
                <a:solidFill>
                  <a:srgbClr val="8888C6"/>
                </a:solidFill>
              </a:rPr>
              <a:t>list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/>
              <a:t>person: List[Union[</a:t>
            </a:r>
            <a:r>
              <a:rPr lang="en-US" sz="2400" dirty="0">
                <a:solidFill>
                  <a:srgbClr val="8888C6"/>
                </a:solidFill>
              </a:rPr>
              <a:t>str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>
                <a:solidFill>
                  <a:srgbClr val="8888C6"/>
                </a:solidFill>
              </a:rPr>
              <a:t>list</a:t>
            </a:r>
            <a:r>
              <a:rPr lang="en-US" sz="2400" dirty="0"/>
              <a:t>]]):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i="1" dirty="0">
                <a:solidFill>
                  <a:srgbClr val="629755"/>
                </a:solidFill>
              </a:rPr>
              <a:t>"""</a:t>
            </a:r>
            <a:br>
              <a:rPr lang="en-US" sz="2400" i="1" dirty="0">
                <a:solidFill>
                  <a:srgbClr val="629755"/>
                </a:solidFill>
              </a:rPr>
            </a:br>
            <a:r>
              <a:rPr lang="en-US" sz="2400" i="1" dirty="0">
                <a:solidFill>
                  <a:srgbClr val="629755"/>
                </a:solidFill>
              </a:rPr>
              <a:t>    add a person to the phone book</a:t>
            </a:r>
            <a:br>
              <a:rPr lang="en-US" sz="2400" i="1" dirty="0">
                <a:solidFill>
                  <a:srgbClr val="629755"/>
                </a:solidFill>
              </a:rPr>
            </a:br>
            <a:r>
              <a:rPr lang="en-US" sz="2400" i="1" dirty="0">
                <a:solidFill>
                  <a:srgbClr val="629755"/>
                </a:solidFill>
              </a:rPr>
              <a:t>    </a:t>
            </a:r>
            <a:r>
              <a:rPr lang="en-US" sz="2400" b="1" i="1" dirty="0">
                <a:solidFill>
                  <a:srgbClr val="629755"/>
                </a:solidFill>
              </a:rPr>
              <a:t>:param</a:t>
            </a:r>
            <a:r>
              <a:rPr lang="en-US" sz="2400" i="1" dirty="0">
                <a:solidFill>
                  <a:srgbClr val="629755"/>
                </a:solidFill>
              </a:rPr>
              <a:t> List book: phone book</a:t>
            </a:r>
            <a:br>
              <a:rPr lang="en-US" sz="2400" i="1" dirty="0">
                <a:solidFill>
                  <a:srgbClr val="629755"/>
                </a:solidFill>
              </a:rPr>
            </a:br>
            <a:r>
              <a:rPr lang="en-US" sz="2400" i="1" dirty="0">
                <a:solidFill>
                  <a:srgbClr val="629755"/>
                </a:solidFill>
              </a:rPr>
              <a:t>    </a:t>
            </a:r>
            <a:r>
              <a:rPr lang="en-US" sz="2400" b="1" i="1" dirty="0">
                <a:solidFill>
                  <a:srgbClr val="629755"/>
                </a:solidFill>
              </a:rPr>
              <a:t>:param</a:t>
            </a:r>
            <a:r>
              <a:rPr lang="en-US" sz="2400" i="1" dirty="0">
                <a:solidFill>
                  <a:srgbClr val="629755"/>
                </a:solidFill>
              </a:rPr>
              <a:t> List[str, list] person: list containing person to add</a:t>
            </a:r>
            <a:br>
              <a:rPr lang="en-US" sz="2400" i="1" dirty="0">
                <a:solidFill>
                  <a:srgbClr val="629755"/>
                </a:solidFill>
              </a:rPr>
            </a:br>
            <a:r>
              <a:rPr lang="en-US" sz="2400" i="1" dirty="0">
                <a:solidFill>
                  <a:srgbClr val="629755"/>
                </a:solidFill>
              </a:rPr>
              <a:t>    """</a:t>
            </a:r>
            <a:br>
              <a:rPr lang="en-US" sz="2400" i="1" dirty="0">
                <a:solidFill>
                  <a:srgbClr val="629755"/>
                </a:solidFill>
              </a:rPr>
            </a:br>
            <a:r>
              <a:rPr lang="en-US" sz="2400" i="1" dirty="0">
                <a:solidFill>
                  <a:srgbClr val="629755"/>
                </a:solidFill>
              </a:rPr>
              <a:t>    </a:t>
            </a:r>
            <a:r>
              <a:rPr lang="en-US" sz="2400" dirty="0">
                <a:solidFill>
                  <a:srgbClr val="CC7832"/>
                </a:solidFill>
              </a:rPr>
              <a:t>if </a:t>
            </a:r>
            <a:r>
              <a:rPr lang="en-US" sz="2400" dirty="0" err="1">
                <a:solidFill>
                  <a:srgbClr val="8888C6"/>
                </a:solidFill>
              </a:rPr>
              <a:t>len</a:t>
            </a:r>
            <a:r>
              <a:rPr lang="en-US" sz="2400" dirty="0"/>
              <a:t>(person) &lt; </a:t>
            </a:r>
            <a:r>
              <a:rPr lang="en-US" sz="2400" dirty="0">
                <a:solidFill>
                  <a:srgbClr val="6897BB"/>
                </a:solidFill>
              </a:rPr>
              <a:t>2 </a:t>
            </a:r>
            <a:r>
              <a:rPr lang="en-US" sz="2400" dirty="0">
                <a:solidFill>
                  <a:srgbClr val="CC7832"/>
                </a:solidFill>
              </a:rPr>
              <a:t>or </a:t>
            </a:r>
            <a:r>
              <a:rPr lang="en-US" sz="2400" dirty="0">
                <a:solidFill>
                  <a:srgbClr val="8888C6"/>
                </a:solidFill>
              </a:rPr>
              <a:t>type</a:t>
            </a:r>
            <a:r>
              <a:rPr lang="en-US" sz="2400" dirty="0"/>
              <a:t>(person[</a:t>
            </a:r>
            <a:r>
              <a:rPr lang="en-US" sz="2400" dirty="0">
                <a:solidFill>
                  <a:srgbClr val="6897BB"/>
                </a:solidFill>
              </a:rPr>
              <a:t>0</a:t>
            </a:r>
            <a:r>
              <a:rPr lang="en-US" sz="2400" dirty="0"/>
              <a:t>]) != </a:t>
            </a:r>
            <a:r>
              <a:rPr lang="en-US" sz="2400" dirty="0">
                <a:solidFill>
                  <a:srgbClr val="8888C6"/>
                </a:solidFill>
              </a:rPr>
              <a:t>str </a:t>
            </a:r>
            <a:r>
              <a:rPr lang="en-US" sz="2400" dirty="0">
                <a:solidFill>
                  <a:srgbClr val="CC7832"/>
                </a:solidFill>
              </a:rPr>
              <a:t>or </a:t>
            </a:r>
            <a:r>
              <a:rPr lang="en-US" sz="2400" dirty="0">
                <a:solidFill>
                  <a:srgbClr val="8888C6"/>
                </a:solidFill>
              </a:rPr>
              <a:t>type</a:t>
            </a:r>
            <a:r>
              <a:rPr lang="en-US" sz="2400" dirty="0"/>
              <a:t>(person[</a:t>
            </a:r>
            <a:r>
              <a:rPr lang="en-US" sz="2400" dirty="0">
                <a:solidFill>
                  <a:srgbClr val="6897BB"/>
                </a:solidFill>
              </a:rPr>
              <a:t>1</a:t>
            </a:r>
            <a:r>
              <a:rPr lang="en-US" sz="2400" dirty="0"/>
              <a:t>]) != </a:t>
            </a:r>
            <a:r>
              <a:rPr lang="en-US" sz="2400" dirty="0">
                <a:solidFill>
                  <a:srgbClr val="8888C6"/>
                </a:solidFill>
              </a:rPr>
              <a:t>list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CC7832"/>
                </a:solidFill>
              </a:rPr>
              <a:t>raise </a:t>
            </a:r>
            <a:r>
              <a:rPr lang="en-US" sz="2400" dirty="0" err="1">
                <a:solidFill>
                  <a:srgbClr val="8888C6"/>
                </a:solidFill>
              </a:rPr>
              <a:t>TypeError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6A8759"/>
                </a:solidFill>
              </a:rPr>
              <a:t>"unexpected type for person"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CC7832"/>
                </a:solidFill>
              </a:rPr>
              <a:t>if </a:t>
            </a:r>
            <a:r>
              <a:rPr lang="en-US" sz="2400" dirty="0">
                <a:solidFill>
                  <a:srgbClr val="8888C6"/>
                </a:solidFill>
              </a:rPr>
              <a:t>type</a:t>
            </a:r>
            <a:r>
              <a:rPr lang="en-US" sz="2400" dirty="0"/>
              <a:t>(book) != </a:t>
            </a:r>
            <a:r>
              <a:rPr lang="en-US" sz="2400" dirty="0">
                <a:solidFill>
                  <a:srgbClr val="8888C6"/>
                </a:solidFill>
              </a:rPr>
              <a:t>list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CC7832"/>
                </a:solidFill>
              </a:rPr>
              <a:t>raise </a:t>
            </a:r>
            <a:r>
              <a:rPr lang="en-US" sz="2400" dirty="0" err="1">
                <a:solidFill>
                  <a:srgbClr val="8888C6"/>
                </a:solidFill>
              </a:rPr>
              <a:t>TypeError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6A8759"/>
                </a:solidFill>
              </a:rPr>
              <a:t>"book is expected to be a list"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book.append</a:t>
            </a:r>
            <a:r>
              <a:rPr lang="en-US" sz="2400" dirty="0"/>
              <a:t>(person)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20914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756-8958-6A41-90EF-BC8D9975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people by name using “"List comprehension"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0E5-7093-4649-ABFD-DE1DDDD4F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1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List comprehension</a:t>
            </a:r>
            <a:r>
              <a:rPr lang="en-US" dirty="0"/>
              <a:t> is a python way for making a new list by operating on some other list or range.</a:t>
            </a:r>
          </a:p>
          <a:p>
            <a:r>
              <a:rPr lang="en-US" dirty="0"/>
              <a:t>On the RHS we iterate over the phone book, and we only pick elements (x’s) which adhere to the condition.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AC800-3C6F-9C47-8974-D972F666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C514-9EC4-3D4B-B24E-A822EB9E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17FD-E7BC-ED4E-9753-91852211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4FFD9C-70FB-3F4F-A506-7A6A06C0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6786" y="1825625"/>
            <a:ext cx="817704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find_person_by_name</a:t>
            </a:r>
            <a:r>
              <a:rPr lang="en-US" dirty="0"/>
              <a:t>(book: </a:t>
            </a:r>
            <a:r>
              <a:rPr lang="en-US" dirty="0">
                <a:solidFill>
                  <a:srgbClr val="8888C6"/>
                </a:solidFill>
              </a:rPr>
              <a:t>list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person_name</a:t>
            </a:r>
            <a:r>
              <a:rPr lang="en-US" dirty="0"/>
              <a:t>: </a:t>
            </a:r>
            <a:r>
              <a:rPr lang="en-US" dirty="0">
                <a:solidFill>
                  <a:srgbClr val="8888C6"/>
                </a:solidFill>
              </a:rPr>
              <a:t>str</a:t>
            </a:r>
            <a:r>
              <a:rPr lang="en-US" dirty="0"/>
              <a:t>) -&gt; </a:t>
            </a:r>
            <a:r>
              <a:rPr lang="en-US" dirty="0">
                <a:solidFill>
                  <a:srgbClr val="8888C6"/>
                </a:solidFill>
              </a:rPr>
              <a:t>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return a list of phone numbers for a person, return empty list if not found</a:t>
            </a:r>
            <a:br>
              <a:rPr lang="en-US" i="1" dirty="0">
                <a:solidFill>
                  <a:srgbClr val="629755"/>
                </a:solidFill>
              </a:rPr>
            </a:b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List book: phone book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str </a:t>
            </a:r>
            <a:r>
              <a:rPr lang="en-US" i="1" dirty="0" err="1">
                <a:solidFill>
                  <a:srgbClr val="629755"/>
                </a:solidFill>
              </a:rPr>
              <a:t>person_name</a:t>
            </a:r>
            <a:r>
              <a:rPr lang="en-US" i="1" dirty="0">
                <a:solidFill>
                  <a:srgbClr val="629755"/>
                </a:solidFill>
              </a:rPr>
              <a:t>: person name to look up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list of phone numbers for a person, return empty list if not found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rtype</a:t>
            </a:r>
            <a:r>
              <a:rPr lang="en-US" i="1" dirty="0">
                <a:solidFill>
                  <a:srgbClr val="629755"/>
                </a:solidFill>
              </a:rPr>
              <a:t>: list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# first obtain a list of names by "List comprehension"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[x[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/>
              <a:t>book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x[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== </a:t>
            </a:r>
            <a:r>
              <a:rPr lang="en-US" dirty="0" err="1"/>
              <a:t>person_name</a:t>
            </a:r>
            <a:r>
              <a:rPr lang="en-US" dirty="0"/>
              <a:t>]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82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F437EA-CAAE-7A47-ACEF-7473A2F9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using “"List comprehension"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FE98B-B52B-AF48-A648-B9446E5D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Good Code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F9F0DB-7978-3147-A699-222EB22AB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400" y="1629220"/>
            <a:ext cx="3974498" cy="8239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Bad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286-2F4C-3A4D-83DF-8186001B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F4B48-25EC-A248-B30A-D2D8048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A265-2A26-9F45-BBDC-A08636E9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9A4507F7-40A4-FB43-89C2-FD5CB9AE859A}"/>
              </a:ext>
            </a:extLst>
          </p:cNvPr>
          <p:cNvSpPr/>
          <p:nvPr/>
        </p:nvSpPr>
        <p:spPr>
          <a:xfrm>
            <a:off x="7780552" y="3982916"/>
            <a:ext cx="4114800" cy="2875084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Tries to remove a missing person – Creates Overflow</a:t>
            </a:r>
          </a:p>
        </p:txBody>
      </p:sp>
      <p:sp>
        <p:nvSpPr>
          <p:cNvPr id="19" name="Explosion 2 18">
            <a:extLst>
              <a:ext uri="{FF2B5EF4-FFF2-40B4-BE49-F238E27FC236}">
                <a16:creationId xmlns:a16="http://schemas.microsoft.com/office/drawing/2014/main" id="{CBCDB536-3F94-0F4E-89D7-8A1D23EF54D6}"/>
              </a:ext>
            </a:extLst>
          </p:cNvPr>
          <p:cNvSpPr/>
          <p:nvPr/>
        </p:nvSpPr>
        <p:spPr>
          <a:xfrm>
            <a:off x="1135967" y="3846391"/>
            <a:ext cx="3245533" cy="2267712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item exists before removing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03DF0F-AB20-6548-A378-C9615DE9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2" y="3982916"/>
            <a:ext cx="5511800" cy="342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F3A5-01A2-2C4D-AD31-5F7D660C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411088"/>
            <a:ext cx="6096000" cy="616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book.remove</a:t>
            </a:r>
            <a:r>
              <a:rPr lang="en-US" sz="2000" dirty="0"/>
              <a:t>([x </a:t>
            </a:r>
            <a:r>
              <a:rPr lang="en-US" sz="2000" dirty="0">
                <a:solidFill>
                  <a:srgbClr val="CC7832"/>
                </a:solidFill>
              </a:rPr>
              <a:t>for </a:t>
            </a:r>
            <a:r>
              <a:rPr lang="en-US" sz="2000" dirty="0"/>
              <a:t>x </a:t>
            </a:r>
            <a:r>
              <a:rPr lang="en-US" sz="2000" dirty="0">
                <a:solidFill>
                  <a:srgbClr val="CC7832"/>
                </a:solidFill>
              </a:rPr>
              <a:t>in </a:t>
            </a:r>
            <a:r>
              <a:rPr lang="en-US" sz="2000" dirty="0"/>
              <a:t>book </a:t>
            </a:r>
            <a:r>
              <a:rPr lang="en-US" sz="2000" dirty="0">
                <a:solidFill>
                  <a:srgbClr val="CC7832"/>
                </a:solidFill>
              </a:rPr>
              <a:t>if </a:t>
            </a:r>
            <a:r>
              <a:rPr lang="en-US" sz="2000" dirty="0"/>
              <a:t>x[</a:t>
            </a:r>
            <a:r>
              <a:rPr lang="en-US" sz="2000" dirty="0">
                <a:solidFill>
                  <a:srgbClr val="6897BB"/>
                </a:solidFill>
              </a:rPr>
              <a:t>0</a:t>
            </a:r>
            <a:r>
              <a:rPr lang="en-US" sz="2000" dirty="0"/>
              <a:t>] == </a:t>
            </a:r>
            <a:r>
              <a:rPr lang="en-US" sz="2000" dirty="0" err="1"/>
              <a:t>person_name</a:t>
            </a:r>
            <a:r>
              <a:rPr lang="en-US" sz="2000" dirty="0"/>
              <a:t>][</a:t>
            </a:r>
            <a:r>
              <a:rPr lang="en-US" sz="2000" dirty="0">
                <a:solidFill>
                  <a:srgbClr val="6897BB"/>
                </a:solidFill>
              </a:rPr>
              <a:t>0</a:t>
            </a:r>
            <a:r>
              <a:rPr lang="en-US" sz="2000" dirty="0"/>
              <a:t>])</a:t>
            </a:r>
            <a:endParaRPr lang="en-IL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3E5502-1D2A-184D-A2D2-D1AD5AA5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514600"/>
            <a:ext cx="6692740" cy="1341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</a:rPr>
              <a:t>if </a:t>
            </a:r>
            <a:r>
              <a:rPr lang="en-US" sz="2000" dirty="0" err="1"/>
              <a:t>person_name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in </a:t>
            </a:r>
            <a:r>
              <a:rPr lang="en-US" sz="2000" dirty="0"/>
              <a:t>[x[</a:t>
            </a:r>
            <a:r>
              <a:rPr lang="en-US" sz="2000" dirty="0">
                <a:solidFill>
                  <a:srgbClr val="6897BB"/>
                </a:solidFill>
              </a:rPr>
              <a:t>0</a:t>
            </a:r>
            <a:r>
              <a:rPr lang="en-US" sz="2000" dirty="0"/>
              <a:t>] </a:t>
            </a:r>
            <a:r>
              <a:rPr lang="en-US" sz="2000" dirty="0">
                <a:solidFill>
                  <a:srgbClr val="CC7832"/>
                </a:solidFill>
              </a:rPr>
              <a:t>for </a:t>
            </a:r>
            <a:r>
              <a:rPr lang="en-US" sz="2000" dirty="0"/>
              <a:t>x </a:t>
            </a:r>
            <a:r>
              <a:rPr lang="en-US" sz="2000" dirty="0">
                <a:solidFill>
                  <a:srgbClr val="CC7832"/>
                </a:solidFill>
              </a:rPr>
              <a:t>in </a:t>
            </a:r>
            <a:r>
              <a:rPr lang="en-US" sz="2000" dirty="0"/>
              <a:t>book </a:t>
            </a:r>
            <a:r>
              <a:rPr lang="en-US" sz="2000" dirty="0">
                <a:solidFill>
                  <a:srgbClr val="CC7832"/>
                </a:solidFill>
              </a:rPr>
              <a:t>if </a:t>
            </a:r>
            <a:r>
              <a:rPr lang="en-US" sz="2000" dirty="0"/>
              <a:t>x[</a:t>
            </a:r>
            <a:r>
              <a:rPr lang="en-US" sz="2000" dirty="0">
                <a:solidFill>
                  <a:srgbClr val="6897BB"/>
                </a:solidFill>
              </a:rPr>
              <a:t>0</a:t>
            </a:r>
            <a:r>
              <a:rPr lang="en-US" sz="2000" dirty="0"/>
              <a:t>] == </a:t>
            </a:r>
            <a:r>
              <a:rPr lang="en-US" sz="2000" dirty="0" err="1"/>
              <a:t>person_name</a:t>
            </a:r>
            <a:r>
              <a:rPr lang="en-US" sz="2000" dirty="0"/>
              <a:t>]: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book.remove</a:t>
            </a:r>
            <a:r>
              <a:rPr lang="en-US" sz="2000" dirty="0"/>
              <a:t>([x </a:t>
            </a:r>
            <a:r>
              <a:rPr lang="en-US" sz="2000" dirty="0">
                <a:solidFill>
                  <a:srgbClr val="CC7832"/>
                </a:solidFill>
              </a:rPr>
              <a:t>for </a:t>
            </a:r>
            <a:r>
              <a:rPr lang="en-US" sz="2000" dirty="0"/>
              <a:t>x </a:t>
            </a:r>
            <a:r>
              <a:rPr lang="en-US" sz="2000" dirty="0">
                <a:solidFill>
                  <a:srgbClr val="CC7832"/>
                </a:solidFill>
              </a:rPr>
              <a:t>in </a:t>
            </a:r>
            <a:r>
              <a:rPr lang="en-US" sz="2000" dirty="0"/>
              <a:t>book </a:t>
            </a:r>
            <a:r>
              <a:rPr lang="en-US" sz="2000" dirty="0">
                <a:solidFill>
                  <a:srgbClr val="CC7832"/>
                </a:solidFill>
              </a:rPr>
              <a:t>if </a:t>
            </a:r>
            <a:r>
              <a:rPr lang="en-US" sz="2000" dirty="0"/>
              <a:t>x[</a:t>
            </a:r>
            <a:r>
              <a:rPr lang="en-US" sz="2000" dirty="0">
                <a:solidFill>
                  <a:srgbClr val="6897BB"/>
                </a:solidFill>
              </a:rPr>
              <a:t>0</a:t>
            </a:r>
            <a:r>
              <a:rPr lang="en-US" sz="2000" dirty="0"/>
              <a:t>] == </a:t>
            </a:r>
            <a:r>
              <a:rPr lang="en-US" sz="2000" dirty="0" err="1"/>
              <a:t>person_name</a:t>
            </a:r>
            <a:r>
              <a:rPr lang="en-US" sz="2000" dirty="0"/>
              <a:t>][</a:t>
            </a:r>
            <a:r>
              <a:rPr lang="en-US" sz="2000" dirty="0">
                <a:solidFill>
                  <a:srgbClr val="6897BB"/>
                </a:solidFill>
              </a:rPr>
              <a:t>0</a:t>
            </a:r>
            <a:r>
              <a:rPr lang="en-US" sz="2000" dirty="0"/>
              <a:t>])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2271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/>
              <a:t>Lists</a:t>
            </a:r>
            <a:r>
              <a:rPr lang="he-IL" dirty="0"/>
              <a:t> </a:t>
            </a:r>
            <a:r>
              <a:rPr lang="en-US" dirty="0"/>
              <a:t>&amp; Tuples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exercise on functions</a:t>
            </a:r>
          </a:p>
          <a:p>
            <a:r>
              <a:rPr lang="en-US" sz="4000" dirty="0"/>
              <a:t>Lists – complimentary</a:t>
            </a:r>
          </a:p>
          <a:p>
            <a:r>
              <a:rPr lang="en-US" sz="4000" dirty="0"/>
              <a:t>Tuples – ”immutable lists”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E9-A5F2-A747-88AC-7C7E135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Last week – primality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B49F-C96F-D24E-920B-1833AAA95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Taken from last year’s exam (2019A)</a:t>
            </a:r>
          </a:p>
          <a:p>
            <a:r>
              <a:rPr lang="en-IL" dirty="0"/>
              <a:t>Implement a function which takes a single positive integer, and checks if it’s a prime number.</a:t>
            </a:r>
          </a:p>
          <a:p>
            <a:r>
              <a:rPr lang="en-IL" dirty="0"/>
              <a:t>Use the provided prototype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4D077-598E-614D-93F8-1E4B283A6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is_prime</a:t>
            </a:r>
            <a:r>
              <a:rPr lang="en-US" dirty="0"/>
              <a:t>(n: 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/>
              <a:t>) -&gt; </a:t>
            </a:r>
            <a:r>
              <a:rPr lang="en-US" dirty="0">
                <a:solidFill>
                  <a:srgbClr val="8888C6"/>
                </a:solidFill>
              </a:rPr>
              <a:t>bool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 The function check if the input is prime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True if the number is prime, False otherwise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int n: a positive integer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rtype</a:t>
            </a:r>
            <a:r>
              <a:rPr lang="en-US" i="1" dirty="0">
                <a:solidFill>
                  <a:srgbClr val="629755"/>
                </a:solidFill>
              </a:rPr>
              <a:t>: bool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911C-B80A-F44D-8E9B-FE24545B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6B7D-D0F1-214F-94D1-7717B96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3BE1D-2C87-AD4A-9DD9-78E646FA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E9-A5F2-A747-88AC-7C7E135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Last week – primality test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894F13-1CEB-2C41-A874-F57481AA00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583472" y="1526030"/>
            <a:ext cx="7025056" cy="464309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911C-B80A-F44D-8E9B-FE24545B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6B7D-D0F1-214F-94D1-7717B96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3BE1D-2C87-AD4A-9DD9-78E646FA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4070-2692-EA4F-8155-DC3AA60C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Goldbach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07F9-199A-EA41-9088-C45749681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Taken from previous exam (2019A)</a:t>
            </a:r>
          </a:p>
          <a:p>
            <a:r>
              <a:rPr lang="en-IL" dirty="0"/>
              <a:t>Goldbach theory tells us that every even number n&gt;2, can be represnted as a sum of two prime numbers.</a:t>
            </a:r>
          </a:p>
          <a:p>
            <a:r>
              <a:rPr lang="en-IL" dirty="0"/>
              <a:t>Using the provided prototype implement a function takes an even number and returns a Goldbach pair.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E179-7DEA-254C-97B2-E64AEFDCA0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</a:rPr>
              <a:t>def </a:t>
            </a:r>
            <a:r>
              <a:rPr lang="en-US" sz="2000" dirty="0" err="1">
                <a:solidFill>
                  <a:srgbClr val="FFC66D"/>
                </a:solidFill>
              </a:rPr>
              <a:t>goldbach_pair</a:t>
            </a:r>
            <a:r>
              <a:rPr lang="en-US" sz="2000" dirty="0"/>
              <a:t>(n: </a:t>
            </a:r>
            <a:r>
              <a:rPr lang="en-US" sz="2000" dirty="0">
                <a:solidFill>
                  <a:srgbClr val="8888C6"/>
                </a:solidFill>
              </a:rPr>
              <a:t>int</a:t>
            </a:r>
            <a:r>
              <a:rPr lang="en-US" sz="2000" dirty="0"/>
              <a:t>) -&gt; Tuple[</a:t>
            </a:r>
            <a:r>
              <a:rPr lang="en-US" sz="2000" dirty="0">
                <a:solidFill>
                  <a:srgbClr val="8888C6"/>
                </a:solidFill>
              </a:rPr>
              <a:t>int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>
                <a:solidFill>
                  <a:srgbClr val="8888C6"/>
                </a:solidFill>
              </a:rPr>
              <a:t>int</a:t>
            </a:r>
            <a:r>
              <a:rPr lang="en-US" sz="2000" dirty="0"/>
              <a:t>]: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>
                <a:solidFill>
                  <a:srgbClr val="629755"/>
                </a:solidFill>
              </a:rPr>
              <a:t>""" The function receives an even integer greater than 2 and returns a Goldbach pair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n: a positive even number greater than 2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:return</a:t>
            </a:r>
            <a:r>
              <a:rPr lang="en-US" sz="2000" i="1" dirty="0">
                <a:solidFill>
                  <a:srgbClr val="629755"/>
                </a:solidFill>
              </a:rPr>
              <a:t>: a tuple of a Goldbach  pair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</a:t>
            </a:r>
            <a:r>
              <a:rPr lang="en-US" sz="2000" b="1" i="1" dirty="0" err="1">
                <a:solidFill>
                  <a:srgbClr val="629755"/>
                </a:solidFill>
              </a:rPr>
              <a:t>rtype</a:t>
            </a:r>
            <a:r>
              <a:rPr lang="en-US" sz="2000" i="1" dirty="0">
                <a:solidFill>
                  <a:srgbClr val="629755"/>
                </a:solidFill>
              </a:rPr>
              <a:t>: (int, int)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"""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98B0D-9870-3144-A225-AE173A4C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5892-4CF8-A44E-A50A-11252A8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C0199-0F5E-3D47-9B39-DFAA50F7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69C9-CF8D-974A-80A8-6A074E98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#2 - Hints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D623C2-AB59-B243-A565-32E85AAB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You may use code we already wrote in this tutorial.</a:t>
            </a:r>
          </a:p>
          <a:p>
            <a:r>
              <a:rPr lang="en-IL" dirty="0"/>
              <a:t>As always, break down a complicaed problem, into a set of smaller ones.</a:t>
            </a:r>
          </a:p>
          <a:p>
            <a:r>
              <a:rPr lang="en-IL" dirty="0"/>
              <a:t>In order to return two </a:t>
            </a:r>
            <a:r>
              <a:rPr lang="en-US" dirty="0"/>
              <a:t>values,</a:t>
            </a:r>
            <a:r>
              <a:rPr lang="en-IL" dirty="0"/>
              <a:t> use a </a:t>
            </a:r>
            <a:r>
              <a:rPr lang="en-IL" dirty="0">
                <a:hlinkClick r:id="rId2"/>
              </a:rPr>
              <a:t>tuple</a:t>
            </a:r>
            <a:r>
              <a:rPr lang="en-IL" dirty="0"/>
              <a:t>, using the following syntax: </a:t>
            </a:r>
          </a:p>
          <a:p>
            <a:endParaRPr lang="en-IL" dirty="0"/>
          </a:p>
          <a:p>
            <a:pPr marL="457200" lvl="1" indent="0">
              <a:buNone/>
            </a:pPr>
            <a:r>
              <a:rPr lang="en-US" sz="2800" dirty="0"/>
              <a:t>r</a:t>
            </a:r>
            <a:r>
              <a:rPr lang="en-IL" sz="2800" dirty="0"/>
              <a:t>eturn (ret_val1, ret_val2)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7262-2586-6E45-A36B-70EA3C14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753F-79BA-CB47-B21E-CD67451F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E1A4-460D-5849-8C6D-394C1881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5737-4401-2C43-850D-64E60CB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#2 -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1AF007-1AE4-C44E-BFB4-EFAA3D26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goldbach_pair</a:t>
            </a:r>
            <a:r>
              <a:rPr lang="en-US" dirty="0"/>
              <a:t>(n: 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/>
              <a:t>) -&gt; Tuple[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 The function receives an even integer greater than 2 and returns a Goldbach pair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n: a positive even number greater than 2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a tuple of a Goldbach  pair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rtype</a:t>
            </a:r>
            <a:r>
              <a:rPr lang="en-US" i="1" dirty="0">
                <a:solidFill>
                  <a:srgbClr val="629755"/>
                </a:solidFill>
              </a:rPr>
              <a:t>: (int, int)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== </a:t>
            </a:r>
            <a:r>
              <a:rPr lang="en-US" dirty="0">
                <a:solidFill>
                  <a:srgbClr val="6897BB"/>
                </a:solidFill>
              </a:rPr>
              <a:t>4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/>
              <a:t>j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while </a:t>
            </a:r>
            <a:r>
              <a:rPr lang="en-US" dirty="0"/>
              <a:t>j &lt; n: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is_prime</a:t>
            </a:r>
            <a:r>
              <a:rPr lang="en-US" dirty="0"/>
              <a:t>(j):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is_prime</a:t>
            </a:r>
            <a:r>
              <a:rPr lang="en-US" dirty="0"/>
              <a:t>(n-j):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j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n-j</a:t>
            </a:r>
            <a:br>
              <a:rPr lang="en-US" dirty="0"/>
            </a:br>
            <a:r>
              <a:rPr lang="en-US" dirty="0"/>
              <a:t>        j += </a:t>
            </a:r>
            <a:r>
              <a:rPr lang="en-US" dirty="0">
                <a:solidFill>
                  <a:srgbClr val="6897BB"/>
                </a:solidFill>
              </a:rPr>
              <a:t>2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E646-E4CD-0446-B086-F383B057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4FCC-94D1-9A46-B25B-02D70B2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E27-9C62-B744-B9C0-3692603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5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CA6-6D72-F74E-9A00-3D8EA132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E069-BF01-8C4C-96B4-5EEA9A082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Tuple is like a group of elements. </a:t>
            </a:r>
          </a:p>
          <a:p>
            <a:r>
              <a:rPr lang="en-US" dirty="0"/>
              <a:t>Like a list, but immutable.</a:t>
            </a:r>
          </a:p>
          <a:p>
            <a:r>
              <a:rPr lang="en-US" dirty="0"/>
              <a:t>Useful for multiple assignments in a single command</a:t>
            </a:r>
          </a:p>
          <a:p>
            <a:r>
              <a:rPr lang="en-US" dirty="0"/>
              <a:t>Useful for packing function arguments.</a:t>
            </a:r>
          </a:p>
          <a:p>
            <a:r>
              <a:rPr lang="en-US" dirty="0"/>
              <a:t>Useful for returning multiple values without a list.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8E7F-713C-D344-9B0C-59263079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8B09-2B71-634E-844A-E7F39F42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295C-72F7-354C-AA09-1CB3732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E09A19-AC38-E746-89C2-B79A5A6FF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empty_tup</a:t>
            </a:r>
            <a:r>
              <a:rPr lang="en-US" dirty="0"/>
              <a:t> = 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tup1 = (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(tup1.count(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(tup1.index(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(tup1[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])</a:t>
            </a:r>
            <a:endParaRPr lang="en-IL" dirty="0"/>
          </a:p>
        </p:txBody>
      </p:sp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5EF5C292-19F6-3647-9489-3EAE5FB0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766" y="4377423"/>
            <a:ext cx="2335303" cy="18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12193</TotalTime>
  <Words>1452</Words>
  <Application>Microsoft Macintosh PowerPoint</Application>
  <PresentationFormat>Widescreen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Computer Science (371-1-1601)</vt:lpstr>
      <vt:lpstr>Recitation 5 Lists &amp; Tuples</vt:lpstr>
      <vt:lpstr>Today's topics</vt:lpstr>
      <vt:lpstr>Last week – primality test</vt:lpstr>
      <vt:lpstr>Last week – primality test</vt:lpstr>
      <vt:lpstr>Exercise – Goldbach theory</vt:lpstr>
      <vt:lpstr>Exercise #2 - Hints</vt:lpstr>
      <vt:lpstr>Exercise #2 - Solution</vt:lpstr>
      <vt:lpstr>A note on tuples</vt:lpstr>
      <vt:lpstr>Nested Loops - Exercise</vt:lpstr>
      <vt:lpstr>Exercise – Phone Book</vt:lpstr>
      <vt:lpstr>Exercise – Phone Book</vt:lpstr>
      <vt:lpstr>Declare the phone book, add contacts</vt:lpstr>
      <vt:lpstr>Find people by name using “"List comprehension"</vt:lpstr>
      <vt:lpstr>Removal using “"List comprehension"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Yair Mazal</cp:lastModifiedBy>
  <cp:revision>160</cp:revision>
  <dcterms:created xsi:type="dcterms:W3CDTF">2019-01-21T08:43:48Z</dcterms:created>
  <dcterms:modified xsi:type="dcterms:W3CDTF">2021-04-10T18:55:31Z</dcterms:modified>
</cp:coreProperties>
</file>