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3" r:id="rId4"/>
  </p:sldMasterIdLst>
  <p:notesMasterIdLst>
    <p:notesMasterId r:id="rId32"/>
  </p:notesMasterIdLst>
  <p:sldIdLst>
    <p:sldId id="339" r:id="rId5"/>
    <p:sldId id="256" r:id="rId6"/>
    <p:sldId id="257" r:id="rId7"/>
    <p:sldId id="310" r:id="rId8"/>
    <p:sldId id="311" r:id="rId9"/>
    <p:sldId id="324" r:id="rId10"/>
    <p:sldId id="325" r:id="rId11"/>
    <p:sldId id="322" r:id="rId12"/>
    <p:sldId id="314" r:id="rId13"/>
    <p:sldId id="312" r:id="rId14"/>
    <p:sldId id="313" r:id="rId15"/>
    <p:sldId id="320" r:id="rId16"/>
    <p:sldId id="321" r:id="rId17"/>
    <p:sldId id="328" r:id="rId18"/>
    <p:sldId id="329" r:id="rId19"/>
    <p:sldId id="330" r:id="rId20"/>
    <p:sldId id="303" r:id="rId21"/>
    <p:sldId id="304" r:id="rId22"/>
    <p:sldId id="305" r:id="rId23"/>
    <p:sldId id="306" r:id="rId24"/>
    <p:sldId id="345" r:id="rId25"/>
    <p:sldId id="346" r:id="rId26"/>
    <p:sldId id="340" r:id="rId27"/>
    <p:sldId id="341" r:id="rId28"/>
    <p:sldId id="342" r:id="rId29"/>
    <p:sldId id="343" r:id="rId30"/>
    <p:sldId id="34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on baruch" initials="ab" lastIdx="5" clrIdx="0">
    <p:extLst>
      <p:ext uri="{19B8F6BF-5375-455C-9EA6-DF929625EA0E}">
        <p15:presenceInfo xmlns:p15="http://schemas.microsoft.com/office/powerpoint/2012/main" userId="S::barucha@post.bgu.ac.il::6c7e3cdb-863d-4611-876f-1f2a2d132585" providerId="AD"/>
      </p:ext>
    </p:extLst>
  </p:cmAuthor>
  <p:cmAuthor id="2" name="NUC" initials="N" lastIdx="12" clrIdx="1">
    <p:extLst>
      <p:ext uri="{19B8F6BF-5375-455C-9EA6-DF929625EA0E}">
        <p15:presenceInfo xmlns:p15="http://schemas.microsoft.com/office/powerpoint/2012/main" userId="NU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06" autoAdjust="0"/>
    <p:restoredTop sz="94740"/>
  </p:normalViewPr>
  <p:slideViewPr>
    <p:cSldViewPr snapToGrid="0" snapToObjects="1">
      <p:cViewPr varScale="1">
        <p:scale>
          <a:sx n="108" d="100"/>
          <a:sy n="108" d="100"/>
        </p:scale>
        <p:origin x="10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1D832-63E2-A847-AEBF-093AE4EB5B95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FDA0EC-C973-8443-AF4D-6D7C9514B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5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DA0EC-C973-8443-AF4D-6D7C9514B7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55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73487-45A9-5C44-94C8-41CCBA826F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CFAD30-D5F5-4349-9293-9685FF2C6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6C929-E9CA-7346-8F66-E61CBF7DF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E8EA0-24A4-9C48-9942-93D48F51D26B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84132-5DF1-C746-9F8E-4291A14B5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12510-A493-CA4E-A88F-82D510827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17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99286-1D8D-FD46-9F8E-F0D6E733F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A2EDA-9F66-FC49-9D24-CE642BDD98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E77C1-8A95-F04E-A437-24A0A6C33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CF116-46A1-0A47-BD31-0E6FAC8EFB07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FBD90-D12D-BF41-8887-527CE5B6A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F3783-EC7F-004A-88A4-F98D13D0D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645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DEBEAC-8A41-904A-9785-3B7F004EE8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69EF99-2F71-4D49-BE97-E7DB93C3C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72D00-E0B3-D94C-9411-9DBC075A8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4E5B4-1ACB-154F-8FB2-E356CBA783E9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CDD86-3CB9-CC42-8273-3E524B278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C1920-76ED-964A-808C-45098DFFF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023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81C84-B21A-B549-8F6F-91783A4FA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84D9F-27B5-4A47-84CD-ABCF7502C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EA4B6-E704-A040-B3C5-7DB34A918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A5AB3-DC45-1246-947C-BA5942E61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C873A-D1AC-6D4F-A6F2-C44AC12CC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156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5168F-F004-5143-B4DD-1387A7F71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D632C-635E-B648-BDC9-6A74472B6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51171-C5D6-A549-8D2D-597BCAC4B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587C-0253-174D-AFE2-858CC54384E4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D1FC7-9970-0D4C-9D6B-0BD1D228C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201E4-2E19-C74D-B9BB-CED47867C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943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0E949-9DFB-FA42-AE64-03AA538C5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1E485-3CE8-5E40-BC87-753E0978AD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D5239F-3A72-6F47-905A-8FB9E76AE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56F856-2A5A-8445-A979-AB53FF86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EE97-1791-714D-911B-F3EFF883A170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F24F77-C265-2844-9D6F-DF9F1BC05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16E44-B024-D54F-ABB0-0C13420E2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26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4C8C0-3D6C-CA47-BD23-48D6539CC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EF70D-A3FA-B04E-8FD3-02345A0C5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A8A874-1AE0-FE43-8CDA-F217BEF34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6DDCAF-1F53-0548-9392-8A38BE3392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369170-C7A8-D34C-8279-12D1C258C4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E5DB9D-6144-D148-8BA3-721A70A88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EC77-7C01-3343-9972-BDC31A42419E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BBBB8B-CC50-DB47-8BA5-DFCE4CA0C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E6F998-BEFE-1640-9768-120049566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785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E04E3-45B9-5D4B-B716-B5039C515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F5EBD3-1891-3D43-9BF0-1FCF75FED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79B07-FD61-BA48-A08C-B309D3323F3D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F08E04-C0EF-FF4B-84CA-A50DF2ABD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1DCD3C-7C50-D349-A2FC-0F3B23BEA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478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052163-57F5-9649-9E95-299212494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11FAB-3A92-E54C-9115-C53843F22E02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CA382B-A6F1-774A-ADB1-6226F0173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B2F4E-6F40-6B42-A9FC-CBC599DED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288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AB0B0-8450-9043-8269-84D545A5A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42468-BC6B-7F43-A7A5-D0355A1A8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A1212B-AFB3-244B-A159-0F7F1E0E5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1A2D3-FB9F-0B41-9D48-2AA76575F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BC4C-D5E7-FF43-B7B3-2897AF37D55E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D44A9E-FA2B-8C49-AE1D-39D02FE62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B884A-5723-E642-A8A1-6D370EB13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186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E0662-DE18-E44C-A417-35B439E86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20454E-F00E-194C-8520-3A22061A5E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0A5C90-D088-3648-A1C1-83E85E249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BEEAA-CCA8-0442-AE7A-9CDC70153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5FAA0-F9EE-BD4F-868C-00AD95C7DBC1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BAF69-48D1-AA40-AC0F-C16751239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1B89B4-3BD5-C74D-B60B-01742A113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84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A0DE68-D55D-724D-87ED-EB638020A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4EE13-0316-174C-83B0-B230E2950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A7FAB-EDB1-C643-A58D-C98A1616F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FFD8C-CA63-BE4D-A02D-2B5DDC416F8D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4FEE0-0716-1443-A2FB-F06D1F1DCD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6A1EB-F8D6-D049-836F-F8CEF10DD0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2E9B5F-0F48-F64B-B356-B1D0E1B424E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988874" y="-4761"/>
            <a:ext cx="1140981" cy="11409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D012A6-1C3C-6842-AB98-33527AF749B2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975" y="5779513"/>
            <a:ext cx="993338" cy="99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918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docs.python.org/3/library/functions.html#super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F7E7C-6223-8D43-9BC3-D64EDB800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 dirty="0"/>
              <a:t>Introduction to Computer Science (371-1-1601)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0EC878-14B9-074F-A4FB-D687DEFA5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r>
              <a:rPr lang="en-US"/>
              <a:t>Lectures by: Dr. Dan </a:t>
            </a:r>
            <a:r>
              <a:rPr lang="en-US" err="1"/>
              <a:t>Vilenchik</a:t>
            </a:r>
            <a:r>
              <a:rPr lang="en-US"/>
              <a:t> &amp; Dr. Zion </a:t>
            </a:r>
            <a:r>
              <a:rPr lang="en-US" err="1"/>
              <a:t>Siksik</a:t>
            </a:r>
            <a:endParaRPr lang="en-US"/>
          </a:p>
          <a:p>
            <a:r>
              <a:rPr lang="en-US"/>
              <a:t>Recitations by: Ariel Cohen, </a:t>
            </a:r>
            <a:r>
              <a:rPr lang="en-US" err="1"/>
              <a:t>Moshiko</a:t>
            </a:r>
            <a:r>
              <a:rPr lang="en-US"/>
              <a:t> Davidian, Assaf Livne, Yair Mazal</a:t>
            </a:r>
          </a:p>
        </p:txBody>
      </p:sp>
    </p:spTree>
    <p:extLst>
      <p:ext uri="{BB962C8B-B14F-4D97-AF65-F5344CB8AC3E}">
        <p14:creationId xmlns:p14="http://schemas.microsoft.com/office/powerpoint/2010/main" val="3242347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Exercise 1 – </a:t>
            </a:r>
            <a:br>
              <a:rPr lang="en-US" dirty="0"/>
            </a:br>
            <a:r>
              <a:rPr lang="en-US" dirty="0"/>
              <a:t>class of student</a:t>
            </a:r>
            <a:endParaRPr lang="he-IL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F6E0DD7-E2E2-6445-949A-0CCAA669E6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L" dirty="0"/>
              <a:t>Note that “affiliations” is a member of the class and not the instance (more on that later).</a:t>
            </a:r>
          </a:p>
          <a:p>
            <a:r>
              <a:rPr lang="en-IL" dirty="0"/>
              <a:t>Thus, changing it for one object affects others too for mutable members.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CAD34D8-B853-3F45-B6E3-3191BF645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306" y="0"/>
            <a:ext cx="50738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652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Exercise 2 – quadrangle </a:t>
            </a:r>
            <a:r>
              <a:rPr lang="he-IL" dirty="0"/>
              <a:t>(מרובע)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Build a class for quadrangles. </a:t>
            </a:r>
          </a:p>
          <a:p>
            <a:pPr marL="0" indent="0">
              <a:buNone/>
            </a:pPr>
            <a:r>
              <a:rPr lang="en-US" dirty="0"/>
              <a:t>	Which properties does the quadrangle have?</a:t>
            </a:r>
          </a:p>
          <a:p>
            <a:pPr marL="0" indent="0">
              <a:buNone/>
            </a:pPr>
            <a:r>
              <a:rPr lang="en-US" dirty="0"/>
              <a:t>	Which methods should we implement?</a:t>
            </a:r>
            <a:endParaRPr lang="he-IL" dirty="0"/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4561" y="3308465"/>
            <a:ext cx="3765159" cy="264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518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Exercise 2 – quadrangle</a:t>
            </a:r>
            <a:endParaRPr lang="he-IL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Properties</a:t>
            </a:r>
            <a:endParaRPr lang="he-IL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Points</a:t>
            </a:r>
          </a:p>
          <a:p>
            <a:r>
              <a:rPr lang="en-US" dirty="0"/>
              <a:t>Angles</a:t>
            </a:r>
          </a:p>
          <a:p>
            <a:r>
              <a:rPr lang="en-US" dirty="0"/>
              <a:t>Edges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Methods</a:t>
            </a:r>
            <a:endParaRPr lang="he-IL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Calculate area</a:t>
            </a:r>
          </a:p>
          <a:p>
            <a:r>
              <a:rPr lang="en-US" dirty="0"/>
              <a:t>Calculate perimeter</a:t>
            </a:r>
          </a:p>
          <a:p>
            <a:r>
              <a:rPr lang="en-US" dirty="0"/>
              <a:t>Calculate edges from points</a:t>
            </a:r>
          </a:p>
          <a:p>
            <a:r>
              <a:rPr lang="en-US" dirty="0"/>
              <a:t>Calculate angels from points</a:t>
            </a:r>
          </a:p>
          <a:p>
            <a:endParaRPr lang="en-US" dirty="0"/>
          </a:p>
          <a:p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369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Exercise 2 – </a:t>
            </a:r>
            <a:br>
              <a:rPr lang="en-US" dirty="0"/>
            </a:br>
            <a:r>
              <a:rPr lang="en-US" dirty="0"/>
              <a:t>quadrangle</a:t>
            </a:r>
            <a:endParaRPr lang="he-IL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EC77-7C01-3343-9972-BDC31A42419E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3100" y="441497"/>
            <a:ext cx="5528569" cy="580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655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endParaRPr lang="he-IL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825625"/>
            <a:ext cx="6314500" cy="4351338"/>
          </a:xfrm>
        </p:spPr>
        <p:txBody>
          <a:bodyPr/>
          <a:lstStyle/>
          <a:p>
            <a:r>
              <a:rPr lang="en-US" dirty="0"/>
              <a:t>Class can inherit properties or methods from a father class</a:t>
            </a:r>
          </a:p>
          <a:p>
            <a:r>
              <a:rPr lang="en-US" dirty="0"/>
              <a:t>You can add new properties or methods to the child class</a:t>
            </a:r>
          </a:p>
          <a:p>
            <a:r>
              <a:rPr lang="en-US" dirty="0"/>
              <a:t>You can also override properties or methods of the father class</a:t>
            </a:r>
          </a:p>
          <a:p>
            <a:pPr marL="0" indent="0">
              <a:buNone/>
            </a:pPr>
            <a:endParaRPr lang="he-IL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EC77-7C01-3343-9972-BDC31A42419E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2700" y="1810977"/>
            <a:ext cx="4201100" cy="438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428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538870" cy="1325563"/>
          </a:xfrm>
        </p:spPr>
        <p:txBody>
          <a:bodyPr/>
          <a:lstStyle/>
          <a:p>
            <a:r>
              <a:rPr lang="en-US" dirty="0"/>
              <a:t>Kite (</a:t>
            </a:r>
            <a:r>
              <a:rPr lang="he-IL" dirty="0"/>
              <a:t>דלתון</a:t>
            </a:r>
            <a:r>
              <a:rPr lang="en-US" dirty="0"/>
              <a:t>) and Rectangle (</a:t>
            </a:r>
            <a:r>
              <a:rPr lang="he-IL" dirty="0"/>
              <a:t>מלבן</a:t>
            </a:r>
            <a:r>
              <a:rPr lang="en-US" dirty="0"/>
              <a:t>)</a:t>
            </a:r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0" y="190500"/>
            <a:ext cx="657225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79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</a:t>
            </a:r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437" y="787400"/>
            <a:ext cx="880110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871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4572-FD15-E445-886A-9D32408F9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OOP – implicit constructor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15CABBB-952C-3A44-80FB-2F7270A6C2F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L" dirty="0"/>
              <a:t>Where is the constructor for Foo?</a:t>
            </a:r>
          </a:p>
          <a:p>
            <a:r>
              <a:rPr lang="en-IL" dirty="0"/>
              <a:t>In python, if we don’t declare a constructor explicitly, python declares a defualt one for us.</a:t>
            </a:r>
          </a:p>
          <a:p>
            <a:r>
              <a:rPr lang="en-IL" dirty="0"/>
              <a:t>The defualt constructor:</a:t>
            </a:r>
          </a:p>
          <a:p>
            <a:pPr lvl="1"/>
            <a:r>
              <a:rPr lang="en-US" dirty="0"/>
              <a:t>A</a:t>
            </a:r>
            <a:r>
              <a:rPr lang="en-IL" dirty="0"/>
              <a:t>llocates the object</a:t>
            </a:r>
          </a:p>
          <a:p>
            <a:pPr lvl="1"/>
            <a:r>
              <a:rPr lang="en-US" dirty="0"/>
              <a:t>I</a:t>
            </a:r>
            <a:r>
              <a:rPr lang="en-IL" dirty="0"/>
              <a:t>nitializes defualt propoerties.</a:t>
            </a:r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8465A2-1CCD-6349-95F0-B0BBAA68030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534913"/>
            <a:ext cx="5181600" cy="293276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7C9FE-6173-4E47-BF75-9393D5804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7F32A-6A75-C04A-9B20-C3A3ED933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99523-308D-4F4F-A602-63E7C7F94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501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8572B-1578-434E-9ACC-8D26D7D93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 smtClean="0"/>
              <a:t>Inheritance </a:t>
            </a:r>
            <a:r>
              <a:rPr lang="en-IL" dirty="0"/>
              <a:t>vs. memebership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5C5827F-CAB4-5644-8135-5CCCC547BF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L" dirty="0"/>
              <a:t>Inheritance</a:t>
            </a:r>
          </a:p>
        </p:txBody>
      </p:sp>
      <p:pic>
        <p:nvPicPr>
          <p:cNvPr id="13" name="Content Placeholder 12" descr="A close up of a sign&#10;&#10;Description automatically generated">
            <a:extLst>
              <a:ext uri="{FF2B5EF4-FFF2-40B4-BE49-F238E27FC236}">
                <a16:creationId xmlns:a16="http://schemas.microsoft.com/office/drawing/2014/main" id="{707D20A8-ACBF-BD45-974F-EEEDFD8A1ED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6612" y="2671762"/>
            <a:ext cx="4267200" cy="622300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C97684-A236-3A4D-8B2B-4E782A3EB9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L" dirty="0"/>
              <a:t>Membership</a:t>
            </a:r>
          </a:p>
        </p:txBody>
      </p:sp>
      <p:pic>
        <p:nvPicPr>
          <p:cNvPr id="20" name="Content Placeholder 19" descr="A black sign with white text&#10;&#10;Description automatically generated">
            <a:extLst>
              <a:ext uri="{FF2B5EF4-FFF2-40B4-BE49-F238E27FC236}">
                <a16:creationId xmlns:a16="http://schemas.microsoft.com/office/drawing/2014/main" id="{BDB07D6E-E74B-B141-B58C-7860DBF0170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994" y="2671762"/>
            <a:ext cx="2590800" cy="838200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A8AE69-518D-7041-9E9F-7BE6DD87E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EE97-1791-714D-911B-F3EFF883A170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6E51D4-752F-9A4B-A6B3-DF0C82F95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10FE11-409C-6E40-B6E0-3417912E6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pic>
        <p:nvPicPr>
          <p:cNvPr id="16" name="Content Placeholder 14">
            <a:extLst>
              <a:ext uri="{FF2B5EF4-FFF2-40B4-BE49-F238E27FC236}">
                <a16:creationId xmlns:a16="http://schemas.microsoft.com/office/drawing/2014/main" id="{7FA6FB46-0AC2-DA4D-ADC3-77AE943BA4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612" y="3500082"/>
            <a:ext cx="2273300" cy="266700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7859FB2B-0711-F44D-844D-CD6B5CEA3E3B}"/>
              </a:ext>
            </a:extLst>
          </p:cNvPr>
          <p:cNvSpPr/>
          <p:nvPr/>
        </p:nvSpPr>
        <p:spPr>
          <a:xfrm>
            <a:off x="1216572" y="4088878"/>
            <a:ext cx="3323897" cy="161136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IL" dirty="0"/>
              <a:t>ubclass has access to parent methds</a:t>
            </a:r>
          </a:p>
        </p:txBody>
      </p:sp>
      <p:pic>
        <p:nvPicPr>
          <p:cNvPr id="22" name="Picture 21" descr="A close up of a logo&#10;&#10;Description automatically generated">
            <a:extLst>
              <a:ext uri="{FF2B5EF4-FFF2-40B4-BE49-F238E27FC236}">
                <a16:creationId xmlns:a16="http://schemas.microsoft.com/office/drawing/2014/main" id="{9B6B7407-9840-B849-8FA7-B182480596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2200" y="3719512"/>
            <a:ext cx="3556000" cy="711200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0F0980BC-4415-524D-BEA5-191DCA2B62A9}"/>
              </a:ext>
            </a:extLst>
          </p:cNvPr>
          <p:cNvSpPr/>
          <p:nvPr/>
        </p:nvSpPr>
        <p:spPr>
          <a:xfrm>
            <a:off x="6172200" y="4629916"/>
            <a:ext cx="3323897" cy="16113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 is </a:t>
            </a:r>
            <a:r>
              <a:rPr lang="en-US" b="1" dirty="0"/>
              <a:t>not</a:t>
            </a:r>
            <a:r>
              <a:rPr lang="en-US" dirty="0"/>
              <a:t> an instance of Foo, no access to its methods, except via member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642412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915" y="4722511"/>
            <a:ext cx="6981825" cy="1676400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8DBEBFF2-522B-0A48-83EC-B22D24453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Python classes type testing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C0474B4-554D-064F-91F1-9A937533C5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L" dirty="0"/>
              <a:t>How can we check python classes types?</a:t>
            </a:r>
          </a:p>
          <a:p>
            <a:r>
              <a:rPr lang="en-IL" dirty="0"/>
              <a:t>Unlike type() instance() preserves inheritance 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26DD08-FB19-B94D-BAF8-76CEDAE11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EC77-7C01-3343-9972-BDC31A42419E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4AAB36-43AD-B04A-B1C5-7F165F5F1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3CDF80-D4D2-1448-BF24-599F34CB4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pic>
        <p:nvPicPr>
          <p:cNvPr id="16" name="Picture 15" descr="A picture containing holding, white, drawing&#10;&#10;Description automatically generated">
            <a:extLst>
              <a:ext uri="{FF2B5EF4-FFF2-40B4-BE49-F238E27FC236}">
                <a16:creationId xmlns:a16="http://schemas.microsoft.com/office/drawing/2014/main" id="{71FD39E5-09E5-9442-912C-325D0F84A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9113" y="5429605"/>
            <a:ext cx="673412" cy="96930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6015" y="964320"/>
            <a:ext cx="429577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193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F7E7C-6223-8D43-9BC3-D64EDB800A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e-IL" dirty="0"/>
              <a:t>R</a:t>
            </a:r>
            <a:r>
              <a:rPr lang="en-US" dirty="0" err="1"/>
              <a:t>ecitation</a:t>
            </a:r>
            <a:r>
              <a:rPr lang="en-US" dirty="0"/>
              <a:t> </a:t>
            </a:r>
            <a:r>
              <a:rPr lang="en-US" dirty="0" smtClean="0"/>
              <a:t>7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Object 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3451372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C4B9E-39E7-5540-8A33-DA596E11E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OOP exercise - 3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FC73022-C943-BE4B-BAB7-B2C1B452E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deck of cards class – Deck</a:t>
            </a:r>
          </a:p>
          <a:p>
            <a:r>
              <a:rPr lang="en-US" dirty="0"/>
              <a:t>The Deck class should have as members cards of type Card (another class).</a:t>
            </a:r>
          </a:p>
          <a:p>
            <a:r>
              <a:rPr lang="en-US" dirty="0"/>
              <a:t>Each card should have a suit (Hearts, Diamonds, Clubs, Spades) and a value (A,2,3,4,5,6,7,8,9,10,J,Q,K).</a:t>
            </a:r>
          </a:p>
          <a:p>
            <a:r>
              <a:rPr lang="en-US" dirty="0"/>
              <a:t>The Deck class should have a ”deal” method to deal a single card from the deck. After a card is dealt, it is removed from the deck.</a:t>
            </a:r>
          </a:p>
          <a:p>
            <a:r>
              <a:rPr lang="en-US" dirty="0"/>
              <a:t>There should be a ”shuffle” method which makes sure the deck of cards has all 52 cards and then rearranges them randomly.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EA0E0-B6C7-3144-A078-DB8DBA10E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EE97-1791-714D-911B-F3EFF883A170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253DA7-E31A-8E4A-A4E7-1DC119B3A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65EE5-ECA2-BA4D-A765-78B31E702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8741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OOP exercise - 3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4732" y="1732756"/>
            <a:ext cx="10515600" cy="4351338"/>
          </a:xfrm>
        </p:spPr>
        <p:txBody>
          <a:bodyPr/>
          <a:lstStyle/>
          <a:p>
            <a:r>
              <a:rPr lang="en-US" dirty="0"/>
              <a:t>What is the relationship between the 'card' class and the </a:t>
            </a:r>
            <a:r>
              <a:rPr lang="he-IL" dirty="0"/>
              <a:t>'</a:t>
            </a:r>
            <a:r>
              <a:rPr lang="en-US" dirty="0" smtClean="0"/>
              <a:t>Deck' </a:t>
            </a:r>
            <a:r>
              <a:rPr lang="en-US" dirty="0"/>
              <a:t>class?</a:t>
            </a:r>
          </a:p>
          <a:p>
            <a:r>
              <a:rPr lang="en-US" dirty="0" smtClean="0"/>
              <a:t>(</a:t>
            </a:r>
            <a:r>
              <a:rPr lang="en-IL" dirty="0" smtClean="0"/>
              <a:t>Inheritance </a:t>
            </a:r>
            <a:r>
              <a:rPr lang="en-US" dirty="0" smtClean="0"/>
              <a:t>or</a:t>
            </a:r>
            <a:r>
              <a:rPr lang="en-IL" dirty="0" smtClean="0"/>
              <a:t> memebership</a:t>
            </a:r>
            <a:r>
              <a:rPr lang="en-US" dirty="0" smtClean="0"/>
              <a:t>?)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532" y="3275637"/>
            <a:ext cx="476250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643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OOP exercise - 3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4732" y="1732756"/>
            <a:ext cx="10515600" cy="4351338"/>
          </a:xfrm>
        </p:spPr>
        <p:txBody>
          <a:bodyPr/>
          <a:lstStyle/>
          <a:p>
            <a:r>
              <a:rPr lang="en-US" dirty="0" smtClean="0"/>
              <a:t>M</a:t>
            </a:r>
            <a:r>
              <a:rPr lang="en-IL" dirty="0" smtClean="0"/>
              <a:t>emebership</a:t>
            </a:r>
            <a:r>
              <a:rPr lang="en-US" dirty="0" smtClean="0"/>
              <a:t>!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532" y="1543447"/>
            <a:ext cx="4762500" cy="21621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8007" y="3841750"/>
            <a:ext cx="6677025" cy="2514600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4820575" y="4547251"/>
            <a:ext cx="5663953" cy="47939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5218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C8F10-3D27-B54C-A6AD-6CED07B25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OOP exercise - </a:t>
            </a:r>
            <a:r>
              <a:rPr lang="en-US" dirty="0" smtClean="0"/>
              <a:t>4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443C1-4354-0843-9D43-144521222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dirty="0"/>
              <a:t>Define a Matrix class.</a:t>
            </a:r>
          </a:p>
          <a:p>
            <a:pPr lvl="1"/>
            <a:r>
              <a:rPr lang="en-IL" dirty="0"/>
              <a:t>Its constructor should get a list of lists to populate data.</a:t>
            </a:r>
          </a:p>
          <a:p>
            <a:pPr lvl="1"/>
            <a:r>
              <a:rPr lang="en-US" dirty="0"/>
              <a:t>I</a:t>
            </a:r>
            <a:r>
              <a:rPr lang="en-IL" dirty="0"/>
              <a:t>t should have dimension properties.</a:t>
            </a:r>
          </a:p>
          <a:p>
            <a:pPr lvl="1"/>
            <a:r>
              <a:rPr lang="en-IL" dirty="0"/>
              <a:t>It should have a transpose method</a:t>
            </a:r>
          </a:p>
          <a:p>
            <a:pPr lvl="1"/>
            <a:r>
              <a:rPr lang="en-IL" dirty="0"/>
              <a:t>It should </a:t>
            </a:r>
            <a:r>
              <a:rPr lang="en-US" dirty="0"/>
              <a:t>ha</a:t>
            </a:r>
            <a:r>
              <a:rPr lang="en-IL" dirty="0"/>
              <a:t>ve matrix multiplication method, implemented by overloading the ‘@’ operator.</a:t>
            </a:r>
          </a:p>
          <a:p>
            <a:pPr lvl="1"/>
            <a:r>
              <a:rPr lang="en-IL" dirty="0"/>
              <a:t>Matrix multiplication method should verify dimenions and raise an error for incompatible diemnsions.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F1A26-F552-614F-8C93-15A53E4E0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E25DD-47C8-A94D-AC5A-71C227D4B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3BD85-6640-5A4E-B48F-E77CAFC80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1851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A4747-C93D-F546-904B-847355944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OOP exercise – </a:t>
            </a:r>
            <a:r>
              <a:rPr lang="en-US" dirty="0" smtClean="0"/>
              <a:t>4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F6CF4-0546-E345-9FBF-DD3EF48C7A0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super</a:t>
            </a:r>
            <a:r>
              <a:rPr lang="en-US" dirty="0"/>
              <a:t>() – refers to base class</a:t>
            </a:r>
          </a:p>
          <a:p>
            <a:r>
              <a:rPr lang="en-US" dirty="0"/>
              <a:t>Custom exceptions must inherit from Exception class</a:t>
            </a:r>
          </a:p>
          <a:p>
            <a:r>
              <a:rPr lang="en-US" dirty="0"/>
              <a:t>To avoid changing underlying data, create copies by calling the constructor</a:t>
            </a:r>
          </a:p>
          <a:p>
            <a:r>
              <a:rPr lang="en-US" dirty="0"/>
              <a:t>Use exceptions</a:t>
            </a:r>
          </a:p>
          <a:p>
            <a:r>
              <a:rPr lang="en-US" dirty="0"/>
              <a:t>In real life use NumPy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endParaRPr lang="en-IL" dirty="0"/>
          </a:p>
        </p:txBody>
      </p:sp>
      <p:pic>
        <p:nvPicPr>
          <p:cNvPr id="9" name="Content Placeholder 8" descr="A black and red text&#10;&#10;Description automatically generated">
            <a:extLst>
              <a:ext uri="{FF2B5EF4-FFF2-40B4-BE49-F238E27FC236}">
                <a16:creationId xmlns:a16="http://schemas.microsoft.com/office/drawing/2014/main" id="{CCED9433-2D84-654A-BC66-F0582D426DB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180536" y="1825625"/>
            <a:ext cx="3543300" cy="8255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5A407-2ECA-9445-9E0C-5D2EE848D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98A17-02BA-D542-A12B-9329CCEE2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44E4A-18CE-E94E-A6C2-236C3DDE0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3201BF-0E23-1749-A613-6A0FD24AC4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0536" y="3442138"/>
            <a:ext cx="38227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8662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C8F10-3D27-B54C-A6AD-6CED07B25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OOP exercise - </a:t>
            </a:r>
            <a:r>
              <a:rPr lang="en-US" dirty="0" smtClean="0"/>
              <a:t>5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443C1-4354-0843-9D43-144521222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dirty="0"/>
              <a:t>Define a Vector class.</a:t>
            </a:r>
          </a:p>
          <a:p>
            <a:pPr lvl="1"/>
            <a:r>
              <a:rPr lang="en-IL" dirty="0"/>
              <a:t>Implement the dot product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F1A26-F552-614F-8C93-15A53E4E0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E25DD-47C8-A94D-AC5A-71C227D4B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3BD85-6640-5A4E-B48F-E77CAFC80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9881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C8F10-3D27-B54C-A6AD-6CED07B25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OOP exercise – </a:t>
            </a:r>
            <a:r>
              <a:rPr lang="en-US" dirty="0" smtClean="0"/>
              <a:t>5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443C1-4354-0843-9D43-14452122208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L" dirty="0"/>
              <a:t>Inheritance allows for code reuse</a:t>
            </a:r>
          </a:p>
          <a:p>
            <a:r>
              <a:rPr lang="en-US" dirty="0"/>
              <a:t>C</a:t>
            </a:r>
            <a:r>
              <a:rPr lang="en-IL" dirty="0"/>
              <a:t>ontructor overload can be used with </a:t>
            </a:r>
            <a:r>
              <a:rPr lang="en-IL"/>
              <a:t>the use </a:t>
            </a:r>
            <a:r>
              <a:rPr lang="en-IL" dirty="0"/>
              <a:t>of the super() builtin function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62777E4-CEB3-4243-8FAA-9A6A69AC961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6193082" y="1870679"/>
            <a:ext cx="5139835" cy="426123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F1A26-F552-614F-8C93-15A53E4E0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E25DD-47C8-A94D-AC5A-71C227D4B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3BD85-6640-5A4E-B48F-E77CAFC80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1292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saw today how to:</a:t>
            </a:r>
          </a:p>
          <a:p>
            <a:r>
              <a:rPr lang="en-US" dirty="0" smtClean="0"/>
              <a:t>OOP</a:t>
            </a:r>
          </a:p>
          <a:p>
            <a:pPr lvl="1"/>
            <a:r>
              <a:rPr lang="en-US" dirty="0"/>
              <a:t>Class definition</a:t>
            </a:r>
          </a:p>
          <a:p>
            <a:pPr lvl="1"/>
            <a:r>
              <a:rPr lang="en-US" dirty="0"/>
              <a:t>Inheritance</a:t>
            </a:r>
          </a:p>
          <a:p>
            <a:pPr lvl="1"/>
            <a:r>
              <a:rPr lang="en-IL" dirty="0"/>
              <a:t>implicit constructor</a:t>
            </a:r>
            <a:endParaRPr lang="en-US" dirty="0"/>
          </a:p>
          <a:p>
            <a:pPr lvl="1"/>
            <a:r>
              <a:rPr lang="en-IL" dirty="0"/>
              <a:t>Inheritance vs. memebership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312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D9B30-E12F-A94A-910F-EA2ADFA60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3E667-186A-CA4A-899E-EE5A1519B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Class </a:t>
            </a:r>
            <a:r>
              <a:rPr lang="en-US" dirty="0"/>
              <a:t>definition</a:t>
            </a:r>
          </a:p>
          <a:p>
            <a:r>
              <a:rPr lang="en-US" dirty="0" smtClean="0"/>
              <a:t>Inheritance</a:t>
            </a:r>
          </a:p>
          <a:p>
            <a:r>
              <a:rPr lang="en-IL" dirty="0"/>
              <a:t>implicit </a:t>
            </a:r>
            <a:r>
              <a:rPr lang="en-IL" dirty="0" smtClean="0"/>
              <a:t>constructor</a:t>
            </a:r>
            <a:endParaRPr lang="en-US" dirty="0" smtClean="0"/>
          </a:p>
          <a:p>
            <a:r>
              <a:rPr lang="en-IL" dirty="0"/>
              <a:t>Inheritance vs. memebership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6686A-F4E3-6947-B966-61080544C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6198-150A-8C4F-A1E7-0F1CE7597B42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BF202-4A9A-0043-8F75-881DB5CA3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 to Computer Science For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EDD00-6733-B540-BDDE-1C206FAF0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985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Procedural Programming</a:t>
            </a:r>
            <a:endParaRPr lang="he-IL" sz="32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Object-Oriented Programming (OOP)</a:t>
            </a:r>
            <a:endParaRPr lang="he-IL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pic>
        <p:nvPicPr>
          <p:cNvPr id="10" name="תמונה 9"/>
          <p:cNvPicPr>
            <a:picLocks noGrp="1" noChangeAspect="1"/>
          </p:cNvPicPr>
          <p:nvPr>
            <p:ph sz="quarter" idx="4"/>
          </p:nvPr>
        </p:nvPicPr>
        <p:blipFill rotWithShape="1">
          <a:blip r:embed="rId2" cstate="print"/>
          <a:srcRect t="26471" b="19783"/>
          <a:stretch/>
        </p:blipFill>
        <p:spPr>
          <a:xfrm>
            <a:off x="6379471" y="2505075"/>
            <a:ext cx="4768645" cy="3684588"/>
          </a:xfrm>
          <a:prstGeom prst="rect">
            <a:avLst/>
          </a:prstGeom>
        </p:spPr>
      </p:pic>
      <p:pic>
        <p:nvPicPr>
          <p:cNvPr id="11" name="Picture 2" descr="http://coronet.iicm.edu/sa/scripts/lesson01_files/image011.gif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2" t="1658" r="2367" b="2007"/>
          <a:stretch/>
        </p:blipFill>
        <p:spPr bwMode="auto">
          <a:xfrm>
            <a:off x="1172881" y="2671762"/>
            <a:ext cx="4491600" cy="2718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9624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Object-Oriented Programming (OOP)</a:t>
            </a:r>
            <a:endParaRPr lang="he-IL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838200" y="1825625"/>
            <a:ext cx="6172200" cy="4351338"/>
          </a:xfrm>
        </p:spPr>
        <p:txBody>
          <a:bodyPr>
            <a:normAutofit/>
          </a:bodyPr>
          <a:lstStyle/>
          <a:p>
            <a:r>
              <a:rPr lang="en-US" altLang="he-IL" dirty="0"/>
              <a:t>An object-oriented program may be viewed as a collection of interacting objects, as opposed to the conventional model, in which a program is seen as a list of tasks (subroutines) to perform. (from Wikipedia)</a:t>
            </a:r>
          </a:p>
          <a:p>
            <a:r>
              <a:rPr lang="en-US" dirty="0"/>
              <a:t>Objects holds both code (methods) and data (properties) for the entities they represent. </a:t>
            </a:r>
          </a:p>
          <a:p>
            <a:endParaRPr lang="he-IL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EC77-7C01-3343-9972-BDC31A42419E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12" name="תמונה 9"/>
          <p:cNvPicPr>
            <a:picLocks noChangeAspect="1"/>
          </p:cNvPicPr>
          <p:nvPr/>
        </p:nvPicPr>
        <p:blipFill rotWithShape="1">
          <a:blip r:embed="rId2" cstate="print"/>
          <a:srcRect t="26471" b="19783"/>
          <a:stretch/>
        </p:blipFill>
        <p:spPr>
          <a:xfrm>
            <a:off x="7219950" y="2225675"/>
            <a:ext cx="4596062" cy="355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491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class of Euclidian point</a:t>
            </a:r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862" y="1690688"/>
            <a:ext cx="8422264" cy="432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276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class of Euclidian point</a:t>
            </a:r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1759874"/>
            <a:ext cx="80391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770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class of Euclidian point</a:t>
            </a:r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075" y="1479550"/>
            <a:ext cx="794385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802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Exercise 1 – class of student</a:t>
            </a:r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a student class that holds the student's name, phone number, grade sheet, and his current courses.</a:t>
            </a:r>
          </a:p>
          <a:p>
            <a:r>
              <a:rPr lang="en-US" dirty="0"/>
              <a:t>Methods to implement:</a:t>
            </a:r>
          </a:p>
          <a:p>
            <a:pPr lvl="1"/>
            <a:r>
              <a:rPr lang="en-US" dirty="0"/>
              <a:t>Enroll course</a:t>
            </a:r>
          </a:p>
          <a:p>
            <a:pPr lvl="1"/>
            <a:r>
              <a:rPr lang="en-US" dirty="0"/>
              <a:t>Add grade to course</a:t>
            </a:r>
          </a:p>
          <a:p>
            <a:pPr lvl="1"/>
            <a:r>
              <a:rPr lang="en-US" dirty="0"/>
              <a:t>Send email to student</a:t>
            </a:r>
          </a:p>
          <a:p>
            <a:pPr lvl="1"/>
            <a:r>
              <a:rPr lang="en-US" dirty="0"/>
              <a:t>Calculate average grade</a:t>
            </a:r>
          </a:p>
          <a:p>
            <a:pPr lvl="1"/>
            <a:r>
              <a:rPr lang="en-US" dirty="0"/>
              <a:t>Drop course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72675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4EF411A19A1A4B9E7346737D2A1417" ma:contentTypeVersion="4" ma:contentTypeDescription="Create a new document." ma:contentTypeScope="" ma:versionID="ceccf5383038092e08be6e5c35e7f764">
  <xsd:schema xmlns:xsd="http://www.w3.org/2001/XMLSchema" xmlns:xs="http://www.w3.org/2001/XMLSchema" xmlns:p="http://schemas.microsoft.com/office/2006/metadata/properties" xmlns:ns2="30745bad-0236-4269-bac6-18b0cf771cc1" targetNamespace="http://schemas.microsoft.com/office/2006/metadata/properties" ma:root="true" ma:fieldsID="3e39f81d29c17568b4ab846713f5c2ea" ns2:_="">
    <xsd:import namespace="30745bad-0236-4269-bac6-18b0cf771cc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745bad-0236-4269-bac6-18b0cf771c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BEB7B51-8C1C-4FF0-92CB-97ED3DD1AE0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7472951-F4CA-43F0-9E8D-A30562BD95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0745bad-0236-4269-bac6-18b0cf771c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61516E1-B728-42F6-99E5-DEDE3ABBEC6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21291</TotalTime>
  <Words>812</Words>
  <Application>Microsoft Office PowerPoint</Application>
  <PresentationFormat>Widescreen</PresentationFormat>
  <Paragraphs>177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Times New Roman</vt:lpstr>
      <vt:lpstr>Wingdings</vt:lpstr>
      <vt:lpstr>Office Theme</vt:lpstr>
      <vt:lpstr>Introduction to Computer Science (371-1-1601)</vt:lpstr>
      <vt:lpstr>Recitation 7 Object Oriented Programming</vt:lpstr>
      <vt:lpstr>Today’s topics</vt:lpstr>
      <vt:lpstr>Classes</vt:lpstr>
      <vt:lpstr>Object-Oriented Programming (OOP)</vt:lpstr>
      <vt:lpstr>Example – class of Euclidian point</vt:lpstr>
      <vt:lpstr>Example – class of Euclidian point</vt:lpstr>
      <vt:lpstr>Example – class of Euclidian point</vt:lpstr>
      <vt:lpstr>OOP Exercise 1 – class of student</vt:lpstr>
      <vt:lpstr>OOP Exercise 1 –  class of student</vt:lpstr>
      <vt:lpstr>OOP Exercise 2 – quadrangle (מרובע)</vt:lpstr>
      <vt:lpstr>OOP Exercise 2 – quadrangle</vt:lpstr>
      <vt:lpstr>OOP Exercise 2 –  quadrangle</vt:lpstr>
      <vt:lpstr>Inheritance</vt:lpstr>
      <vt:lpstr>Kite (דלתון) and Rectangle (מלבן)</vt:lpstr>
      <vt:lpstr>Square</vt:lpstr>
      <vt:lpstr>OOP – implicit constructor</vt:lpstr>
      <vt:lpstr>Inheritance vs. memebership</vt:lpstr>
      <vt:lpstr>Python classes type testing</vt:lpstr>
      <vt:lpstr>OOP exercise - 3</vt:lpstr>
      <vt:lpstr>OOP exercise - 3</vt:lpstr>
      <vt:lpstr>OOP exercise - 3</vt:lpstr>
      <vt:lpstr>OOP exercise - 4</vt:lpstr>
      <vt:lpstr>OOP exercise – 4</vt:lpstr>
      <vt:lpstr>OOP exercise - 5</vt:lpstr>
      <vt:lpstr>OOP exercise – 5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alon baruch</dc:creator>
  <cp:lastModifiedBy>Windows User</cp:lastModifiedBy>
  <cp:revision>209</cp:revision>
  <dcterms:created xsi:type="dcterms:W3CDTF">2019-01-21T08:43:48Z</dcterms:created>
  <dcterms:modified xsi:type="dcterms:W3CDTF">2021-04-26T20:57:23Z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0x010100F64EF411A19A1A4B9E7346737D2A1417</vt:lpwstr>
  </property>
</Properties>
</file>