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19"/>
  </p:notesMasterIdLst>
  <p:sldIdLst>
    <p:sldId id="343" r:id="rId5"/>
    <p:sldId id="256" r:id="rId6"/>
    <p:sldId id="295" r:id="rId7"/>
    <p:sldId id="294" r:id="rId8"/>
    <p:sldId id="316" r:id="rId9"/>
    <p:sldId id="296" r:id="rId10"/>
    <p:sldId id="297" r:id="rId11"/>
    <p:sldId id="298" r:id="rId12"/>
    <p:sldId id="299" r:id="rId13"/>
    <p:sldId id="302" r:id="rId14"/>
    <p:sldId id="303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83673"/>
  </p:normalViewPr>
  <p:slideViewPr>
    <p:cSldViewPr snapToGrid="0" snapToObjects="1">
      <p:cViewPr varScale="1">
        <p:scale>
          <a:sx n="73" d="100"/>
          <a:sy n="73" d="100"/>
        </p:scale>
        <p:origin x="12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tree_traversal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iterative-preorder-traversal/" TargetMode="External"/><Relationship Id="rId4" Type="http://schemas.openxmlformats.org/officeDocument/2006/relationships/hyperlink" Target="https://www.tutorialspoint.com/python/python_tree_traversal_algorithms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postorder-traversal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/python_binary_search_tre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level-order-tree-traversa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www.tutorialspoint.com/data_structures_algorithms/breadth_first_traversal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depth_first_traversal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inorder-tree-traversal-without-recur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27303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traversal orders – Pre-Order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Pre-order Traversal</a:t>
            </a:r>
            <a:r>
              <a:rPr lang="en-US" dirty="0"/>
              <a:t> - root , left subtree, right subtree</a:t>
            </a:r>
          </a:p>
          <a:p>
            <a:r>
              <a:rPr lang="en-US" dirty="0"/>
              <a:t>Good for copying trees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083418"/>
            <a:ext cx="4495800" cy="383575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61276-E1AE-344A-B19F-DEB1C8B135B4}"/>
              </a:ext>
            </a:extLst>
          </p:cNvPr>
          <p:cNvSpPr/>
          <p:nvPr/>
        </p:nvSpPr>
        <p:spPr>
          <a:xfrm>
            <a:off x="8382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description of traversal order: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General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hlinkClick r:id="rId4"/>
              </a:rPr>
              <a:t>Python</a:t>
            </a:r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31F4DED-8869-DF40-93E7-770E813752F4}"/>
              </a:ext>
            </a:extLst>
          </p:cNvPr>
          <p:cNvSpPr/>
          <p:nvPr/>
        </p:nvSpPr>
        <p:spPr>
          <a:xfrm>
            <a:off x="34290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5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traversal orders –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Post-order Traversal </a:t>
            </a:r>
            <a:r>
              <a:rPr lang="en-US" dirty="0"/>
              <a:t>- left subtree, right subtree, root</a:t>
            </a:r>
          </a:p>
          <a:p>
            <a:r>
              <a:rPr lang="en-US" dirty="0"/>
              <a:t>Good for deleting trees (where you’re responsible for it)</a:t>
            </a:r>
          </a:p>
          <a:p>
            <a:r>
              <a:rPr lang="en-US" dirty="0"/>
              <a:t>A bit more complex without recursion, can be done easily with two stacks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06307"/>
            <a:ext cx="4838700" cy="391269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A97FBE8-EE0F-3C43-A275-8439A97D2C9B}"/>
              </a:ext>
            </a:extLst>
          </p:cNvPr>
          <p:cNvSpPr/>
          <p:nvPr/>
        </p:nvSpPr>
        <p:spPr>
          <a:xfrm>
            <a:off x="1633147" y="5000411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7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8BCC-4B43-6744-A507-A9899E63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Print values sorted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8E5-8F1A-8E42-9CE9-AEE6D7D26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As explained above, getting odered elements can be done using ‘in order traversal’.</a:t>
            </a:r>
          </a:p>
          <a:p>
            <a:r>
              <a:rPr lang="en-IL" dirty="0"/>
              <a:t>This can be implemented using a stack.</a:t>
            </a:r>
          </a:p>
          <a:p>
            <a:r>
              <a:rPr lang="en-IL" dirty="0"/>
              <a:t>In python a stack can be simply implemented using a list with:</a:t>
            </a:r>
          </a:p>
          <a:p>
            <a:pPr lvl="1"/>
            <a:r>
              <a:rPr lang="en-US" dirty="0"/>
              <a:t>p</a:t>
            </a:r>
            <a:r>
              <a:rPr lang="en-IL" dirty="0"/>
              <a:t>op()</a:t>
            </a:r>
          </a:p>
          <a:p>
            <a:pPr lvl="1"/>
            <a:r>
              <a:rPr lang="en-US" dirty="0"/>
              <a:t>ap</a:t>
            </a:r>
            <a:r>
              <a:rPr lang="en-IL" dirty="0"/>
              <a:t>pend()</a:t>
            </a:r>
          </a:p>
        </p:txBody>
      </p:sp>
      <p:pic>
        <p:nvPicPr>
          <p:cNvPr id="11" name="Content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id="{BEA841F4-482A-8147-BD63-888E138AB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7937" y="1242679"/>
            <a:ext cx="4769153" cy="282399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0ABE-DA9E-8A4F-B9F0-34EBFE2F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5015-A705-7E4D-B1A2-FD49E7EA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1304-93D6-9247-ACB7-377B7DA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4DAEB8-F112-614E-B2A9-F28E35EB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70" y="3777916"/>
            <a:ext cx="2757346" cy="23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1450-FA37-2147-A0A9-B67BDE6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Print values sorted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0F9012-0E36-104F-916C-41006AA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Download the file “</a:t>
            </a:r>
            <a:r>
              <a:rPr lang="en-US" dirty="0"/>
              <a:t>g_binary_tree_basic.py” from </a:t>
            </a:r>
            <a:r>
              <a:rPr lang="en-US" dirty="0" err="1"/>
              <a:t>moodle</a:t>
            </a:r>
            <a:r>
              <a:rPr lang="en-US" dirty="0"/>
              <a:t>.</a:t>
            </a:r>
          </a:p>
          <a:p>
            <a:r>
              <a:rPr lang="en-US" dirty="0"/>
              <a:t>Implement a method “</a:t>
            </a:r>
            <a:r>
              <a:rPr lang="en-US" dirty="0" err="1"/>
              <a:t>in_order_traversal</a:t>
            </a:r>
            <a:r>
              <a:rPr lang="en-US" dirty="0"/>
              <a:t>” for the class.</a:t>
            </a:r>
          </a:p>
          <a:p>
            <a:r>
              <a:rPr lang="en-IL" dirty="0"/>
              <a:t>The method returns the elements of the tree in an ascending order.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265A2-577E-7B42-8CED-A37C17E4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29A4-05D4-6348-A1E5-403C2AFE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ECEFE-AAF3-DA49-BBA8-26AF3A11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7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1749-BEDF-B949-9314-F0EC70D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Print values sorted -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DC5CB4-A924-9748-9B75-E8BA3B50E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1021" cy="4351338"/>
          </a:xfrm>
        </p:spPr>
        <p:txBody>
          <a:bodyPr>
            <a:normAutofit fontScale="62500" lnSpcReduction="20000"/>
          </a:bodyPr>
          <a:lstStyle/>
          <a:p>
            <a:r>
              <a:rPr lang="en-IL" sz="4400" dirty="0"/>
              <a:t>We go left down the tree to push smalles items to the stack.</a:t>
            </a:r>
          </a:p>
          <a:p>
            <a:r>
              <a:rPr lang="en-IL" sz="4400" dirty="0"/>
              <a:t>When we hit bottom, we start backtracking.</a:t>
            </a:r>
          </a:p>
          <a:p>
            <a:r>
              <a:rPr lang="en-IL" sz="4400" dirty="0"/>
              <a:t>Whenever popping, if possible go right.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CA3BEC-3552-7A4F-9E60-A94CC4DB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51284"/>
            <a:ext cx="6071938" cy="54701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in_order_traversal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# Set current to root of binary tree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current = 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br>
              <a:rPr lang="en-US" dirty="0">
                <a:solidFill>
                  <a:srgbClr val="94558D"/>
                </a:solidFill>
              </a:rPr>
            </a:br>
            <a:r>
              <a:rPr lang="en-US" dirty="0">
                <a:solidFill>
                  <a:srgbClr val="94558D"/>
                </a:solidFill>
              </a:rPr>
              <a:t>    </a:t>
            </a:r>
            <a:r>
              <a:rPr lang="en-US" dirty="0"/>
              <a:t>stack = []  </a:t>
            </a:r>
            <a:r>
              <a:rPr lang="en-US" dirty="0">
                <a:solidFill>
                  <a:srgbClr val="808080"/>
                </a:solidFill>
              </a:rPr>
              <a:t># initialize stack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result = </a:t>
            </a:r>
            <a:r>
              <a:rPr lang="en-US" dirty="0">
                <a:solidFill>
                  <a:srgbClr val="8888C6"/>
                </a:solidFill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</a:rPr>
              <a:t># Reach the left most Node of the current Node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current </a:t>
            </a:r>
            <a:r>
              <a:rPr lang="en-US" dirty="0">
                <a:solidFill>
                  <a:srgbClr val="CC7832"/>
                </a:solidFill>
              </a:rPr>
              <a:t>is not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08080"/>
                </a:solidFill>
              </a:rPr>
              <a:t># Place pointer to a tree node on the stack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# before traversing the node's left subtree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</a:t>
            </a:r>
            <a:r>
              <a:rPr lang="en-US" dirty="0" err="1"/>
              <a:t>stack.append</a:t>
            </a:r>
            <a:r>
              <a:rPr lang="en-US" dirty="0"/>
              <a:t>(current)</a:t>
            </a:r>
            <a:br>
              <a:rPr lang="en-US" dirty="0"/>
            </a:br>
            <a:r>
              <a:rPr lang="en-US" dirty="0"/>
              <a:t>            current = </a:t>
            </a:r>
            <a:r>
              <a:rPr lang="en-US" dirty="0" err="1"/>
              <a:t>current.left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</a:rPr>
              <a:t># </a:t>
            </a:r>
            <a:r>
              <a:rPr lang="en-US" dirty="0" err="1">
                <a:solidFill>
                  <a:srgbClr val="808080"/>
                </a:solidFill>
              </a:rPr>
              <a:t>BackTrack</a:t>
            </a:r>
            <a:r>
              <a:rPr lang="en-US" dirty="0">
                <a:solidFill>
                  <a:srgbClr val="808080"/>
                </a:solidFill>
              </a:rPr>
              <a:t> from the empty subtree and visit the Node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# at the top of the stack; however, if the stack is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# empty you are done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(stack) &gt;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current = </a:t>
            </a:r>
            <a:r>
              <a:rPr lang="en-US" dirty="0" err="1"/>
              <a:t>stack.pop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result.append</a:t>
            </a:r>
            <a:r>
              <a:rPr lang="en-US" dirty="0"/>
              <a:t>(</a:t>
            </a:r>
            <a:r>
              <a:rPr lang="en-US" dirty="0" err="1"/>
              <a:t>current.data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808080"/>
                </a:solidFill>
              </a:rPr>
              <a:t># We have visited the node and its left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    # subtree. Now, it's right subtree's turn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    </a:t>
            </a:r>
            <a:r>
              <a:rPr lang="en-US" dirty="0"/>
              <a:t>current = </a:t>
            </a:r>
            <a:r>
              <a:rPr lang="en-US" dirty="0" err="1"/>
              <a:t>current.right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CC7832"/>
                </a:solidFill>
              </a:rPr>
              <a:t>break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result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4F51-ED3F-4B4E-A602-93F3CFF4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CA18-EEC5-DA46-94E5-173ACAEC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2D74-65CC-3E47-865E-66E5A39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AA2-206A-9A4F-B38E-1D7A7502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20F1-C73E-C84B-ADD0-7268B5DE1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718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node can have:</a:t>
                </a:r>
              </a:p>
              <a:p>
                <a:pPr lvl="1"/>
                <a:r>
                  <a:rPr lang="en-US" dirty="0"/>
                  <a:t>Children</a:t>
                </a:r>
              </a:p>
              <a:p>
                <a:pPr lvl="1"/>
                <a:r>
                  <a:rPr lang="en-US" dirty="0"/>
                  <a:t>Parents</a:t>
                </a:r>
              </a:p>
              <a:p>
                <a:r>
                  <a:rPr lang="en-US" dirty="0"/>
                  <a:t>On the top of the tree there’s the </a:t>
                </a:r>
                <a:r>
                  <a:rPr lang="en-US" b="1" u="sng" dirty="0"/>
                  <a:t>root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node with no children is called called a </a:t>
                </a:r>
                <a:r>
                  <a:rPr lang="en-US" b="1" u="sng" dirty="0"/>
                  <a:t>leaf</a:t>
                </a:r>
                <a:r>
                  <a:rPr lang="en-US" dirty="0"/>
                  <a:t>, other are called internal nodes.</a:t>
                </a:r>
              </a:p>
              <a:p>
                <a:r>
                  <a:rPr lang="en-US" dirty="0"/>
                  <a:t>A tree has a </a:t>
                </a:r>
                <a:r>
                  <a:rPr lang="en-US" b="1" dirty="0"/>
                  <a:t>depth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determined as longest path (arrows) from  the root to a leaf. </a:t>
                </a:r>
              </a:p>
              <a:p>
                <a:r>
                  <a:rPr lang="en-US" dirty="0"/>
                  <a:t>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a tree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via: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20F1-C73E-C84B-ADD0-7268B5DE1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7188" cy="4351338"/>
              </a:xfrm>
              <a:blipFill>
                <a:blip r:embed="rId2"/>
                <a:stretch>
                  <a:fillRect l="-1232" t="-23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E9FC-D743-E14C-99D8-24513E53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576-570F-3A4E-AF21-E8B1116F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3A1A-2B52-9345-B6C2-E278B6B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69C9EA-38BE-6647-BE65-6EB21443FFA9}"/>
              </a:ext>
            </a:extLst>
          </p:cNvPr>
          <p:cNvGrpSpPr/>
          <p:nvPr/>
        </p:nvGrpSpPr>
        <p:grpSpPr>
          <a:xfrm>
            <a:off x="8153400" y="1988840"/>
            <a:ext cx="2988528" cy="2880320"/>
            <a:chOff x="5220072" y="2060848"/>
            <a:chExt cx="2988528" cy="288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51BA5A-279B-4545-BF4F-7F4F5FFBBBF1}"/>
                </a:ext>
              </a:extLst>
            </p:cNvPr>
            <p:cNvSpPr/>
            <p:nvPr/>
          </p:nvSpPr>
          <p:spPr>
            <a:xfrm>
              <a:off x="7020272" y="206084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69502A-2CB3-8947-A9E9-66BEA04E57B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6588224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B2F7AE-47E2-D745-9680-E2794084158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7327585" y="2368161"/>
              <a:ext cx="268947" cy="68975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739713-7725-814F-953A-B36D971DA037}"/>
                </a:ext>
              </a:extLst>
            </p:cNvPr>
            <p:cNvSpPr/>
            <p:nvPr/>
          </p:nvSpPr>
          <p:spPr>
            <a:xfrm>
              <a:off x="6372200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FF9FCF-ADC1-6F46-95DB-1E1102C4B842}"/>
                </a:ext>
              </a:extLst>
            </p:cNvPr>
            <p:cNvSpPr/>
            <p:nvPr/>
          </p:nvSpPr>
          <p:spPr>
            <a:xfrm>
              <a:off x="7416512" y="305791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29AC26-1A69-DE49-9EAC-C5239AB2935A}"/>
                </a:ext>
              </a:extLst>
            </p:cNvPr>
            <p:cNvSpPr/>
            <p:nvPr/>
          </p:nvSpPr>
          <p:spPr>
            <a:xfrm>
              <a:off x="7848560" y="385000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7</a:t>
              </a:r>
              <a:endParaRPr lang="he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A7B390-CFF4-6A41-B8DA-34339D448662}"/>
                </a:ext>
              </a:extLst>
            </p:cNvPr>
            <p:cNvSpPr/>
            <p:nvPr/>
          </p:nvSpPr>
          <p:spPr>
            <a:xfrm>
              <a:off x="7056472" y="385000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8A53E-87E0-F541-8F58-829549E4B1D0}"/>
                </a:ext>
              </a:extLst>
            </p:cNvPr>
            <p:cNvSpPr/>
            <p:nvPr/>
          </p:nvSpPr>
          <p:spPr>
            <a:xfrm>
              <a:off x="5724128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8259AD-8DBD-CC42-AD27-BDF2C51B9ECE}"/>
                </a:ext>
              </a:extLst>
            </p:cNvPr>
            <p:cNvSpPr/>
            <p:nvPr/>
          </p:nvSpPr>
          <p:spPr>
            <a:xfrm>
              <a:off x="5220072" y="458112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8</a:t>
              </a:r>
              <a:endParaRPr lang="he-IL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8C33E4-EE7E-454D-AF72-023CE3A9A887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>
            <a:xfrm flipH="1">
              <a:off x="6031441" y="3304265"/>
              <a:ext cx="393486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9682B2-A189-CA4E-A243-C22A86649F8D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5527385" y="4096353"/>
              <a:ext cx="249470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DF9527-F9A1-9841-AD5D-F6C80ACF4FE2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7236492" y="3365225"/>
              <a:ext cx="232747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2BB2C0-860B-BC46-A42F-0F2738393FBD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>
              <a:off x="7723825" y="3365225"/>
              <a:ext cx="304755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46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6915-975F-8C42-8C0C-82CF77B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EEDF-4A55-1F43-B95C-15C5E9D0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Binary search trees</a:t>
            </a:r>
            <a:r>
              <a:rPr lang="en-US" dirty="0"/>
              <a:t> have the additional property  that they are ordered.</a:t>
            </a:r>
          </a:p>
          <a:p>
            <a:r>
              <a:rPr lang="en-US" dirty="0"/>
              <a:t>They have many 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57E-6062-2343-AD4E-F73F6CE1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E7D5-C3A0-8A47-9200-559DC015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CEA9-38BB-364E-9E49-C92A77B5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2D7B7-C8F5-E94C-8D0F-B7E953BA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2" y="2944908"/>
            <a:ext cx="6421769" cy="29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Tree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A30-F2A0-AF43-BD9C-14F1835D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Download the file “</a:t>
            </a:r>
            <a:r>
              <a:rPr lang="en-US" dirty="0"/>
              <a:t>g_binary_tree_basic.py” from </a:t>
            </a:r>
            <a:r>
              <a:rPr lang="en-US" dirty="0" err="1"/>
              <a:t>moodle</a:t>
            </a:r>
            <a:r>
              <a:rPr lang="en-US" dirty="0"/>
              <a:t>.</a:t>
            </a:r>
          </a:p>
          <a:p>
            <a:r>
              <a:rPr lang="en-US" dirty="0"/>
              <a:t>Implement a method “</a:t>
            </a:r>
            <a:r>
              <a:rPr lang="en-US" dirty="0" err="1"/>
              <a:t>find_val</a:t>
            </a:r>
            <a:r>
              <a:rPr lang="en-US" dirty="0"/>
              <a:t>” for the class. The method accepts a single argument – a lookup value.</a:t>
            </a:r>
          </a:p>
          <a:p>
            <a:r>
              <a:rPr lang="en-US" dirty="0"/>
              <a:t>The method returns true if the value is found and false otherwise.</a:t>
            </a:r>
          </a:p>
          <a:p>
            <a:r>
              <a:rPr lang="en-US" dirty="0"/>
              <a:t>Remember the tree is binary search tree. Can this help you?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3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389-2C77-FF41-958E-745BA20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658-BFA0-D042-8064-28D946BF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33B2-D7A0-D14A-9BF8-2A74348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A4BD-2D72-E841-A516-9311C90F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8D884BD-FC1A-4540-A0A7-BD0C15ECCC8E}"/>
              </a:ext>
            </a:extLst>
          </p:cNvPr>
          <p:cNvGrpSpPr/>
          <p:nvPr/>
        </p:nvGrpSpPr>
        <p:grpSpPr>
          <a:xfrm>
            <a:off x="7768514" y="2172581"/>
            <a:ext cx="2321278" cy="2729384"/>
            <a:chOff x="9441563" y="1294135"/>
            <a:chExt cx="2321278" cy="27293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C0A831-F8F1-524D-8F7E-08EAA7838879}"/>
                </a:ext>
              </a:extLst>
            </p:cNvPr>
            <p:cNvGrpSpPr/>
            <p:nvPr/>
          </p:nvGrpSpPr>
          <p:grpSpPr>
            <a:xfrm>
              <a:off x="10388547" y="1294135"/>
              <a:ext cx="892923" cy="1066511"/>
              <a:chOff x="6773380" y="1936113"/>
              <a:chExt cx="670850" cy="75352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79ABAC6-5574-B24B-8780-95BEE09C14B0}"/>
                  </a:ext>
                </a:extLst>
              </p:cNvPr>
              <p:cNvSpPr/>
              <p:nvPr/>
            </p:nvSpPr>
            <p:spPr>
              <a:xfrm>
                <a:off x="6895537" y="1936113"/>
                <a:ext cx="484775" cy="48477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12</a:t>
                </a:r>
                <a:endParaRPr lang="he-IL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3A14D8D-AE10-F141-A410-7C3F4E797B45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H="1">
                <a:off x="6773380" y="2349895"/>
                <a:ext cx="193151" cy="320098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F98202E-C905-4741-9001-4256F0F2B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3842" y="2343034"/>
                <a:ext cx="170388" cy="346607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7BB3D2-40CE-614A-9A4D-99EC18A1FAEA}"/>
                </a:ext>
              </a:extLst>
            </p:cNvPr>
            <p:cNvSpPr/>
            <p:nvPr/>
          </p:nvSpPr>
          <p:spPr>
            <a:xfrm>
              <a:off x="9989725" y="22907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DB7AAC-DB7A-0C44-8562-00D809839223}"/>
                </a:ext>
              </a:extLst>
            </p:cNvPr>
            <p:cNvSpPr/>
            <p:nvPr/>
          </p:nvSpPr>
          <p:spPr>
            <a:xfrm>
              <a:off x="11117590" y="22907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14</a:t>
              </a:r>
              <a:endParaRPr lang="he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955443-5ECB-A14E-890E-BA012C15582D}"/>
                </a:ext>
              </a:extLst>
            </p:cNvPr>
            <p:cNvSpPr/>
            <p:nvPr/>
          </p:nvSpPr>
          <p:spPr>
            <a:xfrm>
              <a:off x="10551145" y="1294136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12</a:t>
              </a:r>
              <a:endParaRPr lang="he-IL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46639F3-E57B-EF40-969C-95BA1196BE09}"/>
                </a:ext>
              </a:extLst>
            </p:cNvPr>
            <p:cNvSpPr/>
            <p:nvPr/>
          </p:nvSpPr>
          <p:spPr>
            <a:xfrm>
              <a:off x="9441563" y="33373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73A884-AC3F-2E48-9C3C-89772E0F17AB}"/>
                </a:ext>
              </a:extLst>
            </p:cNvPr>
            <p:cNvSpPr/>
            <p:nvPr/>
          </p:nvSpPr>
          <p:spPr>
            <a:xfrm>
              <a:off x="10488806" y="3335385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8</a:t>
              </a:r>
              <a:endParaRPr lang="he-IL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2483F85-88B9-AB43-AAC2-4AACE431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724" y="2906686"/>
              <a:ext cx="257090" cy="45305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85ED81-E015-D242-80BE-B72AC7E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806" y="2869166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1395A5-A305-A24B-9CF6-EBBA2241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566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findval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lkpval</a:t>
            </a:r>
            <a:r>
              <a:rPr lang="en-US" dirty="0"/>
              <a:t>) -&gt; </a:t>
            </a:r>
            <a:r>
              <a:rPr lang="en-US" dirty="0">
                <a:solidFill>
                  <a:srgbClr val="8888C6"/>
                </a:solidFill>
              </a:rPr>
              <a:t>bool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lkpval</a:t>
            </a:r>
            <a:r>
              <a:rPr lang="en-US" dirty="0"/>
              <a:t> &lt;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.left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 False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return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.left.findval</a:t>
            </a:r>
            <a:r>
              <a:rPr lang="en-US" dirty="0"/>
              <a:t>(</a:t>
            </a:r>
            <a:r>
              <a:rPr lang="en-US" dirty="0" err="1"/>
              <a:t>lkpval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</a:rPr>
              <a:t>elif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lkpval</a:t>
            </a:r>
            <a:r>
              <a:rPr lang="en-US" dirty="0"/>
              <a:t> &gt;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.right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 False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return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.right.findval</a:t>
            </a:r>
            <a:r>
              <a:rPr lang="en-US" dirty="0"/>
              <a:t>(</a:t>
            </a:r>
            <a:r>
              <a:rPr lang="en-US" dirty="0" err="1"/>
              <a:t>lkpval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True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033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E3F-4EEF-9A4B-9063-36314A5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C8D2-4DDD-574E-83E0-2EB187E59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 us print a tree: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AC80820-2834-964C-AB7E-7860BC319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8886" y="2371528"/>
            <a:ext cx="5181600" cy="219938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0204-7527-3E45-80B4-616D9F4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67F0-58C8-3B4E-98B1-80CC4D4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341B-8F8C-4746-9611-36E66C53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025059-3C07-9943-9F87-CB946D113D79}"/>
              </a:ext>
            </a:extLst>
          </p:cNvPr>
          <p:cNvGrpSpPr/>
          <p:nvPr/>
        </p:nvGrpSpPr>
        <p:grpSpPr>
          <a:xfrm>
            <a:off x="8894736" y="1271910"/>
            <a:ext cx="2909360" cy="2729384"/>
            <a:chOff x="9032522" y="1411653"/>
            <a:chExt cx="2909360" cy="27293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EC011-4CD8-7E41-8C06-DB4191A52017}"/>
                </a:ext>
              </a:extLst>
            </p:cNvPr>
            <p:cNvGrpSpPr/>
            <p:nvPr/>
          </p:nvGrpSpPr>
          <p:grpSpPr>
            <a:xfrm>
              <a:off x="9032522" y="1411653"/>
              <a:ext cx="2321278" cy="2729384"/>
              <a:chOff x="9441563" y="1294135"/>
              <a:chExt cx="2321278" cy="272938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D4776E-5D2F-3E4F-93CF-01BA35D30F32}"/>
                  </a:ext>
                </a:extLst>
              </p:cNvPr>
              <p:cNvGrpSpPr/>
              <p:nvPr/>
            </p:nvGrpSpPr>
            <p:grpSpPr>
              <a:xfrm>
                <a:off x="10388547" y="1294135"/>
                <a:ext cx="892923" cy="1066511"/>
                <a:chOff x="6773380" y="1936113"/>
                <a:chExt cx="670850" cy="75352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DEE4D49-892B-0944-8F37-CA949320AB53}"/>
                    </a:ext>
                  </a:extLst>
                </p:cNvPr>
                <p:cNvSpPr/>
                <p:nvPr/>
              </p:nvSpPr>
              <p:spPr>
                <a:xfrm>
                  <a:off x="6895537" y="1936113"/>
                  <a:ext cx="484775" cy="4847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algn="l" rtl="0"/>
                  <a:r>
                    <a:rPr lang="en-US" dirty="0"/>
                    <a:t>12</a:t>
                  </a:r>
                  <a:endParaRPr lang="he-IL" dirty="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9FED7E2-FA54-8B49-B05B-1694BCF92B69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6773380" y="2349895"/>
                  <a:ext cx="193151" cy="320098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76F7A53-D5FF-8B46-8A62-0F269086B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3842" y="2343034"/>
                  <a:ext cx="170388" cy="346607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D44345-8592-7B41-91D6-40150045963C}"/>
                  </a:ext>
                </a:extLst>
              </p:cNvPr>
              <p:cNvSpPr/>
              <p:nvPr/>
            </p:nvSpPr>
            <p:spPr>
              <a:xfrm>
                <a:off x="9989725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ED314E1-613F-F34A-AD2A-980E8688B026}"/>
                  </a:ext>
                </a:extLst>
              </p:cNvPr>
              <p:cNvSpPr/>
              <p:nvPr/>
            </p:nvSpPr>
            <p:spPr>
              <a:xfrm>
                <a:off x="11117590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14</a:t>
                </a:r>
                <a:endParaRPr lang="he-IL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FAF086-F9A5-814A-B3E9-1D79106610DA}"/>
                  </a:ext>
                </a:extLst>
              </p:cNvPr>
              <p:cNvSpPr/>
              <p:nvPr/>
            </p:nvSpPr>
            <p:spPr>
              <a:xfrm>
                <a:off x="10551145" y="1294136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12</a:t>
                </a:r>
                <a:endParaRPr lang="he-IL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987B92-5EF5-934E-A227-2031BFB309E9}"/>
                  </a:ext>
                </a:extLst>
              </p:cNvPr>
              <p:cNvSpPr/>
              <p:nvPr/>
            </p:nvSpPr>
            <p:spPr>
              <a:xfrm>
                <a:off x="9441563" y="33373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58B1F-CDE5-4F46-8B3B-EB3344B802DC}"/>
                  </a:ext>
                </a:extLst>
              </p:cNvPr>
              <p:cNvSpPr/>
              <p:nvPr/>
            </p:nvSpPr>
            <p:spPr>
              <a:xfrm>
                <a:off x="10488806" y="3335385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8</a:t>
                </a:r>
                <a:endParaRPr lang="he-IL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51E62E-6035-E648-9B6B-A7F48F4D2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24" y="2906686"/>
                <a:ext cx="257090" cy="45305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5A093B-8C11-C846-A52C-77D7C28B4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8806" y="2869166"/>
                <a:ext cx="226792" cy="49057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DC052C-4D29-804F-9539-5E779955A0DF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719" y="2980647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04E3C5-B94A-CA45-BA22-B5A0ACEEC25E}"/>
                </a:ext>
              </a:extLst>
            </p:cNvPr>
            <p:cNvSpPr/>
            <p:nvPr/>
          </p:nvSpPr>
          <p:spPr>
            <a:xfrm>
              <a:off x="11296631" y="3401363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16</a:t>
              </a:r>
              <a:endParaRPr lang="he-I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1513DD0-CA09-E149-BA01-A2A89054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20" y="4096050"/>
            <a:ext cx="3302000" cy="2184400"/>
          </a:xfrm>
          <a:prstGeom prst="rect">
            <a:avLst/>
          </a:prstGeom>
        </p:spPr>
      </p:pic>
      <p:sp>
        <p:nvSpPr>
          <p:cNvPr id="27" name="Explosion 2 26">
            <a:extLst>
              <a:ext uri="{FF2B5EF4-FFF2-40B4-BE49-F238E27FC236}">
                <a16:creationId xmlns:a16="http://schemas.microsoft.com/office/drawing/2014/main" id="{7053BAD4-6EFB-9544-8FA9-39EAB86A25FB}"/>
              </a:ext>
            </a:extLst>
          </p:cNvPr>
          <p:cNvSpPr/>
          <p:nvPr/>
        </p:nvSpPr>
        <p:spPr>
          <a:xfrm>
            <a:off x="1978590" y="4617380"/>
            <a:ext cx="3212909" cy="151311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print by depth?</a:t>
            </a:r>
          </a:p>
        </p:txBody>
      </p:sp>
    </p:spTree>
    <p:extLst>
      <p:ext uri="{BB962C8B-B14F-4D97-AF65-F5344CB8AC3E}">
        <p14:creationId xmlns:p14="http://schemas.microsoft.com/office/powerpoint/2010/main" val="175779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A356-DD0E-B242-8EA7-C284CF95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by depth – taken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78498-53E5-C34B-BA34-932834DC3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000" y="1690688"/>
            <a:ext cx="2387600" cy="22225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6C0A2-B411-CD4A-8DC4-A0E04800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1998-3D5E-6047-B78B-B7E5C72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F1A2-194C-E44C-A188-C528630E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E9D35A-D874-8B47-9D84-8CDCDDDC67EC}"/>
              </a:ext>
            </a:extLst>
          </p:cNvPr>
          <p:cNvGrpSpPr/>
          <p:nvPr/>
        </p:nvGrpSpPr>
        <p:grpSpPr>
          <a:xfrm>
            <a:off x="8894736" y="1271910"/>
            <a:ext cx="2909360" cy="2729384"/>
            <a:chOff x="9032522" y="1411653"/>
            <a:chExt cx="2909360" cy="2729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F9EB1A-4B88-BD4D-B7BD-C3D8D129C41B}"/>
                </a:ext>
              </a:extLst>
            </p:cNvPr>
            <p:cNvGrpSpPr/>
            <p:nvPr/>
          </p:nvGrpSpPr>
          <p:grpSpPr>
            <a:xfrm>
              <a:off x="9032522" y="1411653"/>
              <a:ext cx="2321278" cy="2729384"/>
              <a:chOff x="9441563" y="1294135"/>
              <a:chExt cx="2321278" cy="272938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D3FF3D6-2441-8143-B221-64657BEA65E6}"/>
                  </a:ext>
                </a:extLst>
              </p:cNvPr>
              <p:cNvGrpSpPr/>
              <p:nvPr/>
            </p:nvGrpSpPr>
            <p:grpSpPr>
              <a:xfrm>
                <a:off x="10388547" y="1294135"/>
                <a:ext cx="892923" cy="1066511"/>
                <a:chOff x="6773380" y="1936113"/>
                <a:chExt cx="670850" cy="75352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E398E36-97A7-EF40-A556-D636ADF27929}"/>
                    </a:ext>
                  </a:extLst>
                </p:cNvPr>
                <p:cNvSpPr/>
                <p:nvPr/>
              </p:nvSpPr>
              <p:spPr>
                <a:xfrm>
                  <a:off x="6895537" y="1936113"/>
                  <a:ext cx="484775" cy="4847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algn="l" rtl="0"/>
                  <a:r>
                    <a:rPr lang="en-US" dirty="0"/>
                    <a:t>12</a:t>
                  </a:r>
                  <a:endParaRPr lang="he-IL" dirty="0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9A11C63-DB61-3140-AE66-4E47F5CD8562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H="1">
                  <a:off x="6773380" y="2349895"/>
                  <a:ext cx="193151" cy="320098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2D150F3-A029-D745-8EEE-9CE5EE82F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3842" y="2343034"/>
                  <a:ext cx="170388" cy="346607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713BBD4-748C-154E-96AF-692965A10B80}"/>
                  </a:ext>
                </a:extLst>
              </p:cNvPr>
              <p:cNvSpPr/>
              <p:nvPr/>
            </p:nvSpPr>
            <p:spPr>
              <a:xfrm>
                <a:off x="9989725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A251229-0031-BC4B-B120-01321B3020F0}"/>
                  </a:ext>
                </a:extLst>
              </p:cNvPr>
              <p:cNvSpPr/>
              <p:nvPr/>
            </p:nvSpPr>
            <p:spPr>
              <a:xfrm>
                <a:off x="11117590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14</a:t>
                </a:r>
                <a:endParaRPr lang="he-IL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C671E2-7BE2-FE4B-81D5-DC39D587590C}"/>
                  </a:ext>
                </a:extLst>
              </p:cNvPr>
              <p:cNvSpPr/>
              <p:nvPr/>
            </p:nvSpPr>
            <p:spPr>
              <a:xfrm>
                <a:off x="10551145" y="1294136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12</a:t>
                </a:r>
                <a:endParaRPr lang="he-IL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53B2A2-A5CC-6249-AB3A-42FC412E6285}"/>
                  </a:ext>
                </a:extLst>
              </p:cNvPr>
              <p:cNvSpPr/>
              <p:nvPr/>
            </p:nvSpPr>
            <p:spPr>
              <a:xfrm>
                <a:off x="9441563" y="33373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3DBA0B1-5729-D144-80CE-C264CFE77429}"/>
                  </a:ext>
                </a:extLst>
              </p:cNvPr>
              <p:cNvSpPr/>
              <p:nvPr/>
            </p:nvSpPr>
            <p:spPr>
              <a:xfrm>
                <a:off x="10488806" y="3335385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8</a:t>
                </a:r>
                <a:endParaRPr lang="he-IL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DD9EB0-9E9A-904E-9458-BB6C79476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24" y="2906686"/>
                <a:ext cx="257090" cy="45305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19A116F-3897-E64D-9638-E71C7047E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8806" y="2869166"/>
                <a:ext cx="226792" cy="49057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D86A78-A867-B943-9C68-6D1C170C7D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719" y="2980647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BFCB19-348C-1F41-86A8-1674245E4D00}"/>
                </a:ext>
              </a:extLst>
            </p:cNvPr>
            <p:cNvSpPr/>
            <p:nvPr/>
          </p:nvSpPr>
          <p:spPr>
            <a:xfrm>
              <a:off x="11296631" y="3401363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16</a:t>
              </a:r>
              <a:endParaRPr lang="he-IL" dirty="0"/>
            </a:p>
          </p:txBody>
        </p:sp>
      </p:grpSp>
      <p:sp>
        <p:nvSpPr>
          <p:cNvPr id="28" name="Oval Callout 27">
            <a:extLst>
              <a:ext uri="{FF2B5EF4-FFF2-40B4-BE49-F238E27FC236}">
                <a16:creationId xmlns:a16="http://schemas.microsoft.com/office/drawing/2014/main" id="{89CD8EEB-03F2-234B-B989-C3D5D0A42666}"/>
              </a:ext>
            </a:extLst>
          </p:cNvPr>
          <p:cNvSpPr/>
          <p:nvPr/>
        </p:nvSpPr>
        <p:spPr>
          <a:xfrm>
            <a:off x="9841720" y="4463457"/>
            <a:ext cx="2077193" cy="14287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would you print right before left?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F3E63D2-8E89-584F-8F83-E08D0515449B}"/>
              </a:ext>
            </a:extLst>
          </p:cNvPr>
          <p:cNvSpPr/>
          <p:nvPr/>
        </p:nvSpPr>
        <p:spPr>
          <a:xfrm>
            <a:off x="6419642" y="4255002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use a queue to alter the order</a:t>
            </a:r>
          </a:p>
          <a:p>
            <a:pPr algn="ctr"/>
            <a:r>
              <a:rPr lang="en-US" dirty="0">
                <a:hlinkClick r:id="rId4"/>
              </a:rPr>
              <a:t>Breadth First Traversal</a:t>
            </a:r>
            <a:endParaRPr lang="en-US" dirty="0"/>
          </a:p>
        </p:txBody>
      </p:sp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51A3D0B2-B589-8A4B-8EC9-AB9312FA1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931840" y="1825625"/>
            <a:ext cx="4994319" cy="4351338"/>
          </a:xfrm>
        </p:spPr>
      </p:pic>
    </p:spTree>
    <p:extLst>
      <p:ext uri="{BB962C8B-B14F-4D97-AF65-F5344CB8AC3E}">
        <p14:creationId xmlns:p14="http://schemas.microsoft.com/office/powerpoint/2010/main" val="164064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traversal orders – In-Order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In-order Traversal </a:t>
            </a:r>
            <a:r>
              <a:rPr lang="en-US" dirty="0"/>
              <a:t>- left subtree, root, right subtree</a:t>
            </a:r>
          </a:p>
          <a:p>
            <a:r>
              <a:rPr lang="en-US" dirty="0"/>
              <a:t>Good for generating sorted values in ascending order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045494"/>
            <a:ext cx="4495800" cy="39116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61276-E1AE-344A-B19F-DEB1C8B135B4}"/>
              </a:ext>
            </a:extLst>
          </p:cNvPr>
          <p:cNvSpPr/>
          <p:nvPr/>
        </p:nvSpPr>
        <p:spPr>
          <a:xfrm>
            <a:off x="664989" y="4001294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</a:t>
            </a:r>
          </a:p>
          <a:p>
            <a:pPr algn="ctr"/>
            <a:r>
              <a:rPr lang="en-US" dirty="0">
                <a:hlinkClick r:id="rId3"/>
              </a:rPr>
              <a:t>Depth First Traversal</a:t>
            </a:r>
            <a:endParaRPr lang="en-US" dirty="0"/>
          </a:p>
          <a:p>
            <a:pPr algn="ctr"/>
            <a:r>
              <a:rPr lang="en-US" dirty="0"/>
              <a:t>Uses a stack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6911F4A-D913-3944-81FB-3DF2CF5144AC}"/>
              </a:ext>
            </a:extLst>
          </p:cNvPr>
          <p:cNvSpPr/>
          <p:nvPr/>
        </p:nvSpPr>
        <p:spPr>
          <a:xfrm>
            <a:off x="34290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4EF411A19A1A4B9E7346737D2A1417" ma:contentTypeVersion="4" ma:contentTypeDescription="Create a new document." ma:contentTypeScope="" ma:versionID="ceccf5383038092e08be6e5c35e7f764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3e39f81d29c17568b4ab846713f5c2ea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085F92-650B-44EC-8A00-536195F419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699487-BF88-4CBA-861C-DF289902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BD113-1969-4EB3-886E-34B29AD07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13844</TotalTime>
  <Words>924</Words>
  <Application>Microsoft Office PowerPoint</Application>
  <PresentationFormat>Widescreen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Introduction to Computer Science (371-1-1601)</vt:lpstr>
      <vt:lpstr>Recitation 10 Binary Trees</vt:lpstr>
      <vt:lpstr>Tree Terminology</vt:lpstr>
      <vt:lpstr>Binary Search Trees</vt:lpstr>
      <vt:lpstr>Exercise – Tree Lookup</vt:lpstr>
      <vt:lpstr>Lookup</vt:lpstr>
      <vt:lpstr>Traversing trees</vt:lpstr>
      <vt:lpstr>Print by depth – taken from here</vt:lpstr>
      <vt:lpstr>Standard traversal orders – In-Order</vt:lpstr>
      <vt:lpstr>Standard traversal orders – Pre-Order</vt:lpstr>
      <vt:lpstr>Standard traversal orders – Post-Order</vt:lpstr>
      <vt:lpstr>Exercise – Print values sorted</vt:lpstr>
      <vt:lpstr>Exercise – Print values sorted</vt:lpstr>
      <vt:lpstr>Exercise – Print values sorted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assaf livne</cp:lastModifiedBy>
  <cp:revision>242</cp:revision>
  <dcterms:created xsi:type="dcterms:W3CDTF">2019-01-21T08:43:48Z</dcterms:created>
  <dcterms:modified xsi:type="dcterms:W3CDTF">2021-05-14T08:54:15Z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