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3" r:id="rId4"/>
  </p:sldMasterIdLst>
  <p:notesMasterIdLst>
    <p:notesMasterId r:id="rId28"/>
  </p:notesMasterIdLst>
  <p:sldIdLst>
    <p:sldId id="343" r:id="rId5"/>
    <p:sldId id="256" r:id="rId6"/>
    <p:sldId id="257" r:id="rId7"/>
    <p:sldId id="351" r:id="rId8"/>
    <p:sldId id="283" r:id="rId9"/>
    <p:sldId id="284" r:id="rId10"/>
    <p:sldId id="285" r:id="rId11"/>
    <p:sldId id="304" r:id="rId12"/>
    <p:sldId id="286" r:id="rId13"/>
    <p:sldId id="305" r:id="rId14"/>
    <p:sldId id="306" r:id="rId15"/>
    <p:sldId id="288" r:id="rId16"/>
    <p:sldId id="287" r:id="rId17"/>
    <p:sldId id="289" r:id="rId18"/>
    <p:sldId id="290" r:id="rId19"/>
    <p:sldId id="345" r:id="rId20"/>
    <p:sldId id="346" r:id="rId21"/>
    <p:sldId id="344" r:id="rId22"/>
    <p:sldId id="347" r:id="rId23"/>
    <p:sldId id="348" r:id="rId24"/>
    <p:sldId id="349" r:id="rId25"/>
    <p:sldId id="350" r:id="rId26"/>
    <p:sldId id="29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on baruch" initials="ab" lastIdx="5" clrIdx="0">
    <p:extLst>
      <p:ext uri="{19B8F6BF-5375-455C-9EA6-DF929625EA0E}">
        <p15:presenceInfo xmlns:p15="http://schemas.microsoft.com/office/powerpoint/2012/main" userId="S::barucha@post.bgu.ac.il::6c7e3cdb-863d-4611-876f-1f2a2d1325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D837F8-8B38-422E-9BC7-F800AC2783A2}" v="580" dt="2021-05-08T20:08:54.8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/>
    <p:restoredTop sz="83673"/>
  </p:normalViewPr>
  <p:slideViewPr>
    <p:cSldViewPr snapToGrid="0" snapToObjects="1">
      <p:cViewPr varScale="1">
        <p:scale>
          <a:sx n="84" d="100"/>
          <a:sy n="84" d="100"/>
        </p:scale>
        <p:origin x="108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saf Livne" userId="S::assafliv_post.bgu.ac.il#ext#@bgu365.onmicrosoft.com::c9cf6d27-855e-46ea-8824-9425add58338" providerId="AD" clId="Web-{EFD837F8-8B38-422E-9BC7-F800AC2783A2}"/>
    <pc:docChg chg="addSld modSld sldOrd">
      <pc:chgData name="Assaf Livne" userId="S::assafliv_post.bgu.ac.il#ext#@bgu365.onmicrosoft.com::c9cf6d27-855e-46ea-8824-9425add58338" providerId="AD" clId="Web-{EFD837F8-8B38-422E-9BC7-F800AC2783A2}" dt="2021-05-08T20:08:54.818" v="269" actId="20577"/>
      <pc:docMkLst>
        <pc:docMk/>
      </pc:docMkLst>
      <pc:sldChg chg="modSp new ord">
        <pc:chgData name="Assaf Livne" userId="S::assafliv_post.bgu.ac.il#ext#@bgu365.onmicrosoft.com::c9cf6d27-855e-46ea-8824-9425add58338" providerId="AD" clId="Web-{EFD837F8-8B38-422E-9BC7-F800AC2783A2}" dt="2021-05-08T20:08:54.818" v="269" actId="20577"/>
        <pc:sldMkLst>
          <pc:docMk/>
          <pc:sldMk cId="2652260718" sldId="351"/>
        </pc:sldMkLst>
        <pc:spChg chg="mod">
          <ac:chgData name="Assaf Livne" userId="S::assafliv_post.bgu.ac.il#ext#@bgu365.onmicrosoft.com::c9cf6d27-855e-46ea-8824-9425add58338" providerId="AD" clId="Web-{EFD837F8-8B38-422E-9BC7-F800AC2783A2}" dt="2021-05-08T20:04:06.358" v="27" actId="20577"/>
          <ac:spMkLst>
            <pc:docMk/>
            <pc:sldMk cId="2652260718" sldId="351"/>
            <ac:spMk id="2" creationId="{77764075-88CE-4656-BBF5-890E6E7E71C1}"/>
          </ac:spMkLst>
        </pc:spChg>
        <pc:spChg chg="mod">
          <ac:chgData name="Assaf Livne" userId="S::assafliv_post.bgu.ac.il#ext#@bgu365.onmicrosoft.com::c9cf6d27-855e-46ea-8824-9425add58338" providerId="AD" clId="Web-{EFD837F8-8B38-422E-9BC7-F800AC2783A2}" dt="2021-05-08T20:08:54.818" v="269" actId="20577"/>
          <ac:spMkLst>
            <pc:docMk/>
            <pc:sldMk cId="2652260718" sldId="351"/>
            <ac:spMk id="3" creationId="{29874974-0891-4013-8834-30190F6CB8C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1D832-63E2-A847-AEBF-093AE4EB5B9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DA0EC-C973-8443-AF4D-6D7C9514B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5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DA0EC-C973-8443-AF4D-6D7C9514B7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38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L" dirty="0"/>
              <a:t>Just for refernce, dont go over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DA0EC-C973-8443-AF4D-6D7C9514B7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76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73487-45A9-5C44-94C8-41CCBA826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FAD30-D5F5-4349-9293-9685FF2C6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6C929-E9CA-7346-8F66-E61CBF7DF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8EA0-24A4-9C48-9942-93D48F51D26B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84132-5DF1-C746-9F8E-4291A14B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12510-A493-CA4E-A88F-82D51082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7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9286-1D8D-FD46-9F8E-F0D6E733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A2EDA-9F66-FC49-9D24-CE642BDD9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E77C1-8A95-F04E-A437-24A0A6C3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F116-46A1-0A47-BD31-0E6FAC8EFB07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FBD90-D12D-BF41-8887-527CE5B6A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F3783-EC7F-004A-88A4-F98D13D0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4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DEBEAC-8A41-904A-9785-3B7F004EE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9EF99-2F71-4D49-BE97-E7DB93C3C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72D00-E0B3-D94C-9411-9DBC075A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4E5B4-1ACB-154F-8FB2-E356CBA783E9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CDD86-3CB9-CC42-8273-3E524B278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C1920-76ED-964A-808C-45098DFF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02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1C84-B21A-B549-8F6F-91783A4F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84D9F-27B5-4A47-84CD-ABCF7502C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EA4B6-E704-A040-B3C5-7DB34A91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A5AB3-DC45-1246-947C-BA5942E6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C873A-D1AC-6D4F-A6F2-C44AC12CC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15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5168F-F004-5143-B4DD-1387A7F71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D632C-635E-B648-BDC9-6A74472B6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51171-C5D6-A549-8D2D-597BCAC4B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587C-0253-174D-AFE2-858CC54384E4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D1FC7-9970-0D4C-9D6B-0BD1D228C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201E4-2E19-C74D-B9BB-CED47867C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94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E949-9DFB-FA42-AE64-03AA538C5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1E485-3CE8-5E40-BC87-753E0978AD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5239F-3A72-6F47-905A-8FB9E76AE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6F856-2A5A-8445-A979-AB53FF86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24F77-C265-2844-9D6F-DF9F1BC0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16E44-B024-D54F-ABB0-0C13420E2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26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C8C0-3D6C-CA47-BD23-48D6539CC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EF70D-A3FA-B04E-8FD3-02345A0C5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8A874-1AE0-FE43-8CDA-F217BEF34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6DDCAF-1F53-0548-9392-8A38BE339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369170-C7A8-D34C-8279-12D1C258C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E5DB9D-6144-D148-8BA3-721A70A8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EC77-7C01-3343-9972-BDC31A42419E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BBBB8B-CC50-DB47-8BA5-DFCE4CA0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E6F998-BEFE-1640-9768-12004956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78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04E3-45B9-5D4B-B716-B5039C51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5EBD3-1891-3D43-9BF0-1FCF75FED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9B07-FD61-BA48-A08C-B309D3323F3D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08E04-C0EF-FF4B-84CA-A50DF2ABD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DCD3C-7C50-D349-A2FC-0F3B23BEA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47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052163-57F5-9649-9E95-299212494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11FAB-3A92-E54C-9115-C53843F22E02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CA382B-A6F1-774A-ADB1-6226F0173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B2F4E-6F40-6B42-A9FC-CBC599DED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28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B0B0-8450-9043-8269-84D545A5A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42468-BC6B-7F43-A7A5-D0355A1A8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1212B-AFB3-244B-A159-0F7F1E0E5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1A2D3-FB9F-0B41-9D48-2AA76575F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BC4C-D5E7-FF43-B7B3-2897AF37D55E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44A9E-FA2B-8C49-AE1D-39D02FE6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B884A-5723-E642-A8A1-6D370EB13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8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E0662-DE18-E44C-A417-35B439E86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20454E-F00E-194C-8520-3A22061A5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A5C90-D088-3648-A1C1-83E85E249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BEEAA-CCA8-0442-AE7A-9CDC70153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FAA0-F9EE-BD4F-868C-00AD95C7DBC1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BAF69-48D1-AA40-AC0F-C1675123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B89B4-3BD5-C74D-B60B-01742A11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84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0DE68-D55D-724D-87ED-EB638020A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4EE13-0316-174C-83B0-B230E2950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A7FAB-EDB1-C643-A58D-C98A1616F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FFD8C-CA63-BE4D-A02D-2B5DDC416F8D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4FEE0-0716-1443-A2FB-F06D1F1DC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6A1EB-F8D6-D049-836F-F8CEF10DD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2E9B5F-0F48-F64B-B356-B1D0E1B424E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988874" y="-4761"/>
            <a:ext cx="1140981" cy="11409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D012A6-1C3C-6842-AB98-33527AF749B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975" y="5779513"/>
            <a:ext cx="993338" cy="99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1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7/faq/design.html#id1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tackoverflow.com/questions/311775/python-create-a-list-with-initial-capacit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7E7C-6223-8D43-9BC3-D64EDB800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/>
              <a:t>Introduction to Computer Science (371-1-1601)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EC878-14B9-074F-A4FB-D687DEFA5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/>
              <a:t>Lectures by: Dr. Dan </a:t>
            </a:r>
            <a:r>
              <a:rPr lang="en-US" err="1"/>
              <a:t>Vilenchik</a:t>
            </a:r>
            <a:r>
              <a:rPr lang="en-US"/>
              <a:t> &amp; Dr. Zion </a:t>
            </a:r>
            <a:r>
              <a:rPr lang="en-US" err="1"/>
              <a:t>Siksik</a:t>
            </a:r>
            <a:endParaRPr lang="en-US"/>
          </a:p>
          <a:p>
            <a:r>
              <a:rPr lang="en-US"/>
              <a:t>Recitations by: Ariel Cohen, </a:t>
            </a:r>
            <a:r>
              <a:rPr lang="en-US" err="1"/>
              <a:t>Moshiko</a:t>
            </a:r>
            <a:r>
              <a:rPr lang="en-US"/>
              <a:t> Davidian, Assaf Livne, Yair Mazal</a:t>
            </a:r>
          </a:p>
        </p:txBody>
      </p:sp>
    </p:spTree>
    <p:extLst>
      <p:ext uri="{BB962C8B-B14F-4D97-AF65-F5344CB8AC3E}">
        <p14:creationId xmlns:p14="http://schemas.microsoft.com/office/powerpoint/2010/main" val="2730362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B5416-3708-9E4A-8F59-AA79554D5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Exercise #1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A821E-9157-7D4A-B6D3-DA31E11BF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Use the provided node class to create a linked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1627E-B287-944E-8412-8E50E1D08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D3FC7-8F2E-1248-98AD-ABC045E41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5DD1B-4DBE-D446-BA34-BB2DAA73E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95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7BF9E-FA9B-6846-BA2B-BAC567622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#1 - Solution</a:t>
            </a:r>
            <a:endParaRPr lang="en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7425F4-AB28-4A44-94EC-4F0ECF41CB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L" dirty="0"/>
              <a:t>Maintaining a reference to the l</a:t>
            </a:r>
            <a:r>
              <a:rPr lang="en-US" dirty="0" err="1"/>
              <a:t>i</a:t>
            </a:r>
            <a:r>
              <a:rPr lang="en-IL" dirty="0"/>
              <a:t>st head is imperative.</a:t>
            </a:r>
          </a:p>
          <a:p>
            <a:r>
              <a:rPr lang="en-IL" dirty="0"/>
              <a:t>If the head is lost one cannot access the list</a:t>
            </a:r>
          </a:p>
        </p:txBody>
      </p:sp>
      <p:pic>
        <p:nvPicPr>
          <p:cNvPr id="10" name="Content Placeholder 9" descr="A screenshot of a social media post with text and a black background&#10;&#10;Description automatically generated">
            <a:extLst>
              <a:ext uri="{FF2B5EF4-FFF2-40B4-BE49-F238E27FC236}">
                <a16:creationId xmlns:a16="http://schemas.microsoft.com/office/drawing/2014/main" id="{B20B824D-FE3F-7243-A0C7-3178E82249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23100" y="1164652"/>
            <a:ext cx="4330700" cy="474164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4C203-A544-B049-A6CD-90F4964C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15B69-0543-2947-8EFA-7E2EB6454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A946B-F5BB-D240-B380-3A2F23B17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692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CD193-2CAA-C949-B1D2-CA254EA11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EFE54CB-E600-FF47-A36B-967374CE3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5701"/>
            <a:ext cx="9878764" cy="423647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3AD66-C640-4048-973B-F52864BB0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E1E59-D108-A24B-A8A7-28956122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5D4DA-1BC9-F145-9E92-993313621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628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46978-4D1A-294A-BB4E-75AFDF738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Extensive Implementation - Reference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DC955F7-ECC9-B742-ABAD-5D4B1E36313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02522489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5993082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63365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26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__init__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Seq – to initialize from 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980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__repr__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allow printing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796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__len__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provide 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541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add_at_start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 – node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element at 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5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add_at_end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 – node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 element at 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39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Location,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Insert element at given 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46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__getitem__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Provide interface for [] indexing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947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__setitem__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Location,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Provide interface for [] indexing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458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Find value in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43523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More methods in python file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083263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4F355-B9DE-BF44-975A-81F51C75E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5E695-4A7C-1247-98EB-6F9298EEF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1E7BB-18A6-7D41-8373-E807FC8D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384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D3079-8392-E940-B0B0-1FF274F9D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we save time?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5D8E61A-15BA-8A4D-B7C8-52237B22A3D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199" y="1825624"/>
            <a:ext cx="4950499" cy="3776889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601007F-8CE6-6C43-BB1B-20C8BC5CEA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03304" y="1904774"/>
            <a:ext cx="5301474" cy="1854425"/>
          </a:xfrm>
          <a:ln w="25400">
            <a:solidFill>
              <a:schemeClr val="accent1"/>
            </a:solidFill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ACF98-FE4F-9A42-BB04-978F2E62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E03CB-5F90-CD49-9B14-DB94553DC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94494-7FE1-7A4F-BEBD-518466D6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Explosion 2 6">
            <a:extLst>
              <a:ext uri="{FF2B5EF4-FFF2-40B4-BE49-F238E27FC236}">
                <a16:creationId xmlns:a16="http://schemas.microsoft.com/office/drawing/2014/main" id="{71745CAD-E0E0-D344-8A14-65E3B7C58FC5}"/>
              </a:ext>
            </a:extLst>
          </p:cNvPr>
          <p:cNvSpPr/>
          <p:nvPr/>
        </p:nvSpPr>
        <p:spPr>
          <a:xfrm>
            <a:off x="6644640" y="3973285"/>
            <a:ext cx="5060138" cy="2383065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 at the time difference – standard list wins only when adding to the end</a:t>
            </a:r>
          </a:p>
        </p:txBody>
      </p:sp>
    </p:spTree>
    <p:extLst>
      <p:ext uri="{BB962C8B-B14F-4D97-AF65-F5344CB8AC3E}">
        <p14:creationId xmlns:p14="http://schemas.microsoft.com/office/powerpoint/2010/main" val="1286691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4A065-2873-2E42-AECC-D2EA942DF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Analysis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C0328-6CA5-7F4E-878C-BB66C0DA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CC077-0397-9141-A0E3-249DC58DA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FA2B1-08AD-AE4F-A894-864F4E1B0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9" name="Group 43">
            <a:extLst>
              <a:ext uri="{FF2B5EF4-FFF2-40B4-BE49-F238E27FC236}">
                <a16:creationId xmlns:a16="http://schemas.microsoft.com/office/drawing/2014/main" id="{7975BB59-F6CF-FA4D-A5D8-3AEA29CA14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6006606"/>
              </p:ext>
            </p:extLst>
          </p:nvPr>
        </p:nvGraphicFramePr>
        <p:xfrm>
          <a:off x="1433286" y="1843087"/>
          <a:ext cx="9017000" cy="3802971"/>
        </p:xfrm>
        <a:graphic>
          <a:graphicData uri="http://schemas.openxmlformats.org/drawingml/2006/table">
            <a:tbl>
              <a:tblPr/>
              <a:tblGrid>
                <a:gridCol w="3034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4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75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50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ahoma Negreta"/>
                          <a:cs typeface="Times New Roman" pitchFamily="18" charset="0"/>
                          <a:sym typeface="Tahoma Negreta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ahoma Negreta"/>
                          <a:cs typeface="Times New Roman" pitchFamily="18" charset="0"/>
                          <a:sym typeface="Tahoma Negreta"/>
                        </a:rPr>
                        <a:t>Linked List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ahoma Negreta"/>
                          <a:cs typeface="Times New Roman" pitchFamily="18" charset="0"/>
                          <a:sym typeface="Tahoma Negreta"/>
                        </a:rPr>
                        <a:t>Python’s list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8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Insert at head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Tahom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Tahom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0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Insert at middle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Tahom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Tahom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0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Remove from head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Tahom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Tahom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8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Remove from middle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Tahom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Tahom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0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Find k-th element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Tahom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Tahom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50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Search unsorted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Tahom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Tahom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58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Search sorted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Tahom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Tahom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329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4A065-2873-2E42-AECC-D2EA942DF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Analysis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C0328-6CA5-7F4E-878C-BB66C0DA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CC077-0397-9141-A0E3-249DC58DA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FA2B1-08AD-AE4F-A894-864F4E1B0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9" name="Group 43">
            <a:extLst>
              <a:ext uri="{FF2B5EF4-FFF2-40B4-BE49-F238E27FC236}">
                <a16:creationId xmlns:a16="http://schemas.microsoft.com/office/drawing/2014/main" id="{7975BB59-F6CF-FA4D-A5D8-3AEA29CA14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653962"/>
              </p:ext>
            </p:extLst>
          </p:nvPr>
        </p:nvGraphicFramePr>
        <p:xfrm>
          <a:off x="1433286" y="1843087"/>
          <a:ext cx="9017000" cy="3802971"/>
        </p:xfrm>
        <a:graphic>
          <a:graphicData uri="http://schemas.openxmlformats.org/drawingml/2006/table">
            <a:tbl>
              <a:tblPr/>
              <a:tblGrid>
                <a:gridCol w="3034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4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75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50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ahoma Negreta"/>
                          <a:cs typeface="Times New Roman" pitchFamily="18" charset="0"/>
                          <a:sym typeface="Tahoma Negreta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ahoma Negreta"/>
                          <a:cs typeface="Times New Roman" pitchFamily="18" charset="0"/>
                          <a:sym typeface="Tahoma Negreta"/>
                        </a:rPr>
                        <a:t>Linked List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ahoma Negreta"/>
                          <a:cs typeface="Times New Roman" pitchFamily="18" charset="0"/>
                          <a:sym typeface="Tahoma Negreta"/>
                        </a:rPr>
                        <a:t>Python’s list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8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Insert at head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O(1)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O(n)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0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Insert at middle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Tahom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Tahom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0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Remove from head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Tahom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Tahom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8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Remove from middle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Tahom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Tahom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0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Find k-th element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Tahom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Tahom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50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Search unsorted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Tahom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Tahom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58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Search sorted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Tahom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Tahom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700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4A065-2873-2E42-AECC-D2EA942DF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Analysis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C0328-6CA5-7F4E-878C-BB66C0DA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CC077-0397-9141-A0E3-249DC58DA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FA2B1-08AD-AE4F-A894-864F4E1B0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9" name="Group 43">
            <a:extLst>
              <a:ext uri="{FF2B5EF4-FFF2-40B4-BE49-F238E27FC236}">
                <a16:creationId xmlns:a16="http://schemas.microsoft.com/office/drawing/2014/main" id="{7975BB59-F6CF-FA4D-A5D8-3AEA29CA14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7660552"/>
              </p:ext>
            </p:extLst>
          </p:nvPr>
        </p:nvGraphicFramePr>
        <p:xfrm>
          <a:off x="1433286" y="1843087"/>
          <a:ext cx="9017000" cy="3802971"/>
        </p:xfrm>
        <a:graphic>
          <a:graphicData uri="http://schemas.openxmlformats.org/drawingml/2006/table">
            <a:tbl>
              <a:tblPr/>
              <a:tblGrid>
                <a:gridCol w="3034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4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75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50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ahoma Negreta"/>
                          <a:cs typeface="Times New Roman" pitchFamily="18" charset="0"/>
                          <a:sym typeface="Tahoma Negreta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ahoma Negreta"/>
                          <a:cs typeface="Times New Roman" pitchFamily="18" charset="0"/>
                          <a:sym typeface="Tahoma Negreta"/>
                        </a:rPr>
                        <a:t>Linked List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ahoma Negreta"/>
                          <a:cs typeface="Times New Roman" pitchFamily="18" charset="0"/>
                          <a:sym typeface="Tahoma Negreta"/>
                        </a:rPr>
                        <a:t>Python’s list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8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Insert at head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O(1)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O(n)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0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Insert at middle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O(n), O(1) given a reference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O(n)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0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Remove from head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Tahom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Tahom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8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Remove from middle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Tahom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Tahom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0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Find k-th element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Tahom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Tahom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50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Search unsorted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Tahom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Tahom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58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Search sorted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Tahom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Tahom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314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4A065-2873-2E42-AECC-D2EA942DF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Analysis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C0328-6CA5-7F4E-878C-BB66C0DA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CC077-0397-9141-A0E3-249DC58DA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FA2B1-08AD-AE4F-A894-864F4E1B0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9" name="Group 43">
            <a:extLst>
              <a:ext uri="{FF2B5EF4-FFF2-40B4-BE49-F238E27FC236}">
                <a16:creationId xmlns:a16="http://schemas.microsoft.com/office/drawing/2014/main" id="{7975BB59-F6CF-FA4D-A5D8-3AEA29CA14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058233"/>
              </p:ext>
            </p:extLst>
          </p:nvPr>
        </p:nvGraphicFramePr>
        <p:xfrm>
          <a:off x="1433286" y="1843087"/>
          <a:ext cx="9017000" cy="3802971"/>
        </p:xfrm>
        <a:graphic>
          <a:graphicData uri="http://schemas.openxmlformats.org/drawingml/2006/table">
            <a:tbl>
              <a:tblPr/>
              <a:tblGrid>
                <a:gridCol w="3034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4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75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50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ahoma Negreta"/>
                          <a:cs typeface="Times New Roman" pitchFamily="18" charset="0"/>
                          <a:sym typeface="Tahoma Negreta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ahoma Negreta"/>
                          <a:cs typeface="Times New Roman" pitchFamily="18" charset="0"/>
                          <a:sym typeface="Tahoma Negreta"/>
                        </a:rPr>
                        <a:t>Linked List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ahoma Negreta"/>
                          <a:cs typeface="Times New Roman" pitchFamily="18" charset="0"/>
                          <a:sym typeface="Tahoma Negreta"/>
                        </a:rPr>
                        <a:t>Python’s list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8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Insert at head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O(1)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O(n)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0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Insert at middle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O(n), O(1) given a reference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O(n)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0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Remove from head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O(1)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O(n)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8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Remove from middle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Tahom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Tahom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0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Find k-th element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Tahom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Tahom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50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Search unsorted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Tahom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Tahom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58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Search sorted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Tahom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Tahom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418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4A065-2873-2E42-AECC-D2EA942DF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Analysis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C0328-6CA5-7F4E-878C-BB66C0DA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CC077-0397-9141-A0E3-249DC58DA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FA2B1-08AD-AE4F-A894-864F4E1B0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9" name="Group 43">
            <a:extLst>
              <a:ext uri="{FF2B5EF4-FFF2-40B4-BE49-F238E27FC236}">
                <a16:creationId xmlns:a16="http://schemas.microsoft.com/office/drawing/2014/main" id="{7975BB59-F6CF-FA4D-A5D8-3AEA29CA14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6030421"/>
              </p:ext>
            </p:extLst>
          </p:nvPr>
        </p:nvGraphicFramePr>
        <p:xfrm>
          <a:off x="1433286" y="1843087"/>
          <a:ext cx="9017000" cy="3802971"/>
        </p:xfrm>
        <a:graphic>
          <a:graphicData uri="http://schemas.openxmlformats.org/drawingml/2006/table">
            <a:tbl>
              <a:tblPr/>
              <a:tblGrid>
                <a:gridCol w="3034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4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75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50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ahoma Negreta"/>
                          <a:cs typeface="Times New Roman" pitchFamily="18" charset="0"/>
                          <a:sym typeface="Tahoma Negreta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ahoma Negreta"/>
                          <a:cs typeface="Times New Roman" pitchFamily="18" charset="0"/>
                          <a:sym typeface="Tahoma Negreta"/>
                        </a:rPr>
                        <a:t>Linked List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ahoma Negreta"/>
                          <a:cs typeface="Times New Roman" pitchFamily="18" charset="0"/>
                          <a:sym typeface="Tahoma Negreta"/>
                        </a:rPr>
                        <a:t>Python’s list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8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Insert at head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O(1)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O(n)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0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Insert at middle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O(n), O(1) given a reference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O(n)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0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Remove from head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O(1)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O(n)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8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Remove from middle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O(n), O(1) given a reference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O(n)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0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Find k-th element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Tahom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Tahom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50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Search unsorted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Tahom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Tahom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58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Search sorted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Tahom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Tahom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06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7E7C-6223-8D43-9BC3-D64EDB800A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e-IL" dirty="0" err="1"/>
              <a:t>R</a:t>
            </a:r>
            <a:r>
              <a:rPr lang="en-US" dirty="0" err="1"/>
              <a:t>ecitation</a:t>
            </a:r>
            <a:r>
              <a:rPr lang="en-US" dirty="0"/>
              <a:t> 9a</a:t>
            </a:r>
            <a:br>
              <a:rPr lang="en-US" dirty="0"/>
            </a:br>
            <a:r>
              <a:rPr lang="en-US"/>
              <a:t>Linked Lists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E8C33F0-4BB3-3744-A200-92C5EB56B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372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4A065-2873-2E42-AECC-D2EA942DF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Analysis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C0328-6CA5-7F4E-878C-BB66C0DA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CC077-0397-9141-A0E3-249DC58DA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FA2B1-08AD-AE4F-A894-864F4E1B0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9" name="Group 43">
            <a:extLst>
              <a:ext uri="{FF2B5EF4-FFF2-40B4-BE49-F238E27FC236}">
                <a16:creationId xmlns:a16="http://schemas.microsoft.com/office/drawing/2014/main" id="{7975BB59-F6CF-FA4D-A5D8-3AEA29CA14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885821"/>
              </p:ext>
            </p:extLst>
          </p:nvPr>
        </p:nvGraphicFramePr>
        <p:xfrm>
          <a:off x="1433286" y="1843087"/>
          <a:ext cx="9017000" cy="3802971"/>
        </p:xfrm>
        <a:graphic>
          <a:graphicData uri="http://schemas.openxmlformats.org/drawingml/2006/table">
            <a:tbl>
              <a:tblPr/>
              <a:tblGrid>
                <a:gridCol w="3034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4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75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50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ahoma Negreta"/>
                          <a:cs typeface="Times New Roman" pitchFamily="18" charset="0"/>
                          <a:sym typeface="Tahoma Negreta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ahoma Negreta"/>
                          <a:cs typeface="Times New Roman" pitchFamily="18" charset="0"/>
                          <a:sym typeface="Tahoma Negreta"/>
                        </a:rPr>
                        <a:t>Linked List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ahoma Negreta"/>
                          <a:cs typeface="Times New Roman" pitchFamily="18" charset="0"/>
                          <a:sym typeface="Tahoma Negreta"/>
                        </a:rPr>
                        <a:t>Python’s list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8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Insert at head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O(1)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O(n)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0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Insert at middle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O(n), O(1) given a reference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O(n)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0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Remove from head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O(1)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O(n)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8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Remove from middle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O(n), O(1) given a reference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O(n)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0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Find k-th element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O(k)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O(1)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50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Search unsorted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Tahom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Tahom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58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Search sorted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Tahom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Tahom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635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4A065-2873-2E42-AECC-D2EA942DF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Analysis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C0328-6CA5-7F4E-878C-BB66C0DA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CC077-0397-9141-A0E3-249DC58DA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FA2B1-08AD-AE4F-A894-864F4E1B0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9" name="Group 43">
            <a:extLst>
              <a:ext uri="{FF2B5EF4-FFF2-40B4-BE49-F238E27FC236}">
                <a16:creationId xmlns:a16="http://schemas.microsoft.com/office/drawing/2014/main" id="{7975BB59-F6CF-FA4D-A5D8-3AEA29CA14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4968452"/>
              </p:ext>
            </p:extLst>
          </p:nvPr>
        </p:nvGraphicFramePr>
        <p:xfrm>
          <a:off x="1433286" y="1843087"/>
          <a:ext cx="9017000" cy="3802971"/>
        </p:xfrm>
        <a:graphic>
          <a:graphicData uri="http://schemas.openxmlformats.org/drawingml/2006/table">
            <a:tbl>
              <a:tblPr/>
              <a:tblGrid>
                <a:gridCol w="3034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4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75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50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ahoma Negreta"/>
                          <a:cs typeface="Times New Roman" pitchFamily="18" charset="0"/>
                          <a:sym typeface="Tahoma Negreta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ahoma Negreta"/>
                          <a:cs typeface="Times New Roman" pitchFamily="18" charset="0"/>
                          <a:sym typeface="Tahoma Negreta"/>
                        </a:rPr>
                        <a:t>Linked List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ahoma Negreta"/>
                          <a:cs typeface="Times New Roman" pitchFamily="18" charset="0"/>
                          <a:sym typeface="Tahoma Negreta"/>
                        </a:rPr>
                        <a:t>Python’s list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8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Insert at head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O(1)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O(n)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0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Insert at middle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O(n), O(1) given a reference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O(n)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0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Remove from head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O(1)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O(n)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8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Remove from middle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O(n), O(1) given a reference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O(n)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0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Find k-th element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O(k)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O(1)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50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Search unsorted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O(n)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O(n)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58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Search sorted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Tahom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Tahom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189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4A065-2873-2E42-AECC-D2EA942DF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Analysis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C0328-6CA5-7F4E-878C-BB66C0DA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CC077-0397-9141-A0E3-249DC58DA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FA2B1-08AD-AE4F-A894-864F4E1B0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9" name="Group 43">
            <a:extLst>
              <a:ext uri="{FF2B5EF4-FFF2-40B4-BE49-F238E27FC236}">
                <a16:creationId xmlns:a16="http://schemas.microsoft.com/office/drawing/2014/main" id="{7975BB59-F6CF-FA4D-A5D8-3AEA29CA14C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33286" y="1843087"/>
          <a:ext cx="9017000" cy="3802971"/>
        </p:xfrm>
        <a:graphic>
          <a:graphicData uri="http://schemas.openxmlformats.org/drawingml/2006/table">
            <a:tbl>
              <a:tblPr/>
              <a:tblGrid>
                <a:gridCol w="3034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4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75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50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ahoma Negreta"/>
                          <a:cs typeface="Times New Roman" pitchFamily="18" charset="0"/>
                          <a:sym typeface="Tahoma Negreta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ahoma Negreta"/>
                          <a:cs typeface="Times New Roman" pitchFamily="18" charset="0"/>
                          <a:sym typeface="Tahoma Negreta"/>
                        </a:rPr>
                        <a:t>Linked List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ahoma Negreta"/>
                          <a:cs typeface="Times New Roman" pitchFamily="18" charset="0"/>
                          <a:sym typeface="Tahoma Negreta"/>
                        </a:rPr>
                        <a:t>Python’s list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8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Insert at head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O(1)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O(n)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0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Insert at middle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O(n), O(1) given a reference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O(n)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0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Remove from head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O(1)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O(n)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8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Remove from middle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O(n), O(1) given a reference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O(n)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0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Find k-th element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O(k)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O(1)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50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Search unsorted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O(n)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O(n)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58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Search sorted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O(n)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O(log n)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62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3F17E-8394-8644-954B-0C2ECAEE9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the only reason?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EAA67-348A-9240-B6C2-A4D524DF2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Aside then the fact that linked lists may be faster, they are much more flexible.</a:t>
            </a:r>
          </a:p>
          <a:p>
            <a:r>
              <a:rPr lang="en-US" dirty="0"/>
              <a:t>They allow us to construct more complex data structures:</a:t>
            </a:r>
          </a:p>
          <a:p>
            <a:pPr lvl="1"/>
            <a:r>
              <a:rPr lang="en-US" dirty="0"/>
              <a:t>Queues and stacks  - Some  other time</a:t>
            </a:r>
          </a:p>
          <a:p>
            <a:pPr lvl="1"/>
            <a:r>
              <a:rPr lang="en-US" dirty="0"/>
              <a:t>Graphs</a:t>
            </a:r>
          </a:p>
          <a:p>
            <a:pPr lvl="1"/>
            <a:r>
              <a:rPr lang="en-US" dirty="0"/>
              <a:t>Binary trees – Today!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73E2C-B019-124C-98E6-C3A2F6846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D58DF-25DD-7644-9340-9ADF54B58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CDADE-8B85-7E48-9822-41364A3FB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274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9B30-E12F-A94A-910F-EA2ADFA6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Todays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3E667-186A-CA4A-899E-EE5A1519B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structures: </a:t>
            </a:r>
          </a:p>
          <a:p>
            <a:pPr lvl="1"/>
            <a:r>
              <a:rPr lang="en-US" sz="3600" dirty="0"/>
              <a:t>Linked lists</a:t>
            </a:r>
          </a:p>
          <a:p>
            <a:pPr lvl="1"/>
            <a:r>
              <a:rPr lang="en-US" sz="3600" dirty="0"/>
              <a:t>Graphs &amp; Binary Trees</a:t>
            </a:r>
            <a:endParaRPr lang="en-US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6686A-F4E3-6947-B966-61080544C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6198-150A-8C4F-A1E7-0F1CE7597B42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BF202-4A9A-0043-8F75-881DB5CA3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EDD00-6733-B540-BDDE-1C206FAF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985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4075-88CE-4656-BBF5-890E6E7E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FYI – first dry assignment in live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4974-0891-4013-8834-30190F6CB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3% from the final grade</a:t>
            </a:r>
          </a:p>
          <a:p>
            <a:r>
              <a:rPr lang="en-US" dirty="0">
                <a:cs typeface="Calibri"/>
              </a:rPr>
              <a:t>You have this week to do it.</a:t>
            </a:r>
          </a:p>
          <a:p>
            <a:r>
              <a:rPr lang="en-US" dirty="0">
                <a:cs typeface="Calibri"/>
              </a:rPr>
              <a:t>However only 15 minute to finish it.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More precise details are in the Moodle.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Good luck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54BF8-22B8-4BBC-BE08-CE89D3599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9B38D-2870-4AA1-B13A-0AE4B546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6EF27-4042-4DAD-9DD1-94013E91C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60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704D-5C66-3344-A037-825644145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– Reminder on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2509D-A90A-A440-B727-BFC1055D0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lists are represented as continuous blocks in memory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we want to make the block size larger, we have to re-allocate memory and copy the contents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Many times Python does this for us behind the scenes</a:t>
            </a:r>
          </a:p>
          <a:p>
            <a:r>
              <a:rPr lang="en-US" dirty="0">
                <a:hlinkClick r:id="rId2"/>
              </a:rPr>
              <a:t>Read more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76A1E-2CBB-354F-B6B1-F2E8F16CA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00D30-8700-A14C-BDC5-27EFA4FD8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AC12C-AD6C-CB44-94F1-057635EDC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7" name="טבלה 4">
            <a:extLst>
              <a:ext uri="{FF2B5EF4-FFF2-40B4-BE49-F238E27FC236}">
                <a16:creationId xmlns:a16="http://schemas.microsoft.com/office/drawing/2014/main" id="{EA5F46F9-2322-3B44-BDAE-303A3ADBDA39}"/>
              </a:ext>
            </a:extLst>
          </p:cNvPr>
          <p:cNvGraphicFramePr>
            <a:graphicFrameLocks noGrp="1"/>
          </p:cNvGraphicFramePr>
          <p:nvPr/>
        </p:nvGraphicFramePr>
        <p:xfrm>
          <a:off x="2921960" y="2391296"/>
          <a:ext cx="568864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5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5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55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55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55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55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55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55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55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55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55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55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554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טבלה 6">
            <a:extLst>
              <a:ext uri="{FF2B5EF4-FFF2-40B4-BE49-F238E27FC236}">
                <a16:creationId xmlns:a16="http://schemas.microsoft.com/office/drawing/2014/main" id="{41934CEF-3A5C-074C-832D-A741A856FCA5}"/>
              </a:ext>
            </a:extLst>
          </p:cNvPr>
          <p:cNvGraphicFramePr>
            <a:graphicFrameLocks noGrp="1"/>
          </p:cNvGraphicFramePr>
          <p:nvPr/>
        </p:nvGraphicFramePr>
        <p:xfrm>
          <a:off x="5081208" y="4188418"/>
          <a:ext cx="568864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5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5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55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55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55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55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55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55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55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55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55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55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554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טבלה 7">
            <a:extLst>
              <a:ext uri="{FF2B5EF4-FFF2-40B4-BE49-F238E27FC236}">
                <a16:creationId xmlns:a16="http://schemas.microsoft.com/office/drawing/2014/main" id="{2A7F3CF0-2D1F-1F4B-AD78-3B01BAD812B4}"/>
              </a:ext>
            </a:extLst>
          </p:cNvPr>
          <p:cNvGraphicFramePr>
            <a:graphicFrameLocks noGrp="1"/>
          </p:cNvGraphicFramePr>
          <p:nvPr/>
        </p:nvGraphicFramePr>
        <p:xfrm>
          <a:off x="6377352" y="3493542"/>
          <a:ext cx="319986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5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5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55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55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55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55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חץ מעוקל שמאלה 8">
            <a:extLst>
              <a:ext uri="{FF2B5EF4-FFF2-40B4-BE49-F238E27FC236}">
                <a16:creationId xmlns:a16="http://schemas.microsoft.com/office/drawing/2014/main" id="{E056D487-3D0F-ED43-B1FA-671D22BCCF25}"/>
              </a:ext>
            </a:extLst>
          </p:cNvPr>
          <p:cNvSpPr/>
          <p:nvPr/>
        </p:nvSpPr>
        <p:spPr>
          <a:xfrm rot="19718185">
            <a:off x="9851895" y="3393608"/>
            <a:ext cx="464417" cy="753573"/>
          </a:xfrm>
          <a:prstGeom prst="curvedLeftArrow">
            <a:avLst>
              <a:gd name="adj1" fmla="val 25000"/>
              <a:gd name="adj2" fmla="val 56275"/>
              <a:gd name="adj3" fmla="val 25000"/>
            </a:avLst>
          </a:prstGeom>
          <a:ln>
            <a:solidFill>
              <a:schemeClr val="tx1"/>
            </a:solidFill>
          </a:ln>
        </p:spPr>
        <p:txBody>
          <a:bodyPr rtlCol="0" anchor="ctr">
            <a:spAutoFit/>
          </a:bodyPr>
          <a:lstStyle/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230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C0C0-8B09-114A-B92B-E775B7B5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reallocation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E56B3-8059-6F42-B35E-466FD3A21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Pre-allocation of memory saves up to half of the time (see moodle example, modified from </a:t>
            </a:r>
            <a:r>
              <a:rPr lang="en-US" dirty="0">
                <a:hlinkClick r:id="rId2"/>
              </a:rPr>
              <a:t>Stack Overflow</a:t>
            </a:r>
            <a:r>
              <a:rPr lang="en-US" dirty="0"/>
              <a:t>),  with respect to appending and extending.</a:t>
            </a:r>
          </a:p>
          <a:p>
            <a:r>
              <a:rPr lang="en-US" dirty="0"/>
              <a:t>Ignorant reallocation is terrible.</a:t>
            </a:r>
          </a:p>
          <a:p>
            <a:r>
              <a:rPr lang="en-US" dirty="0"/>
              <a:t>How bad can it get?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0E68B-7014-DB4C-8FF3-D25CE5BC3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BDEE6-F249-B740-8065-D949DB81B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491E3-C980-3546-9843-35AD157E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6D2D6C-C932-1E4C-8691-5D1F67083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585" y="3601470"/>
            <a:ext cx="7014029" cy="1414351"/>
          </a:xfrm>
          <a:prstGeom prst="rect">
            <a:avLst/>
          </a:prstGeom>
        </p:spPr>
      </p:pic>
      <p:sp>
        <p:nvSpPr>
          <p:cNvPr id="9" name="Cloud Callout 8">
            <a:extLst>
              <a:ext uri="{FF2B5EF4-FFF2-40B4-BE49-F238E27FC236}">
                <a16:creationId xmlns:a16="http://schemas.microsoft.com/office/drawing/2014/main" id="{F711E331-E713-CA4C-9807-E22E8FEE9A6B}"/>
              </a:ext>
            </a:extLst>
          </p:cNvPr>
          <p:cNvSpPr/>
          <p:nvPr/>
        </p:nvSpPr>
        <p:spPr>
          <a:xfrm flipH="1">
            <a:off x="972457" y="4150179"/>
            <a:ext cx="3367314" cy="211647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What if we cant pre-allocate?</a:t>
            </a:r>
          </a:p>
        </p:txBody>
      </p:sp>
    </p:spTree>
    <p:extLst>
      <p:ext uri="{BB962C8B-B14F-4D97-AF65-F5344CB8AC3E}">
        <p14:creationId xmlns:p14="http://schemas.microsoft.com/office/powerpoint/2010/main" val="690636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D4381-9435-EA45-A3C9-FCBC21E49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 runtime: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5B08A-71B8-3049-85B7-4F5060976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Convenient to use, but what other option might we have?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16CFD-D4AE-9C41-99FC-57AAF302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1212C-22D8-C245-9EEB-D32AF28B7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AF50E-46CE-DA4F-8892-79311FC85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7" name="Group 43">
            <a:extLst>
              <a:ext uri="{FF2B5EF4-FFF2-40B4-BE49-F238E27FC236}">
                <a16:creationId xmlns:a16="http://schemas.microsoft.com/office/drawing/2014/main" id="{CB60FCC8-444F-0444-86D9-9BCAFAB57B08}"/>
              </a:ext>
            </a:extLst>
          </p:cNvPr>
          <p:cNvGraphicFramePr>
            <a:graphicFrameLocks noGrp="1"/>
          </p:cNvGraphicFramePr>
          <p:nvPr/>
        </p:nvGraphicFramePr>
        <p:xfrm>
          <a:off x="1503816" y="2525370"/>
          <a:ext cx="5069568" cy="3651593"/>
        </p:xfrm>
        <a:graphic>
          <a:graphicData uri="http://schemas.openxmlformats.org/drawingml/2006/table">
            <a:tbl>
              <a:tblPr/>
              <a:tblGrid>
                <a:gridCol w="3112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67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6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ahoma Negreta"/>
                          <a:cs typeface="Times New Roman" pitchFamily="18" charset="0"/>
                          <a:sym typeface="Tahoma Negreta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ahoma Negreta"/>
                          <a:cs typeface="Times New Roman" pitchFamily="18" charset="0"/>
                          <a:sym typeface="Tahoma Negreta"/>
                        </a:rPr>
                        <a:t>Python’s list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9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Insert at beginning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O(n)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Insert at middle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O(n)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Remove from beginning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O(n)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9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Remove from middle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O(n)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Find k-th element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O(1)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6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Search unsorted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O(n)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69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Search sorted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ahoma" pitchFamily="34" charset="0"/>
                        </a:rPr>
                        <a:t>O(log n)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Cloud Callout 9">
            <a:extLst>
              <a:ext uri="{FF2B5EF4-FFF2-40B4-BE49-F238E27FC236}">
                <a16:creationId xmlns:a16="http://schemas.microsoft.com/office/drawing/2014/main" id="{5AC5C685-F968-414A-89E7-F24A7DA39805}"/>
              </a:ext>
            </a:extLst>
          </p:cNvPr>
          <p:cNvSpPr/>
          <p:nvPr/>
        </p:nvSpPr>
        <p:spPr>
          <a:xfrm>
            <a:off x="7239000" y="3091941"/>
            <a:ext cx="3367314" cy="211647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Can we do better?</a:t>
            </a:r>
          </a:p>
        </p:txBody>
      </p:sp>
    </p:spTree>
    <p:extLst>
      <p:ext uri="{BB962C8B-B14F-4D97-AF65-F5344CB8AC3E}">
        <p14:creationId xmlns:p14="http://schemas.microsoft.com/office/powerpoint/2010/main" val="417596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B8304-9B10-8240-A954-1EBBAE544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2971B-F391-DC4F-AEF3-E56A2E12E2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0AFBC-49E1-2941-B666-C1415CD95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587C-0253-174D-AFE2-858CC54384E4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69B49-D8C3-4148-AF8C-68B427D0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D459B-7548-C449-93DE-E21232590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088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FF85-F16E-6241-A94B-F529EAF0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9CE8C59-01A9-C747-B7AB-CABB853F3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list element (called a </a:t>
            </a:r>
            <a:r>
              <a:rPr lang="en-US" b="1" dirty="0"/>
              <a:t>node</a:t>
            </a:r>
            <a:r>
              <a:rPr lang="en-US" dirty="0"/>
              <a:t>) contains data and a reference to the next node.</a:t>
            </a:r>
          </a:p>
          <a:p>
            <a:r>
              <a:rPr lang="en-US" dirty="0"/>
              <a:t>We hold a reference to the </a:t>
            </a:r>
            <a:r>
              <a:rPr lang="en-US" b="1" dirty="0"/>
              <a:t>head </a:t>
            </a:r>
            <a:r>
              <a:rPr lang="en-US" dirty="0"/>
              <a:t>to iterate over the list</a:t>
            </a:r>
            <a:r>
              <a:rPr lang="en-US" b="1" dirty="0"/>
              <a:t>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076E3-6B16-F147-8411-09702EC75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7D42E-2BE0-4942-A69D-E525BFF0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586E8-E3BA-C84B-8FDF-99B74B837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5ED03D7-E12E-7C40-A456-DCA92BE1961E}"/>
              </a:ext>
            </a:extLst>
          </p:cNvPr>
          <p:cNvGrpSpPr/>
          <p:nvPr/>
        </p:nvGrpSpPr>
        <p:grpSpPr>
          <a:xfrm>
            <a:off x="1826985" y="3505200"/>
            <a:ext cx="8538029" cy="2107376"/>
            <a:chOff x="310869" y="1056523"/>
            <a:chExt cx="8375931" cy="1763683"/>
          </a:xfrm>
        </p:grpSpPr>
        <p:grpSp>
          <p:nvGrpSpPr>
            <p:cNvPr id="10" name="קבוצה 14">
              <a:extLst>
                <a:ext uri="{FF2B5EF4-FFF2-40B4-BE49-F238E27FC236}">
                  <a16:creationId xmlns:a16="http://schemas.microsoft.com/office/drawing/2014/main" id="{A7CDF275-EF6D-984A-841F-974786B745F9}"/>
                </a:ext>
              </a:extLst>
            </p:cNvPr>
            <p:cNvGrpSpPr/>
            <p:nvPr/>
          </p:nvGrpSpPr>
          <p:grpSpPr>
            <a:xfrm>
              <a:off x="1312333" y="1772817"/>
              <a:ext cx="1574800" cy="1047389"/>
              <a:chOff x="474847" y="1589524"/>
              <a:chExt cx="1539168" cy="1047389"/>
            </a:xfrm>
          </p:grpSpPr>
          <p:grpSp>
            <p:nvGrpSpPr>
              <p:cNvPr id="32" name="קבוצה 7">
                <a:extLst>
                  <a:ext uri="{FF2B5EF4-FFF2-40B4-BE49-F238E27FC236}">
                    <a16:creationId xmlns:a16="http://schemas.microsoft.com/office/drawing/2014/main" id="{337C90A1-0E6C-0642-A147-C8A0BE09236A}"/>
                  </a:ext>
                </a:extLst>
              </p:cNvPr>
              <p:cNvGrpSpPr/>
              <p:nvPr/>
            </p:nvGrpSpPr>
            <p:grpSpPr>
              <a:xfrm>
                <a:off x="474847" y="1589524"/>
                <a:ext cx="1145197" cy="1047389"/>
                <a:chOff x="474847" y="1589524"/>
                <a:chExt cx="1145197" cy="1047389"/>
              </a:xfrm>
            </p:grpSpPr>
            <p:sp>
              <p:nvSpPr>
                <p:cNvPr id="34" name="מלבן מעוגל 4">
                  <a:extLst>
                    <a:ext uri="{FF2B5EF4-FFF2-40B4-BE49-F238E27FC236}">
                      <a16:creationId xmlns:a16="http://schemas.microsoft.com/office/drawing/2014/main" id="{314829BF-251F-0D45-9E4F-44F70FC5C350}"/>
                    </a:ext>
                  </a:extLst>
                </p:cNvPr>
                <p:cNvSpPr/>
                <p:nvPr/>
              </p:nvSpPr>
              <p:spPr>
                <a:xfrm>
                  <a:off x="531167" y="1640515"/>
                  <a:ext cx="1004211" cy="408623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/>
                    <a:t>__next</a:t>
                  </a:r>
                </a:p>
              </p:txBody>
            </p:sp>
            <p:sp>
              <p:nvSpPr>
                <p:cNvPr id="35" name="מלבן מעוגל 5">
                  <a:extLst>
                    <a:ext uri="{FF2B5EF4-FFF2-40B4-BE49-F238E27FC236}">
                      <a16:creationId xmlns:a16="http://schemas.microsoft.com/office/drawing/2014/main" id="{552CD63A-32BE-F341-BCCE-0F244187DFA8}"/>
                    </a:ext>
                  </a:extLst>
                </p:cNvPr>
                <p:cNvSpPr/>
                <p:nvPr/>
              </p:nvSpPr>
              <p:spPr>
                <a:xfrm>
                  <a:off x="531167" y="2156282"/>
                  <a:ext cx="1004212" cy="408623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/>
                    <a:t>__data</a:t>
                  </a:r>
                </a:p>
              </p:txBody>
            </p:sp>
            <p:sp>
              <p:nvSpPr>
                <p:cNvPr id="36" name="מלבן מעוגל 6">
                  <a:extLst>
                    <a:ext uri="{FF2B5EF4-FFF2-40B4-BE49-F238E27FC236}">
                      <a16:creationId xmlns:a16="http://schemas.microsoft.com/office/drawing/2014/main" id="{1A91F5D3-7400-9B45-B0F5-6DF23089B16D}"/>
                    </a:ext>
                  </a:extLst>
                </p:cNvPr>
                <p:cNvSpPr/>
                <p:nvPr/>
              </p:nvSpPr>
              <p:spPr>
                <a:xfrm>
                  <a:off x="474847" y="1589524"/>
                  <a:ext cx="1145197" cy="1047389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l" rtl="0"/>
                  <a:endParaRPr lang="en-US" dirty="0"/>
                </a:p>
              </p:txBody>
            </p:sp>
          </p:grpSp>
          <p:cxnSp>
            <p:nvCxnSpPr>
              <p:cNvPr id="33" name="מחבר חץ ישר 13">
                <a:extLst>
                  <a:ext uri="{FF2B5EF4-FFF2-40B4-BE49-F238E27FC236}">
                    <a16:creationId xmlns:a16="http://schemas.microsoft.com/office/drawing/2014/main" id="{4B68A762-B392-3C41-9DA1-8F3388ABB652}"/>
                  </a:ext>
                </a:extLst>
              </p:cNvPr>
              <p:cNvCxnSpPr>
                <a:stCxn id="34" idx="3"/>
              </p:cNvCxnSpPr>
              <p:nvPr/>
            </p:nvCxnSpPr>
            <p:spPr>
              <a:xfrm>
                <a:off x="1535379" y="1844826"/>
                <a:ext cx="478636" cy="0"/>
              </a:xfrm>
              <a:prstGeom prst="straightConnector1">
                <a:avLst/>
              </a:prstGeom>
              <a:ln w="349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D302B2-5E18-3743-B430-128ABCC01E45}"/>
                </a:ext>
              </a:extLst>
            </p:cNvPr>
            <p:cNvSpPr txBox="1"/>
            <p:nvPr/>
          </p:nvSpPr>
          <p:spPr>
            <a:xfrm>
              <a:off x="310869" y="1056523"/>
              <a:ext cx="1157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dirty="0"/>
                <a:t>__head</a:t>
              </a:r>
            </a:p>
          </p:txBody>
        </p:sp>
        <p:cxnSp>
          <p:nvCxnSpPr>
            <p:cNvPr id="12" name="מחבר חץ ישר 35">
              <a:extLst>
                <a:ext uri="{FF2B5EF4-FFF2-40B4-BE49-F238E27FC236}">
                  <a16:creationId xmlns:a16="http://schemas.microsoft.com/office/drawing/2014/main" id="{219808BB-D37C-1E46-9BCB-2B946EB2D5B7}"/>
                </a:ext>
              </a:extLst>
            </p:cNvPr>
            <p:cNvCxnSpPr/>
            <p:nvPr/>
          </p:nvCxnSpPr>
          <p:spPr>
            <a:xfrm>
              <a:off x="821729" y="1381418"/>
              <a:ext cx="548228" cy="442389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3B065F-228E-D349-AC9B-1000C5A36601}"/>
                </a:ext>
              </a:extLst>
            </p:cNvPr>
            <p:cNvSpPr txBox="1"/>
            <p:nvPr/>
          </p:nvSpPr>
          <p:spPr>
            <a:xfrm>
              <a:off x="7683746" y="1823807"/>
              <a:ext cx="1003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dirty="0"/>
                <a:t>None</a:t>
              </a:r>
            </a:p>
          </p:txBody>
        </p:sp>
        <p:grpSp>
          <p:nvGrpSpPr>
            <p:cNvPr id="14" name="קבוצה 14">
              <a:extLst>
                <a:ext uri="{FF2B5EF4-FFF2-40B4-BE49-F238E27FC236}">
                  <a16:creationId xmlns:a16="http://schemas.microsoft.com/office/drawing/2014/main" id="{925A7FCD-2352-D748-8CA2-F79B66D1738E}"/>
                </a:ext>
              </a:extLst>
            </p:cNvPr>
            <p:cNvGrpSpPr/>
            <p:nvPr/>
          </p:nvGrpSpPr>
          <p:grpSpPr>
            <a:xfrm>
              <a:off x="2887133" y="1765077"/>
              <a:ext cx="1574800" cy="1047389"/>
              <a:chOff x="474847" y="1589523"/>
              <a:chExt cx="1539168" cy="1047389"/>
            </a:xfrm>
          </p:grpSpPr>
          <p:grpSp>
            <p:nvGrpSpPr>
              <p:cNvPr id="27" name="קבוצה 7">
                <a:extLst>
                  <a:ext uri="{FF2B5EF4-FFF2-40B4-BE49-F238E27FC236}">
                    <a16:creationId xmlns:a16="http://schemas.microsoft.com/office/drawing/2014/main" id="{F2297ADB-AC71-4341-B05A-8EE6D4B3DE3D}"/>
                  </a:ext>
                </a:extLst>
              </p:cNvPr>
              <p:cNvGrpSpPr/>
              <p:nvPr/>
            </p:nvGrpSpPr>
            <p:grpSpPr>
              <a:xfrm>
                <a:off x="474847" y="1589523"/>
                <a:ext cx="1145197" cy="1047389"/>
                <a:chOff x="474847" y="1589523"/>
                <a:chExt cx="1145197" cy="1047389"/>
              </a:xfrm>
            </p:grpSpPr>
            <p:sp>
              <p:nvSpPr>
                <p:cNvPr id="29" name="מלבן מעוגל 4">
                  <a:extLst>
                    <a:ext uri="{FF2B5EF4-FFF2-40B4-BE49-F238E27FC236}">
                      <a16:creationId xmlns:a16="http://schemas.microsoft.com/office/drawing/2014/main" id="{A88F5418-B9D3-3C42-998A-ACE632A0CBFD}"/>
                    </a:ext>
                  </a:extLst>
                </p:cNvPr>
                <p:cNvSpPr/>
                <p:nvPr/>
              </p:nvSpPr>
              <p:spPr>
                <a:xfrm>
                  <a:off x="531167" y="1640514"/>
                  <a:ext cx="1004211" cy="408623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/>
                    <a:t>__next</a:t>
                  </a:r>
                </a:p>
              </p:txBody>
            </p:sp>
            <p:sp>
              <p:nvSpPr>
                <p:cNvPr id="30" name="מלבן מעוגל 5">
                  <a:extLst>
                    <a:ext uri="{FF2B5EF4-FFF2-40B4-BE49-F238E27FC236}">
                      <a16:creationId xmlns:a16="http://schemas.microsoft.com/office/drawing/2014/main" id="{E277B549-5B06-EA4F-9E8D-E92099113F72}"/>
                    </a:ext>
                  </a:extLst>
                </p:cNvPr>
                <p:cNvSpPr/>
                <p:nvPr/>
              </p:nvSpPr>
              <p:spPr>
                <a:xfrm>
                  <a:off x="531167" y="2156281"/>
                  <a:ext cx="1004212" cy="408623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/>
                    <a:t>__data</a:t>
                  </a:r>
                </a:p>
              </p:txBody>
            </p:sp>
            <p:sp>
              <p:nvSpPr>
                <p:cNvPr id="31" name="מלבן מעוגל 6">
                  <a:extLst>
                    <a:ext uri="{FF2B5EF4-FFF2-40B4-BE49-F238E27FC236}">
                      <a16:creationId xmlns:a16="http://schemas.microsoft.com/office/drawing/2014/main" id="{0330D540-8E14-0B4D-BF51-19A28E1A1B46}"/>
                    </a:ext>
                  </a:extLst>
                </p:cNvPr>
                <p:cNvSpPr/>
                <p:nvPr/>
              </p:nvSpPr>
              <p:spPr>
                <a:xfrm>
                  <a:off x="474847" y="1589523"/>
                  <a:ext cx="1145197" cy="1047389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l" rtl="0"/>
                  <a:endParaRPr lang="en-US" dirty="0"/>
                </a:p>
              </p:txBody>
            </p:sp>
          </p:grpSp>
          <p:cxnSp>
            <p:nvCxnSpPr>
              <p:cNvPr id="28" name="מחבר חץ ישר 13">
                <a:extLst>
                  <a:ext uri="{FF2B5EF4-FFF2-40B4-BE49-F238E27FC236}">
                    <a16:creationId xmlns:a16="http://schemas.microsoft.com/office/drawing/2014/main" id="{24AC38EA-C21A-EA4B-ABA4-CE72DAD3EFC4}"/>
                  </a:ext>
                </a:extLst>
              </p:cNvPr>
              <p:cNvCxnSpPr>
                <a:stCxn id="29" idx="3"/>
              </p:cNvCxnSpPr>
              <p:nvPr/>
            </p:nvCxnSpPr>
            <p:spPr>
              <a:xfrm>
                <a:off x="1535379" y="1844826"/>
                <a:ext cx="478636" cy="0"/>
              </a:xfrm>
              <a:prstGeom prst="straightConnector1">
                <a:avLst/>
              </a:prstGeom>
              <a:ln w="349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קבוצה 14">
              <a:extLst>
                <a:ext uri="{FF2B5EF4-FFF2-40B4-BE49-F238E27FC236}">
                  <a16:creationId xmlns:a16="http://schemas.microsoft.com/office/drawing/2014/main" id="{039FE0BE-1826-6245-AB21-FB09B64E3827}"/>
                </a:ext>
              </a:extLst>
            </p:cNvPr>
            <p:cNvGrpSpPr/>
            <p:nvPr/>
          </p:nvGrpSpPr>
          <p:grpSpPr>
            <a:xfrm>
              <a:off x="4461933" y="1772816"/>
              <a:ext cx="1574800" cy="1047389"/>
              <a:chOff x="474847" y="1589523"/>
              <a:chExt cx="1539168" cy="1047389"/>
            </a:xfrm>
          </p:grpSpPr>
          <p:grpSp>
            <p:nvGrpSpPr>
              <p:cNvPr id="22" name="קבוצה 7">
                <a:extLst>
                  <a:ext uri="{FF2B5EF4-FFF2-40B4-BE49-F238E27FC236}">
                    <a16:creationId xmlns:a16="http://schemas.microsoft.com/office/drawing/2014/main" id="{4A875418-BE06-3942-ADF9-9D18CF45167D}"/>
                  </a:ext>
                </a:extLst>
              </p:cNvPr>
              <p:cNvGrpSpPr/>
              <p:nvPr/>
            </p:nvGrpSpPr>
            <p:grpSpPr>
              <a:xfrm>
                <a:off x="474847" y="1589523"/>
                <a:ext cx="1145197" cy="1047389"/>
                <a:chOff x="474847" y="1589523"/>
                <a:chExt cx="1145197" cy="1047389"/>
              </a:xfrm>
            </p:grpSpPr>
            <p:sp>
              <p:nvSpPr>
                <p:cNvPr id="24" name="מלבן מעוגל 4">
                  <a:extLst>
                    <a:ext uri="{FF2B5EF4-FFF2-40B4-BE49-F238E27FC236}">
                      <a16:creationId xmlns:a16="http://schemas.microsoft.com/office/drawing/2014/main" id="{53C83C25-9502-F94B-A6BF-5D729B6C7637}"/>
                    </a:ext>
                  </a:extLst>
                </p:cNvPr>
                <p:cNvSpPr/>
                <p:nvPr/>
              </p:nvSpPr>
              <p:spPr>
                <a:xfrm>
                  <a:off x="531167" y="1640515"/>
                  <a:ext cx="1004211" cy="408623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/>
                    <a:t>__next</a:t>
                  </a:r>
                </a:p>
              </p:txBody>
            </p:sp>
            <p:sp>
              <p:nvSpPr>
                <p:cNvPr id="25" name="מלבן מעוגל 5">
                  <a:extLst>
                    <a:ext uri="{FF2B5EF4-FFF2-40B4-BE49-F238E27FC236}">
                      <a16:creationId xmlns:a16="http://schemas.microsoft.com/office/drawing/2014/main" id="{C61840FC-3A14-194E-8D01-D99EE955ECB8}"/>
                    </a:ext>
                  </a:extLst>
                </p:cNvPr>
                <p:cNvSpPr/>
                <p:nvPr/>
              </p:nvSpPr>
              <p:spPr>
                <a:xfrm>
                  <a:off x="531167" y="2156282"/>
                  <a:ext cx="1004212" cy="408623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/>
                    <a:t>__data</a:t>
                  </a:r>
                </a:p>
              </p:txBody>
            </p:sp>
            <p:sp>
              <p:nvSpPr>
                <p:cNvPr id="26" name="מלבן מעוגל 6">
                  <a:extLst>
                    <a:ext uri="{FF2B5EF4-FFF2-40B4-BE49-F238E27FC236}">
                      <a16:creationId xmlns:a16="http://schemas.microsoft.com/office/drawing/2014/main" id="{FEA00C78-C908-FD46-BB6D-9FF7B567B666}"/>
                    </a:ext>
                  </a:extLst>
                </p:cNvPr>
                <p:cNvSpPr/>
                <p:nvPr/>
              </p:nvSpPr>
              <p:spPr>
                <a:xfrm>
                  <a:off x="474847" y="1589523"/>
                  <a:ext cx="1145197" cy="1047389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l" rtl="0"/>
                  <a:endParaRPr lang="en-US" dirty="0"/>
                </a:p>
              </p:txBody>
            </p:sp>
          </p:grpSp>
          <p:cxnSp>
            <p:nvCxnSpPr>
              <p:cNvPr id="23" name="מחבר חץ ישר 13">
                <a:extLst>
                  <a:ext uri="{FF2B5EF4-FFF2-40B4-BE49-F238E27FC236}">
                    <a16:creationId xmlns:a16="http://schemas.microsoft.com/office/drawing/2014/main" id="{20708793-6B80-EC4E-A2B2-5E02BFC8955D}"/>
                  </a:ext>
                </a:extLst>
              </p:cNvPr>
              <p:cNvCxnSpPr>
                <a:stCxn id="24" idx="3"/>
              </p:cNvCxnSpPr>
              <p:nvPr/>
            </p:nvCxnSpPr>
            <p:spPr>
              <a:xfrm>
                <a:off x="1535379" y="1844826"/>
                <a:ext cx="478636" cy="0"/>
              </a:xfrm>
              <a:prstGeom prst="straightConnector1">
                <a:avLst/>
              </a:prstGeom>
              <a:ln w="349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קבוצה 14">
              <a:extLst>
                <a:ext uri="{FF2B5EF4-FFF2-40B4-BE49-F238E27FC236}">
                  <a16:creationId xmlns:a16="http://schemas.microsoft.com/office/drawing/2014/main" id="{C0172245-4CA8-C646-A03D-2B89B12285CC}"/>
                </a:ext>
              </a:extLst>
            </p:cNvPr>
            <p:cNvGrpSpPr/>
            <p:nvPr/>
          </p:nvGrpSpPr>
          <p:grpSpPr>
            <a:xfrm>
              <a:off x="6036733" y="1765077"/>
              <a:ext cx="1574800" cy="1047389"/>
              <a:chOff x="474847" y="1589523"/>
              <a:chExt cx="1539168" cy="1047389"/>
            </a:xfrm>
          </p:grpSpPr>
          <p:grpSp>
            <p:nvGrpSpPr>
              <p:cNvPr id="17" name="קבוצה 7">
                <a:extLst>
                  <a:ext uri="{FF2B5EF4-FFF2-40B4-BE49-F238E27FC236}">
                    <a16:creationId xmlns:a16="http://schemas.microsoft.com/office/drawing/2014/main" id="{AA83AA33-B44A-8642-B8F0-5E9E219BED0D}"/>
                  </a:ext>
                </a:extLst>
              </p:cNvPr>
              <p:cNvGrpSpPr/>
              <p:nvPr/>
            </p:nvGrpSpPr>
            <p:grpSpPr>
              <a:xfrm>
                <a:off x="474847" y="1589523"/>
                <a:ext cx="1145197" cy="1047389"/>
                <a:chOff x="474847" y="1589523"/>
                <a:chExt cx="1145197" cy="1047389"/>
              </a:xfrm>
            </p:grpSpPr>
            <p:sp>
              <p:nvSpPr>
                <p:cNvPr id="19" name="מלבן מעוגל 4">
                  <a:extLst>
                    <a:ext uri="{FF2B5EF4-FFF2-40B4-BE49-F238E27FC236}">
                      <a16:creationId xmlns:a16="http://schemas.microsoft.com/office/drawing/2014/main" id="{5EE269C7-61B8-2D40-B8C4-D1DA8BCA1598}"/>
                    </a:ext>
                  </a:extLst>
                </p:cNvPr>
                <p:cNvSpPr/>
                <p:nvPr/>
              </p:nvSpPr>
              <p:spPr>
                <a:xfrm>
                  <a:off x="531167" y="1640514"/>
                  <a:ext cx="1004211" cy="408624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/>
                    <a:t>__next</a:t>
                  </a:r>
                </a:p>
              </p:txBody>
            </p:sp>
            <p:sp>
              <p:nvSpPr>
                <p:cNvPr id="20" name="מלבן מעוגל 5">
                  <a:extLst>
                    <a:ext uri="{FF2B5EF4-FFF2-40B4-BE49-F238E27FC236}">
                      <a16:creationId xmlns:a16="http://schemas.microsoft.com/office/drawing/2014/main" id="{6D496427-A318-654D-A15F-A1090BB0C3D6}"/>
                    </a:ext>
                  </a:extLst>
                </p:cNvPr>
                <p:cNvSpPr/>
                <p:nvPr/>
              </p:nvSpPr>
              <p:spPr>
                <a:xfrm>
                  <a:off x="531167" y="2156282"/>
                  <a:ext cx="1004212" cy="408624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/>
                    <a:t>__data</a:t>
                  </a:r>
                </a:p>
              </p:txBody>
            </p:sp>
            <p:sp>
              <p:nvSpPr>
                <p:cNvPr id="21" name="מלבן מעוגל 6">
                  <a:extLst>
                    <a:ext uri="{FF2B5EF4-FFF2-40B4-BE49-F238E27FC236}">
                      <a16:creationId xmlns:a16="http://schemas.microsoft.com/office/drawing/2014/main" id="{E73AEC87-143C-9042-978D-98DE1763F956}"/>
                    </a:ext>
                  </a:extLst>
                </p:cNvPr>
                <p:cNvSpPr/>
                <p:nvPr/>
              </p:nvSpPr>
              <p:spPr>
                <a:xfrm>
                  <a:off x="474847" y="1589523"/>
                  <a:ext cx="1145197" cy="1047389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l" rtl="0"/>
                  <a:endParaRPr lang="en-US" dirty="0"/>
                </a:p>
              </p:txBody>
            </p:sp>
          </p:grpSp>
          <p:cxnSp>
            <p:nvCxnSpPr>
              <p:cNvPr id="18" name="מחבר חץ ישר 13">
                <a:extLst>
                  <a:ext uri="{FF2B5EF4-FFF2-40B4-BE49-F238E27FC236}">
                    <a16:creationId xmlns:a16="http://schemas.microsoft.com/office/drawing/2014/main" id="{A9B233C5-0D94-3E40-B84E-80BE2F50D932}"/>
                  </a:ext>
                </a:extLst>
              </p:cNvPr>
              <p:cNvCxnSpPr>
                <a:stCxn id="19" idx="3"/>
              </p:cNvCxnSpPr>
              <p:nvPr/>
            </p:nvCxnSpPr>
            <p:spPr>
              <a:xfrm>
                <a:off x="1535379" y="1844826"/>
                <a:ext cx="478636" cy="0"/>
              </a:xfrm>
              <a:prstGeom prst="straightConnector1">
                <a:avLst/>
              </a:prstGeom>
              <a:ln w="349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19361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מסמך" ma:contentTypeID="0x010100F64EF411A19A1A4B9E7346737D2A1417" ma:contentTypeVersion="4" ma:contentTypeDescription="צור מסמך חדש." ma:contentTypeScope="" ma:versionID="3ee9f6acab36a3fa5d7314e588ecefa6">
  <xsd:schema xmlns:xsd="http://www.w3.org/2001/XMLSchema" xmlns:xs="http://www.w3.org/2001/XMLSchema" xmlns:p="http://schemas.microsoft.com/office/2006/metadata/properties" xmlns:ns2="30745bad-0236-4269-bac6-18b0cf771cc1" targetNamespace="http://schemas.microsoft.com/office/2006/metadata/properties" ma:root="true" ma:fieldsID="99726b8363212399144d175ad33b7cfd" ns2:_="">
    <xsd:import namespace="30745bad-0236-4269-bac6-18b0cf771c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745bad-0236-4269-bac6-18b0cf771c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סוג תוכן"/>
        <xsd:element ref="dc:title" minOccurs="0" maxOccurs="1" ma:index="4" ma:displayName="כותרת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C5DA488-E6CC-41F3-A200-B5E6ECA4CA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B31848-C532-422D-A3D1-F68D8A4EF29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2559F2F-AB7F-4317-AFEF-2D0D2B0510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745bad-0236-4269-bac6-18b0cf771c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13658</TotalTime>
  <Words>1183</Words>
  <Application>Microsoft Office PowerPoint</Application>
  <PresentationFormat>Widescreen</PresentationFormat>
  <Paragraphs>324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Introduction to Computer Science (371-1-1601)</vt:lpstr>
      <vt:lpstr>Recitation 9a Linked Lists</vt:lpstr>
      <vt:lpstr>Todays topics</vt:lpstr>
      <vt:lpstr>FYI – first dry assignment in live</vt:lpstr>
      <vt:lpstr>Motivation – Reminder on lists</vt:lpstr>
      <vt:lpstr>Effects of reallocation</vt:lpstr>
      <vt:lpstr>List operations runtime:</vt:lpstr>
      <vt:lpstr>Linked Lists</vt:lpstr>
      <vt:lpstr>Linked Lists</vt:lpstr>
      <vt:lpstr>Exercise #1</vt:lpstr>
      <vt:lpstr>Exercise #1 - Solution</vt:lpstr>
      <vt:lpstr>Some examples</vt:lpstr>
      <vt:lpstr>Extensive Implementation - Reference</vt:lpstr>
      <vt:lpstr>Did we save time?</vt:lpstr>
      <vt:lpstr>Complexity Analysis</vt:lpstr>
      <vt:lpstr>Complexity Analysis</vt:lpstr>
      <vt:lpstr>Complexity Analysis</vt:lpstr>
      <vt:lpstr>Complexity Analysis</vt:lpstr>
      <vt:lpstr>Complexity Analysis</vt:lpstr>
      <vt:lpstr>Complexity Analysis</vt:lpstr>
      <vt:lpstr>Complexity Analysis</vt:lpstr>
      <vt:lpstr>Complexity Analysis</vt:lpstr>
      <vt:lpstr>Is this the only reason?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 baruch</dc:creator>
  <cp:lastModifiedBy>assaf livne</cp:lastModifiedBy>
  <cp:revision>243</cp:revision>
  <dcterms:created xsi:type="dcterms:W3CDTF">2019-01-21T08:43:48Z</dcterms:created>
  <dcterms:modified xsi:type="dcterms:W3CDTF">2021-05-08T20:09:00Z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0x010100F64EF411A19A1A4B9E7346737D2A1417</vt:lpwstr>
  </property>
</Properties>
</file>