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3" r:id="rId1"/>
  </p:sldMasterIdLst>
  <p:notesMasterIdLst>
    <p:notesMasterId r:id="rId27"/>
  </p:notesMasterIdLst>
  <p:sldIdLst>
    <p:sldId id="314" r:id="rId2"/>
    <p:sldId id="256" r:id="rId3"/>
    <p:sldId id="257" r:id="rId4"/>
    <p:sldId id="328" r:id="rId5"/>
    <p:sldId id="308" r:id="rId6"/>
    <p:sldId id="305" r:id="rId7"/>
    <p:sldId id="309" r:id="rId8"/>
    <p:sldId id="310" r:id="rId9"/>
    <p:sldId id="312" r:id="rId10"/>
    <p:sldId id="331" r:id="rId11"/>
    <p:sldId id="306" r:id="rId12"/>
    <p:sldId id="316" r:id="rId13"/>
    <p:sldId id="315" r:id="rId14"/>
    <p:sldId id="317" r:id="rId15"/>
    <p:sldId id="318" r:id="rId16"/>
    <p:sldId id="264" r:id="rId17"/>
    <p:sldId id="332" r:id="rId18"/>
    <p:sldId id="333" r:id="rId19"/>
    <p:sldId id="258" r:id="rId20"/>
    <p:sldId id="259" r:id="rId21"/>
    <p:sldId id="260" r:id="rId22"/>
    <p:sldId id="261" r:id="rId23"/>
    <p:sldId id="263" r:id="rId24"/>
    <p:sldId id="265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baruch" initials="ab" lastIdx="5" clrIdx="0">
    <p:extLst>
      <p:ext uri="{19B8F6BF-5375-455C-9EA6-DF929625EA0E}">
        <p15:presenceInfo xmlns:p15="http://schemas.microsoft.com/office/powerpoint/2012/main" userId="S::barucha@post.bgu.ac.il::6c7e3cdb-863d-4611-876f-1f2a2d132585" providerId="AD"/>
      </p:ext>
    </p:extLst>
  </p:cmAuthor>
  <p:cmAuthor id="2" name="NUC" initials="N" lastIdx="12" clrIdx="1">
    <p:extLst>
      <p:ext uri="{19B8F6BF-5375-455C-9EA6-DF929625EA0E}">
        <p15:presenceInfo xmlns:p15="http://schemas.microsoft.com/office/powerpoint/2012/main" userId="NU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/>
    <p:restoredTop sz="94785"/>
  </p:normalViewPr>
  <p:slideViewPr>
    <p:cSldViewPr snapToGrid="0" snapToObjects="1">
      <p:cViewPr varScale="1">
        <p:scale>
          <a:sx n="155" d="100"/>
          <a:sy n="155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9T17:10:53.640" idx="10">
    <p:pos x="4780" y="986"/>
    <p:text>typo in the finally section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D832-63E2-A847-AEBF-093AE4EB5B9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A0EC-C973-8443-AF4D-6D7C9514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IL" dirty="0"/>
              <a:t>issing zeroth term on expansion, unreadable code m</a:t>
            </a:r>
            <a:r>
              <a:rPr lang="en-US" dirty="0" err="1"/>
              <a:t>ak</a:t>
            </a:r>
            <a:r>
              <a:rPr lang="en-IL" dirty="0"/>
              <a:t>es debugging harder.</a:t>
            </a:r>
          </a:p>
          <a:p>
            <a:r>
              <a:rPr lang="en-IL" dirty="0"/>
              <a:t>Add comments and use meaningful 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4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There are better ways to do this. Why not use string built in method?</a:t>
            </a:r>
          </a:p>
          <a:p>
            <a:r>
              <a:rPr lang="en-IL" dirty="0"/>
              <a:t>Why iterate over indices and not values?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5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These don’t really print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48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Way to much functions, but well documented </a:t>
            </a:r>
            <a:r>
              <a:rPr lang="en-US" dirty="0" err="1"/>
              <a:t>kinda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Also here we can find a not very </a:t>
            </a:r>
            <a:r>
              <a:rPr lang="en-US" dirty="0" err="1"/>
              <a:t>pytonic</a:t>
            </a:r>
            <a:r>
              <a:rPr lang="en-US" dirty="0"/>
              <a:t> loops. But try to find out how many times q3 loops over the same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009AE-D442-4C8A-8D02-485609CA28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9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Way to much functions, but well documented </a:t>
            </a:r>
            <a:r>
              <a:rPr lang="en-US" dirty="0" err="1"/>
              <a:t>kinda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Also here we can find a not very </a:t>
            </a:r>
            <a:r>
              <a:rPr lang="en-US" dirty="0" err="1"/>
              <a:t>pytonic</a:t>
            </a:r>
            <a:r>
              <a:rPr lang="en-US" dirty="0"/>
              <a:t> loops. But try to find out how many times q3 loops over the same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009AE-D442-4C8A-8D02-485609CA28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6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Way to much functions, but well documented </a:t>
            </a:r>
            <a:r>
              <a:rPr lang="en-US" dirty="0" err="1"/>
              <a:t>kinda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Also here we can find a not very </a:t>
            </a:r>
            <a:r>
              <a:rPr lang="en-US" dirty="0" err="1"/>
              <a:t>pytonic</a:t>
            </a:r>
            <a:r>
              <a:rPr lang="en-US" dirty="0"/>
              <a:t> loops. But try to find out how many times q3 loops over the same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009AE-D442-4C8A-8D02-485609CA28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6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87-45A9-5C44-94C8-41CCBA82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AD30-D5F5-4349-9293-9685FF2C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929-E9CA-7346-8F66-E61CBF7D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8EA0-24A4-9C48-9942-93D48F51D26B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4132-5DF1-C746-9F8E-4291A14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510-A493-CA4E-A88F-82D51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286-1D8D-FD46-9F8E-F0D6E73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2EDA-9F66-FC49-9D24-CE642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7C1-8A95-F04E-A437-24A0A6C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F116-46A1-0A47-BD31-0E6FAC8EFB07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D90-D12D-BF41-8887-527CE5B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783-EC7F-004A-88A4-F98D13D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EBEAC-8A41-904A-9785-3B7F004E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EF99-2F71-4D49-BE97-E7DB93C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D00-E0B3-D94C-9411-9DBC075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E5B4-1ACB-154F-8FB2-E356CBA783E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DD86-3CB9-CC42-8273-3E524B27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920-76ED-964A-808C-45098DFF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C84-B21A-B549-8F6F-91783A4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9F-27B5-4A47-84CD-ABCF750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A4B6-E704-A040-B3C5-7DB34A9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5AB3-DC45-1246-947C-BA5942E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873A-D1AC-6D4F-A6F2-C44AC12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68F-F004-5143-B4DD-1387A7F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632C-635E-B648-BDC9-6A74472B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1171-C5D6-A549-8D2D-597BCAC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1FC7-9970-0D4C-9D6B-0BD1D228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01E4-2E19-C74D-B9BB-CED4786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949-9DFB-FA42-AE64-03AA538C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485-3CE8-5E40-BC87-753E0978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239F-3A72-6F47-905A-8FB9E76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F856-2A5A-8445-A979-AB53FF8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4F77-C265-2844-9D6F-DF9F1BC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6E44-B024-D54F-ABB0-0C13420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0-3D6C-CA47-BD23-48D6539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F70D-A3FA-B04E-8FD3-02345A0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A874-1AE0-FE43-8CDA-F217BEF3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DCAF-1F53-0548-9392-8A38BE33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9170-C7A8-D34C-8279-12D1C258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B9D-6144-D148-8BA3-721A70A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BBB8B-CC50-DB47-8BA5-DFCE4CA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F998-BEFE-1640-9768-120049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04E3-45B9-5D4B-B716-B5039C5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EBD3-1891-3D43-9BF0-1FCF75F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07-FD61-BA48-A08C-B309D3323F3D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8E04-C0EF-FF4B-84CA-A50DF2A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CD3C-7C50-D349-A2FC-0F3B23B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163-57F5-9649-9E95-299212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AB-3A92-E54C-9115-C53843F22E02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382B-A6F1-774A-ADB1-6226F01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F4E-6F40-6B42-A9FC-CBC599D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0B0-8450-9043-8269-84D545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468-BC6B-7F43-A7A5-D0355A1A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212B-AFB3-244B-A159-0F7F1E0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A2D3-FB9F-0B41-9D48-2AA7657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BC4C-D5E7-FF43-B7B3-2897AF37D55E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4A9E-FA2B-8C49-AE1D-39D02FE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884A-5723-E642-A8A1-6D370EB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662-DE18-E44C-A417-35B439E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454E-F00E-194C-8520-3A22061A5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5C90-D088-3648-A1C1-83E85E24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EEAA-CCA8-0442-AE7A-9CDC701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FAA0-F9EE-BD4F-868C-00AD95C7DBC1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AF69-48D1-AA40-AC0F-C167512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89B4-3BD5-C74D-B60B-01742A11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DE68-D55D-724D-87ED-EB638020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EE13-0316-174C-83B0-B230E295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FAB-EDB1-C643-A58D-C98A1616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D8C-CA63-BE4D-A02D-2B5DDC416F8D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FEE0-0716-1443-A2FB-F06D1F1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A1EB-F8D6-D049-836F-F8CEF10D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E9B5F-0F48-F64B-B356-B1D0E1B424E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88874" y="-4761"/>
            <a:ext cx="1140981" cy="11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12A6-1C3C-6842-AB98-33527AF749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5" y="5779513"/>
            <a:ext cx="993338" cy="9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Introduction to Computer Science (371-1-1601)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C878-14B9-074F-A4FB-D687DEFA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/>
              <a:t>Lectures by: Dr. Dan </a:t>
            </a:r>
            <a:r>
              <a:rPr lang="en-US" err="1"/>
              <a:t>Vilenchik</a:t>
            </a:r>
            <a:r>
              <a:rPr lang="en-US"/>
              <a:t> &amp; Dr. Zion </a:t>
            </a:r>
            <a:r>
              <a:rPr lang="en-US" err="1"/>
              <a:t>Siksik</a:t>
            </a:r>
            <a:endParaRPr lang="en-US"/>
          </a:p>
          <a:p>
            <a:r>
              <a:rPr lang="en-US"/>
              <a:t>Recitations by: Ariel Cohen, </a:t>
            </a:r>
            <a:r>
              <a:rPr lang="en-US" err="1"/>
              <a:t>Moshiko</a:t>
            </a:r>
            <a:r>
              <a:rPr lang="en-US"/>
              <a:t> Davidian, Assaf Livne, Yair Mazal</a:t>
            </a:r>
          </a:p>
        </p:txBody>
      </p:sp>
    </p:spTree>
    <p:extLst>
      <p:ext uri="{BB962C8B-B14F-4D97-AF65-F5344CB8AC3E}">
        <p14:creationId xmlns:p14="http://schemas.microsoft.com/office/powerpoint/2010/main" val="324234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– can you find the problem?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21A25-7317-524B-9110-C7303086E394}"/>
              </a:ext>
            </a:extLst>
          </p:cNvPr>
          <p:cNvSpPr txBox="1"/>
          <p:nvPr/>
        </p:nvSpPr>
        <p:spPr>
          <a:xfrm>
            <a:off x="838200" y="1509732"/>
            <a:ext cx="701602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code_letters</a:t>
            </a:r>
            <a:r>
              <a:rPr lang="en-US" dirty="0"/>
              <a:t>(str1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coding_dict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letter):</a:t>
            </a:r>
            <a:br>
              <a:rPr lang="en-US" dirty="0"/>
            </a:br>
            <a:r>
              <a:rPr lang="en-US" dirty="0"/>
              <a:t>    str1.replace(letter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coding_dict</a:t>
            </a:r>
            <a:r>
              <a:rPr lang="en-US" dirty="0"/>
              <a:t>[letter])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CC7832"/>
                </a:solidFill>
              </a:rPr>
              <a:t>def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FFC66D"/>
                </a:solidFill>
              </a:rPr>
              <a:t>abra</a:t>
            </a:r>
            <a:r>
              <a:rPr lang="en-US" dirty="0"/>
              <a:t>(str1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dict1):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(str1)):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code_letters</a:t>
            </a:r>
            <a:r>
              <a:rPr lang="en-US" dirty="0"/>
              <a:t>(str1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dict1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str1[</a:t>
            </a:r>
            <a:r>
              <a:rPr lang="en-US" dirty="0" err="1"/>
              <a:t>i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str1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CC7832"/>
                </a:solidFill>
              </a:rPr>
              <a:t>def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FFC66D"/>
                </a:solidFill>
              </a:rPr>
              <a:t>kadabra</a:t>
            </a:r>
            <a:r>
              <a:rPr lang="en-US" dirty="0"/>
              <a:t>(code):</a:t>
            </a:r>
            <a:br>
              <a:rPr lang="en-US" dirty="0"/>
            </a:br>
            <a:r>
              <a:rPr lang="en-US" dirty="0"/>
              <a:t>    t = {</a:t>
            </a:r>
            <a:r>
              <a:rPr lang="en-US" dirty="0" err="1">
                <a:solidFill>
                  <a:srgbClr val="8888C6"/>
                </a:solidFill>
              </a:rPr>
              <a:t>chr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): </a:t>
            </a:r>
            <a:r>
              <a:rPr lang="en-US" dirty="0" err="1">
                <a:solidFill>
                  <a:srgbClr val="8888C6"/>
                </a:solidFill>
              </a:rPr>
              <a:t>chr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code)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ord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'a'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8888C6"/>
                </a:solidFill>
              </a:rPr>
              <a:t>ord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'z'</a:t>
            </a:r>
            <a:r>
              <a:rPr lang="en-US" dirty="0"/>
              <a:t>) + </a:t>
            </a:r>
            <a:r>
              <a:rPr lang="en-US" dirty="0">
                <a:solidFill>
                  <a:srgbClr val="6897BB"/>
                </a:solidFill>
              </a:rPr>
              <a:t>1 </a:t>
            </a:r>
            <a:r>
              <a:rPr lang="en-US" dirty="0"/>
              <a:t>)}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t.update</a:t>
            </a:r>
            <a:r>
              <a:rPr lang="en-US" dirty="0"/>
              <a:t>({</a:t>
            </a:r>
            <a:r>
              <a:rPr lang="en-US" dirty="0" err="1">
                <a:solidFill>
                  <a:srgbClr val="8888C6"/>
                </a:solidFill>
              </a:rPr>
              <a:t>chr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ord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'z'</a:t>
            </a:r>
            <a:r>
              <a:rPr lang="en-US" dirty="0"/>
              <a:t>) - </a:t>
            </a:r>
            <a:r>
              <a:rPr lang="en-US" dirty="0" err="1"/>
              <a:t>i</a:t>
            </a:r>
            <a:r>
              <a:rPr lang="en-US" dirty="0"/>
              <a:t>): </a:t>
            </a:r>
            <a:r>
              <a:rPr lang="en-US" dirty="0" err="1">
                <a:solidFill>
                  <a:srgbClr val="8888C6"/>
                </a:solidFill>
              </a:rPr>
              <a:t>chr</a:t>
            </a:r>
            <a:r>
              <a:rPr lang="en-US" dirty="0"/>
              <a:t>(code - 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>
                <a:solidFill>
                  <a:srgbClr val="6897BB"/>
                </a:solidFill>
              </a:rPr>
              <a:t>1 </a:t>
            </a:r>
            <a:r>
              <a:rPr lang="en-US" dirty="0"/>
              <a:t>+ </a:t>
            </a:r>
            <a:r>
              <a:rPr lang="en-US" dirty="0" err="1">
                <a:solidFill>
                  <a:srgbClr val="8888C6"/>
                </a:solidFill>
              </a:rPr>
              <a:t>ord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'a'</a:t>
            </a:r>
            <a:r>
              <a:rPr lang="en-US" dirty="0"/>
              <a:t>))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(code)})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t</a:t>
            </a:r>
          </a:p>
          <a:p>
            <a:endParaRPr lang="en-US" dirty="0"/>
          </a:p>
          <a:p>
            <a:pPr lvl="0"/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kadabra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abra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 err="1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abrakadabra</a:t>
            </a:r>
            <a:r>
              <a:rPr lang="en-US" altLang="en-US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d))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4889520"/>
            <a:ext cx="5314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6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: Try - except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30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What can we do with run time errors?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FFF08-6A2B-8D40-B4CD-E2A87094520E}"/>
              </a:ext>
            </a:extLst>
          </p:cNvPr>
          <p:cNvSpPr txBox="1">
            <a:spLocks/>
          </p:cNvSpPr>
          <p:nvPr/>
        </p:nvSpPr>
        <p:spPr>
          <a:xfrm>
            <a:off x="101092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91062-56BF-0A44-A81C-DEEBE4C7D993}"/>
              </a:ext>
            </a:extLst>
          </p:cNvPr>
          <p:cNvSpPr txBox="1"/>
          <p:nvPr/>
        </p:nvSpPr>
        <p:spPr>
          <a:xfrm>
            <a:off x="965200" y="2479040"/>
            <a:ext cx="4399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divide_numbers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d = </a:t>
            </a:r>
            <a:r>
              <a:rPr lang="en-US" dirty="0">
                <a:solidFill>
                  <a:srgbClr val="8888C6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'Please enter the denominator: 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n = </a:t>
            </a:r>
            <a:r>
              <a:rPr lang="en-US" dirty="0">
                <a:solidFill>
                  <a:srgbClr val="8888C6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'Please enter the numerator: 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'The result is: ' </a:t>
            </a:r>
            <a:r>
              <a:rPr lang="en-US" dirty="0"/>
              <a:t>+ </a:t>
            </a:r>
            <a:r>
              <a:rPr lang="en-US" dirty="0" err="1">
                <a:solidFill>
                  <a:srgbClr val="8888C6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int</a:t>
            </a:r>
            <a:r>
              <a:rPr lang="en-US" dirty="0"/>
              <a:t>(n)/</a:t>
            </a:r>
            <a:r>
              <a:rPr lang="en-US" dirty="0" err="1">
                <a:solidFill>
                  <a:srgbClr val="8888C6"/>
                </a:solidFill>
              </a:rPr>
              <a:t>int</a:t>
            </a:r>
            <a:r>
              <a:rPr lang="en-US" dirty="0"/>
              <a:t>(d)))</a:t>
            </a:r>
          </a:p>
        </p:txBody>
      </p:sp>
    </p:spTree>
    <p:extLst>
      <p:ext uri="{BB962C8B-B14F-4D97-AF65-F5344CB8AC3E}">
        <p14:creationId xmlns:p14="http://schemas.microsoft.com/office/powerpoint/2010/main" val="108960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: Try - except 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FFF08-6A2B-8D40-B4CD-E2A87094520E}"/>
              </a:ext>
            </a:extLst>
          </p:cNvPr>
          <p:cNvSpPr txBox="1">
            <a:spLocks/>
          </p:cNvSpPr>
          <p:nvPr/>
        </p:nvSpPr>
        <p:spPr>
          <a:xfrm>
            <a:off x="101092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91062-56BF-0A44-A81C-DEEBE4C7D993}"/>
              </a:ext>
            </a:extLst>
          </p:cNvPr>
          <p:cNvSpPr txBox="1"/>
          <p:nvPr/>
        </p:nvSpPr>
        <p:spPr>
          <a:xfrm>
            <a:off x="914400" y="1689625"/>
            <a:ext cx="4399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divide_numbers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d = </a:t>
            </a:r>
            <a:r>
              <a:rPr lang="en-US" dirty="0">
                <a:solidFill>
                  <a:srgbClr val="8888C6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'Please enter the denominator: 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n = </a:t>
            </a:r>
            <a:r>
              <a:rPr lang="en-US" dirty="0">
                <a:solidFill>
                  <a:srgbClr val="8888C6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'Please enter the numerator: 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'The result is: ' </a:t>
            </a:r>
            <a:r>
              <a:rPr lang="en-US" dirty="0"/>
              <a:t>+ </a:t>
            </a:r>
            <a:r>
              <a:rPr lang="en-US" dirty="0" err="1">
                <a:solidFill>
                  <a:srgbClr val="8888C6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int</a:t>
            </a:r>
            <a:r>
              <a:rPr lang="en-US" dirty="0"/>
              <a:t>(n)/</a:t>
            </a:r>
            <a:r>
              <a:rPr lang="en-US" dirty="0" err="1">
                <a:solidFill>
                  <a:srgbClr val="8888C6"/>
                </a:solidFill>
              </a:rPr>
              <a:t>int</a:t>
            </a:r>
            <a:r>
              <a:rPr lang="en-US" dirty="0"/>
              <a:t>(d)))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711960-8DBB-B342-8023-016CEFA50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" y="3229203"/>
            <a:ext cx="11526520" cy="17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3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: Try - except 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FFF08-6A2B-8D40-B4CD-E2A87094520E}"/>
              </a:ext>
            </a:extLst>
          </p:cNvPr>
          <p:cNvSpPr txBox="1">
            <a:spLocks/>
          </p:cNvSpPr>
          <p:nvPr/>
        </p:nvSpPr>
        <p:spPr>
          <a:xfrm>
            <a:off x="101092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91062-56BF-0A44-A81C-DEEBE4C7D993}"/>
              </a:ext>
            </a:extLst>
          </p:cNvPr>
          <p:cNvSpPr txBox="1"/>
          <p:nvPr/>
        </p:nvSpPr>
        <p:spPr>
          <a:xfrm>
            <a:off x="914400" y="1689625"/>
            <a:ext cx="4399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divide_numbers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d = </a:t>
            </a:r>
            <a:r>
              <a:rPr lang="en-US" dirty="0">
                <a:solidFill>
                  <a:srgbClr val="8888C6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'Please enter the denominator: 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n = </a:t>
            </a:r>
            <a:r>
              <a:rPr lang="en-US" dirty="0">
                <a:solidFill>
                  <a:srgbClr val="8888C6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'Please enter the numerator: 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'The result is: ' </a:t>
            </a:r>
            <a:r>
              <a:rPr lang="en-US" dirty="0"/>
              <a:t>+ </a:t>
            </a:r>
            <a:r>
              <a:rPr lang="en-US" dirty="0" err="1">
                <a:solidFill>
                  <a:srgbClr val="8888C6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int</a:t>
            </a:r>
            <a:r>
              <a:rPr lang="en-US" dirty="0"/>
              <a:t>(n)/</a:t>
            </a:r>
            <a:r>
              <a:rPr lang="en-US" dirty="0" err="1">
                <a:solidFill>
                  <a:srgbClr val="8888C6"/>
                </a:solidFill>
              </a:rPr>
              <a:t>int</a:t>
            </a:r>
            <a:r>
              <a:rPr lang="en-US" dirty="0"/>
              <a:t>(d)))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027A00-FFD4-7643-87D0-C6550E20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105428"/>
            <a:ext cx="11353800" cy="17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0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: Try - except 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FFF08-6A2B-8D40-B4CD-E2A87094520E}"/>
              </a:ext>
            </a:extLst>
          </p:cNvPr>
          <p:cNvSpPr txBox="1">
            <a:spLocks/>
          </p:cNvSpPr>
          <p:nvPr/>
        </p:nvSpPr>
        <p:spPr>
          <a:xfrm>
            <a:off x="101092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435D0-584F-7647-9384-FD9F63AACE01}"/>
              </a:ext>
            </a:extLst>
          </p:cNvPr>
          <p:cNvSpPr txBox="1"/>
          <p:nvPr/>
        </p:nvSpPr>
        <p:spPr>
          <a:xfrm>
            <a:off x="1010920" y="1910040"/>
            <a:ext cx="841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the try-except mechanism to “catch” the error and respond accordingly.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3BD8F-8940-9A4A-A2C0-FC8355ED5FB3}"/>
              </a:ext>
            </a:extLst>
          </p:cNvPr>
          <p:cNvSpPr txBox="1"/>
          <p:nvPr/>
        </p:nvSpPr>
        <p:spPr>
          <a:xfrm>
            <a:off x="1300480" y="2824480"/>
            <a:ext cx="48227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divide_numbers_safe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while True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</a:rPr>
              <a:t>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d = </a:t>
            </a:r>
            <a:r>
              <a:rPr lang="en-US" dirty="0">
                <a:solidFill>
                  <a:srgbClr val="8888C6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'Please enter the denominator: 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n = </a:t>
            </a:r>
            <a:r>
              <a:rPr lang="en-US" dirty="0">
                <a:solidFill>
                  <a:srgbClr val="8888C6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'Please enter the numerator: 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'The result is: ' </a:t>
            </a:r>
            <a:r>
              <a:rPr lang="en-US" dirty="0"/>
              <a:t>+ </a:t>
            </a:r>
            <a:r>
              <a:rPr lang="en-US" dirty="0" err="1">
                <a:solidFill>
                  <a:srgbClr val="8888C6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int</a:t>
            </a:r>
            <a:r>
              <a:rPr lang="en-US" dirty="0"/>
              <a:t>(n)/</a:t>
            </a:r>
            <a:r>
              <a:rPr lang="en-US" dirty="0" err="1">
                <a:solidFill>
                  <a:srgbClr val="8888C6"/>
                </a:solidFill>
              </a:rPr>
              <a:t>int</a:t>
            </a:r>
            <a:r>
              <a:rPr lang="en-US" dirty="0"/>
              <a:t>(d)))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</a:rPr>
              <a:t>return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    except </a:t>
            </a:r>
            <a:r>
              <a:rPr lang="en-US" dirty="0" err="1">
                <a:solidFill>
                  <a:srgbClr val="8888C6"/>
                </a:solidFill>
              </a:rPr>
              <a:t>ValueError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\</a:t>
            </a:r>
            <a:r>
              <a:rPr lang="en-US" dirty="0" err="1">
                <a:solidFill>
                  <a:srgbClr val="CC7832"/>
                </a:solidFill>
              </a:rPr>
              <a:t>n</a:t>
            </a:r>
            <a:r>
              <a:rPr lang="en-US" dirty="0" err="1">
                <a:solidFill>
                  <a:srgbClr val="6A8759"/>
                </a:solidFill>
              </a:rPr>
              <a:t>Please</a:t>
            </a:r>
            <a:r>
              <a:rPr lang="en-US" dirty="0">
                <a:solidFill>
                  <a:srgbClr val="6A8759"/>
                </a:solidFill>
              </a:rPr>
              <a:t> enter a number!! </a:t>
            </a:r>
            <a:r>
              <a:rPr lang="en-US" dirty="0">
                <a:solidFill>
                  <a:srgbClr val="CC7832"/>
                </a:solidFill>
              </a:rPr>
              <a:t>\n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74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: Try - except 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6FFF08-6A2B-8D40-B4CD-E2A87094520E}"/>
              </a:ext>
            </a:extLst>
          </p:cNvPr>
          <p:cNvSpPr txBox="1">
            <a:spLocks/>
          </p:cNvSpPr>
          <p:nvPr/>
        </p:nvSpPr>
        <p:spPr>
          <a:xfrm>
            <a:off x="1010920" y="143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1AD343-38AF-B248-8BD7-1AC7D386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564578"/>
            <a:ext cx="4006850" cy="464598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2FACC97-294A-4345-9BAD-6C2D67A770BD}"/>
              </a:ext>
            </a:extLst>
          </p:cNvPr>
          <p:cNvSpPr/>
          <p:nvPr/>
        </p:nvSpPr>
        <p:spPr>
          <a:xfrm>
            <a:off x="254000" y="3429000"/>
            <a:ext cx="2257972" cy="2077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also use “raise” to create an exception, which can be caught by this mechanism</a:t>
            </a:r>
          </a:p>
        </p:txBody>
      </p:sp>
    </p:spTree>
    <p:extLst>
      <p:ext uri="{BB962C8B-B14F-4D97-AF65-F5344CB8AC3E}">
        <p14:creationId xmlns:p14="http://schemas.microsoft.com/office/powerpoint/2010/main" val="41207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09E9-36BA-4352-968D-8E5D9318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HW1 Code </a:t>
            </a:r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C157-F1EF-4A98-9161-5DB072CD8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code review?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en-US" dirty="0"/>
              <a:t>The below presented code is shown to shame any one, it is shown for all of us to learn from.</a:t>
            </a:r>
          </a:p>
        </p:txBody>
      </p:sp>
    </p:spTree>
    <p:extLst>
      <p:ext uri="{BB962C8B-B14F-4D97-AF65-F5344CB8AC3E}">
        <p14:creationId xmlns:p14="http://schemas.microsoft.com/office/powerpoint/2010/main" val="34361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C3DF479-73CA-4345-A6A0-2973EA4EEA36}"/>
              </a:ext>
            </a:extLst>
          </p:cNvPr>
          <p:cNvGrpSpPr/>
          <p:nvPr/>
        </p:nvGrpSpPr>
        <p:grpSpPr>
          <a:xfrm>
            <a:off x="120372" y="139148"/>
            <a:ext cx="11356011" cy="6469292"/>
            <a:chOff x="120372" y="139148"/>
            <a:chExt cx="11356011" cy="64692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222275-C97A-4DF1-A91A-0F1805A47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372" y="139148"/>
              <a:ext cx="6343404" cy="3657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F832E4-8997-40E2-9674-B6A8A889A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372" y="3796748"/>
              <a:ext cx="4140202" cy="25487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3CA67C-672E-48A6-A448-72713FBF7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8369" y="3975651"/>
              <a:ext cx="5688014" cy="2632789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9C61F5B-763E-4261-AD84-72BC9E05DB88}"/>
              </a:ext>
            </a:extLst>
          </p:cNvPr>
          <p:cNvSpPr txBox="1"/>
          <p:nvPr/>
        </p:nvSpPr>
        <p:spPr>
          <a:xfrm>
            <a:off x="8061650" y="1397264"/>
            <a:ext cx="23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 – </a:t>
            </a:r>
            <a:br>
              <a:rPr lang="en-US" dirty="0"/>
            </a:br>
            <a:r>
              <a:rPr lang="en-US" dirty="0"/>
              <a:t>Can you explain how the students solve q2?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0F12969-71E0-46B2-9B55-CF1DE5D4D16D}"/>
              </a:ext>
            </a:extLst>
          </p:cNvPr>
          <p:cNvSpPr/>
          <p:nvPr/>
        </p:nvSpPr>
        <p:spPr>
          <a:xfrm>
            <a:off x="-205273" y="4155233"/>
            <a:ext cx="3464767" cy="235131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4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C3DF479-73CA-4345-A6A0-2973EA4EEA36}"/>
              </a:ext>
            </a:extLst>
          </p:cNvPr>
          <p:cNvGrpSpPr/>
          <p:nvPr/>
        </p:nvGrpSpPr>
        <p:grpSpPr>
          <a:xfrm>
            <a:off x="120372" y="139148"/>
            <a:ext cx="11356011" cy="6469292"/>
            <a:chOff x="120372" y="139148"/>
            <a:chExt cx="11356011" cy="64692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222275-C97A-4DF1-A91A-0F1805A47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372" y="139148"/>
              <a:ext cx="6343404" cy="3657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F832E4-8997-40E2-9674-B6A8A889A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372" y="3796748"/>
              <a:ext cx="4140202" cy="25487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3CA67C-672E-48A6-A448-72713FBF7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8369" y="3975651"/>
              <a:ext cx="5688014" cy="2632789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345D600F-9503-4C4A-8776-36E1DFAA4ABF}"/>
              </a:ext>
            </a:extLst>
          </p:cNvPr>
          <p:cNvSpPr/>
          <p:nvPr/>
        </p:nvSpPr>
        <p:spPr>
          <a:xfrm>
            <a:off x="444489" y="332131"/>
            <a:ext cx="4777408" cy="6736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840F5B-490E-4AC4-B808-1713A3D2322F}"/>
              </a:ext>
            </a:extLst>
          </p:cNvPr>
          <p:cNvSpPr/>
          <p:nvPr/>
        </p:nvSpPr>
        <p:spPr>
          <a:xfrm>
            <a:off x="0" y="1412031"/>
            <a:ext cx="4140202" cy="13560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781B77-DFAB-4F66-8420-661DCCE5AA7F}"/>
              </a:ext>
            </a:extLst>
          </p:cNvPr>
          <p:cNvCxnSpPr>
            <a:cxnSpLocks/>
          </p:cNvCxnSpPr>
          <p:nvPr/>
        </p:nvCxnSpPr>
        <p:spPr>
          <a:xfrm flipV="1">
            <a:off x="4140202" y="4408747"/>
            <a:ext cx="2148630" cy="1881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7D48CD-2BF0-4174-849C-7E44CFA7915A}"/>
              </a:ext>
            </a:extLst>
          </p:cNvPr>
          <p:cNvCxnSpPr>
            <a:cxnSpLocks/>
          </p:cNvCxnSpPr>
          <p:nvPr/>
        </p:nvCxnSpPr>
        <p:spPr>
          <a:xfrm flipH="1">
            <a:off x="2190474" y="5069631"/>
            <a:ext cx="869967" cy="659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50D87C-C336-456E-BB46-F0ACF376EFDB}"/>
              </a:ext>
            </a:extLst>
          </p:cNvPr>
          <p:cNvCxnSpPr>
            <a:cxnSpLocks/>
          </p:cNvCxnSpPr>
          <p:nvPr/>
        </p:nvCxnSpPr>
        <p:spPr>
          <a:xfrm flipH="1">
            <a:off x="7443609" y="4645426"/>
            <a:ext cx="110323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A8F340-A7A2-4A95-B036-A890B2F830ED}"/>
              </a:ext>
            </a:extLst>
          </p:cNvPr>
          <p:cNvSpPr txBox="1"/>
          <p:nvPr/>
        </p:nvSpPr>
        <p:spPr>
          <a:xfrm>
            <a:off x="8546841" y="4285100"/>
            <a:ext cx="131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isn’t very pythonic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DCD332-E740-426F-A753-EC35EA3CE731}"/>
              </a:ext>
            </a:extLst>
          </p:cNvPr>
          <p:cNvSpPr txBox="1"/>
          <p:nvPr/>
        </p:nvSpPr>
        <p:spPr>
          <a:xfrm>
            <a:off x="1671268" y="1397264"/>
            <a:ext cx="150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you find the bug?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11B77-BEFA-46D9-95F9-757452D00E3E}"/>
              </a:ext>
            </a:extLst>
          </p:cNvPr>
          <p:cNvSpPr txBox="1"/>
          <p:nvPr/>
        </p:nvSpPr>
        <p:spPr>
          <a:xfrm>
            <a:off x="5115039" y="617604"/>
            <a:ext cx="131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isn’t very pythonic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86F3B-588D-4009-9C8A-560D1A2D0FC8}"/>
              </a:ext>
            </a:extLst>
          </p:cNvPr>
          <p:cNvSpPr txBox="1"/>
          <p:nvPr/>
        </p:nvSpPr>
        <p:spPr>
          <a:xfrm>
            <a:off x="2826972" y="4322260"/>
            <a:ext cx="177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these variables do?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5348A-B442-47B0-B127-B0F40E95D7E5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045030" y="4645426"/>
            <a:ext cx="178194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800E46-8932-46D6-82C8-499AF8054BF2}"/>
              </a:ext>
            </a:extLst>
          </p:cNvPr>
          <p:cNvSpPr txBox="1"/>
          <p:nvPr/>
        </p:nvSpPr>
        <p:spPr>
          <a:xfrm>
            <a:off x="8061650" y="1397264"/>
            <a:ext cx="23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1 – </a:t>
            </a:r>
            <a:br>
              <a:rPr lang="en-US" dirty="0"/>
            </a:br>
            <a:r>
              <a:rPr lang="en-US" dirty="0"/>
              <a:t>Can you explain how the students solve q2?</a:t>
            </a:r>
          </a:p>
        </p:txBody>
      </p:sp>
    </p:spTree>
    <p:extLst>
      <p:ext uri="{BB962C8B-B14F-4D97-AF65-F5344CB8AC3E}">
        <p14:creationId xmlns:p14="http://schemas.microsoft.com/office/powerpoint/2010/main" val="51359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DCCC040-18A1-4080-A419-98AAF7D7CA20}"/>
              </a:ext>
            </a:extLst>
          </p:cNvPr>
          <p:cNvGrpSpPr/>
          <p:nvPr/>
        </p:nvGrpSpPr>
        <p:grpSpPr>
          <a:xfrm>
            <a:off x="179631" y="122605"/>
            <a:ext cx="5200266" cy="6735395"/>
            <a:chOff x="179631" y="122605"/>
            <a:chExt cx="5200266" cy="67353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20F60B-B343-4E18-8A4C-09094C5DF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631" y="122605"/>
              <a:ext cx="5200266" cy="330639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C0C767-DA8F-4A80-9B6E-3A39289A5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631" y="3429000"/>
              <a:ext cx="4308451" cy="342900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D83CAEE-FCE9-4ABE-8787-BD06613885EA}"/>
              </a:ext>
            </a:extLst>
          </p:cNvPr>
          <p:cNvSpPr txBox="1"/>
          <p:nvPr/>
        </p:nvSpPr>
        <p:spPr>
          <a:xfrm>
            <a:off x="8144200" y="739155"/>
            <a:ext cx="2326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2 – </a:t>
            </a:r>
            <a:br>
              <a:rPr lang="en-US" dirty="0"/>
            </a:br>
            <a:r>
              <a:rPr lang="en-US" dirty="0"/>
              <a:t>What will be printed from the two marked lines?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EC5B9E-E752-4DE5-85A9-0B7A54D5838B}"/>
              </a:ext>
            </a:extLst>
          </p:cNvPr>
          <p:cNvCxnSpPr>
            <a:cxnSpLocks/>
          </p:cNvCxnSpPr>
          <p:nvPr/>
        </p:nvCxnSpPr>
        <p:spPr>
          <a:xfrm flipH="1">
            <a:off x="1644650" y="3263900"/>
            <a:ext cx="197485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A26644-DB9D-4997-8C9A-03C5C24490D1}"/>
              </a:ext>
            </a:extLst>
          </p:cNvPr>
          <p:cNvCxnSpPr>
            <a:cxnSpLocks/>
          </p:cNvCxnSpPr>
          <p:nvPr/>
        </p:nvCxnSpPr>
        <p:spPr>
          <a:xfrm flipH="1">
            <a:off x="1549400" y="1644650"/>
            <a:ext cx="197485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1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R</a:t>
            </a:r>
            <a:r>
              <a:rPr lang="en-US" dirty="0" err="1"/>
              <a:t>ecitation</a:t>
            </a:r>
            <a:r>
              <a:rPr lang="en-US" dirty="0"/>
              <a:t> 6</a:t>
            </a:r>
            <a:br>
              <a:rPr lang="en-US" dirty="0"/>
            </a:br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451372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DCCC040-18A1-4080-A419-98AAF7D7CA20}"/>
              </a:ext>
            </a:extLst>
          </p:cNvPr>
          <p:cNvGrpSpPr/>
          <p:nvPr/>
        </p:nvGrpSpPr>
        <p:grpSpPr>
          <a:xfrm>
            <a:off x="179631" y="122605"/>
            <a:ext cx="5200266" cy="6735395"/>
            <a:chOff x="179631" y="122605"/>
            <a:chExt cx="5200266" cy="67353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20F60B-B343-4E18-8A4C-09094C5DF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631" y="122605"/>
              <a:ext cx="5200266" cy="330639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C0C767-DA8F-4A80-9B6E-3A39289A5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631" y="3429000"/>
              <a:ext cx="4308451" cy="3429000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54840F5B-490E-4AC4-B808-1713A3D2322F}"/>
              </a:ext>
            </a:extLst>
          </p:cNvPr>
          <p:cNvSpPr/>
          <p:nvPr/>
        </p:nvSpPr>
        <p:spPr>
          <a:xfrm>
            <a:off x="342939" y="1662485"/>
            <a:ext cx="2825711" cy="13560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7AF2B7-6860-4944-90BC-C737E8BD1031}"/>
              </a:ext>
            </a:extLst>
          </p:cNvPr>
          <p:cNvSpPr/>
          <p:nvPr/>
        </p:nvSpPr>
        <p:spPr>
          <a:xfrm>
            <a:off x="444500" y="144852"/>
            <a:ext cx="2006600" cy="11071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83CAEE-FCE9-4ABE-8787-BD06613885EA}"/>
              </a:ext>
            </a:extLst>
          </p:cNvPr>
          <p:cNvSpPr txBox="1"/>
          <p:nvPr/>
        </p:nvSpPr>
        <p:spPr>
          <a:xfrm>
            <a:off x="8144200" y="739155"/>
            <a:ext cx="23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2 – </a:t>
            </a:r>
            <a:br>
              <a:rPr lang="en-US" dirty="0"/>
            </a:br>
            <a:r>
              <a:rPr lang="en-US" dirty="0"/>
              <a:t>Can you explain how the students solve q2?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360A2-DEAA-4CF1-8885-12A2D32620CA}"/>
              </a:ext>
            </a:extLst>
          </p:cNvPr>
          <p:cNvSpPr txBox="1"/>
          <p:nvPr/>
        </p:nvSpPr>
        <p:spPr>
          <a:xfrm>
            <a:off x="3893772" y="1339319"/>
            <a:ext cx="198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Comments? Docstrings? Hinting?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Variables names?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BB0F4C-0B23-454F-9173-32817065788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581150" y="4203700"/>
            <a:ext cx="1098872" cy="6166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8A681F-1ADC-407C-BF2E-72B008BB3822}"/>
              </a:ext>
            </a:extLst>
          </p:cNvPr>
          <p:cNvSpPr txBox="1"/>
          <p:nvPr/>
        </p:nvSpPr>
        <p:spPr>
          <a:xfrm>
            <a:off x="2680022" y="4497168"/>
            <a:ext cx="1502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isn’t very pythonic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36DF5-1A0F-4166-A662-F7D172B905E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581150" y="4820334"/>
            <a:ext cx="1098872" cy="152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2887E8-26B8-4866-904B-232AE60FDAB0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581150" y="4820334"/>
            <a:ext cx="1098872" cy="4104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44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F6A1D4-09D4-4942-AFF2-6B747E5F35AA}"/>
              </a:ext>
            </a:extLst>
          </p:cNvPr>
          <p:cNvGrpSpPr/>
          <p:nvPr/>
        </p:nvGrpSpPr>
        <p:grpSpPr>
          <a:xfrm>
            <a:off x="326508" y="0"/>
            <a:ext cx="5963684" cy="7099298"/>
            <a:chOff x="542408" y="164659"/>
            <a:chExt cx="5963684" cy="70992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16BFE8-10AB-4896-B331-DDCE0ED65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08" y="164659"/>
              <a:ext cx="5963684" cy="35496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97AA22-86F4-4677-914C-4F9B2DB5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408" y="3714308"/>
              <a:ext cx="5926590" cy="3549649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D83CAEE-FCE9-4ABE-8787-BD06613885EA}"/>
              </a:ext>
            </a:extLst>
          </p:cNvPr>
          <p:cNvSpPr txBox="1"/>
          <p:nvPr/>
        </p:nvSpPr>
        <p:spPr>
          <a:xfrm>
            <a:off x="8144200" y="739155"/>
            <a:ext cx="2326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 – </a:t>
            </a:r>
            <a:br>
              <a:rPr lang="en-US" dirty="0"/>
            </a:br>
            <a:r>
              <a:rPr lang="en-US" dirty="0"/>
              <a:t>In Q3 how many times the program loops over the sentence?</a:t>
            </a:r>
          </a:p>
        </p:txBody>
      </p:sp>
    </p:spTree>
    <p:extLst>
      <p:ext uri="{BB962C8B-B14F-4D97-AF65-F5344CB8AC3E}">
        <p14:creationId xmlns:p14="http://schemas.microsoft.com/office/powerpoint/2010/main" val="4115834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3D83CAEE-FCE9-4ABE-8787-BD06613885EA}"/>
              </a:ext>
            </a:extLst>
          </p:cNvPr>
          <p:cNvSpPr txBox="1"/>
          <p:nvPr/>
        </p:nvSpPr>
        <p:spPr>
          <a:xfrm>
            <a:off x="8144200" y="739155"/>
            <a:ext cx="2326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 – </a:t>
            </a:r>
            <a:br>
              <a:rPr lang="en-US" dirty="0"/>
            </a:br>
            <a:r>
              <a:rPr lang="en-US" dirty="0"/>
              <a:t>In Q3 how many times the program loops over the sentence?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EC5B9E-E752-4DE5-85A9-0B7A54D5838B}"/>
              </a:ext>
            </a:extLst>
          </p:cNvPr>
          <p:cNvCxnSpPr>
            <a:cxnSpLocks/>
          </p:cNvCxnSpPr>
          <p:nvPr/>
        </p:nvCxnSpPr>
        <p:spPr>
          <a:xfrm flipH="1">
            <a:off x="1644650" y="3263900"/>
            <a:ext cx="197485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A26644-DB9D-4997-8C9A-03C5C24490D1}"/>
              </a:ext>
            </a:extLst>
          </p:cNvPr>
          <p:cNvCxnSpPr>
            <a:cxnSpLocks/>
          </p:cNvCxnSpPr>
          <p:nvPr/>
        </p:nvCxnSpPr>
        <p:spPr>
          <a:xfrm flipH="1">
            <a:off x="1549400" y="1644650"/>
            <a:ext cx="197485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0F6A1D4-09D4-4942-AFF2-6B747E5F35AA}"/>
              </a:ext>
            </a:extLst>
          </p:cNvPr>
          <p:cNvGrpSpPr/>
          <p:nvPr/>
        </p:nvGrpSpPr>
        <p:grpSpPr>
          <a:xfrm>
            <a:off x="326508" y="0"/>
            <a:ext cx="5963684" cy="7099298"/>
            <a:chOff x="542408" y="164659"/>
            <a:chExt cx="5963684" cy="70992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16BFE8-10AB-4896-B331-DDCE0ED65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08" y="164659"/>
              <a:ext cx="5963684" cy="35496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97AA22-86F4-4677-914C-4F9B2DB5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08" y="3714308"/>
              <a:ext cx="5926590" cy="3549649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AECD82-5041-467B-95E1-E556C756F6D8}"/>
              </a:ext>
            </a:extLst>
          </p:cNvPr>
          <p:cNvCxnSpPr>
            <a:cxnSpLocks/>
          </p:cNvCxnSpPr>
          <p:nvPr/>
        </p:nvCxnSpPr>
        <p:spPr>
          <a:xfrm flipH="1">
            <a:off x="2404706" y="4869932"/>
            <a:ext cx="197485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D6737E-A407-49F2-9EC7-CF2F28128F5D}"/>
              </a:ext>
            </a:extLst>
          </p:cNvPr>
          <p:cNvCxnSpPr>
            <a:cxnSpLocks/>
          </p:cNvCxnSpPr>
          <p:nvPr/>
        </p:nvCxnSpPr>
        <p:spPr>
          <a:xfrm flipH="1">
            <a:off x="2902339" y="1143907"/>
            <a:ext cx="197485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AF2778-A119-4B89-8207-9C4FEE4CC330}"/>
              </a:ext>
            </a:extLst>
          </p:cNvPr>
          <p:cNvCxnSpPr>
            <a:cxnSpLocks/>
          </p:cNvCxnSpPr>
          <p:nvPr/>
        </p:nvCxnSpPr>
        <p:spPr>
          <a:xfrm flipH="1">
            <a:off x="2983204" y="2238699"/>
            <a:ext cx="197485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79D62D-F0D1-4884-B4C0-CE90D00854B6}"/>
              </a:ext>
            </a:extLst>
          </p:cNvPr>
          <p:cNvCxnSpPr>
            <a:cxnSpLocks/>
          </p:cNvCxnSpPr>
          <p:nvPr/>
        </p:nvCxnSpPr>
        <p:spPr>
          <a:xfrm flipH="1">
            <a:off x="2983204" y="3059792"/>
            <a:ext cx="197485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978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9275FF-CF69-4F82-B5EC-89EB05212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59" y="0"/>
            <a:ext cx="10575482" cy="685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D83CAEE-FCE9-4ABE-8787-BD06613885EA}"/>
              </a:ext>
            </a:extLst>
          </p:cNvPr>
          <p:cNvSpPr txBox="1"/>
          <p:nvPr/>
        </p:nvSpPr>
        <p:spPr>
          <a:xfrm>
            <a:off x="8144200" y="739155"/>
            <a:ext cx="23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4 –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Why am I showing this?</a:t>
            </a:r>
          </a:p>
        </p:txBody>
      </p:sp>
    </p:spTree>
    <p:extLst>
      <p:ext uri="{BB962C8B-B14F-4D97-AF65-F5344CB8AC3E}">
        <p14:creationId xmlns:p14="http://schemas.microsoft.com/office/powerpoint/2010/main" val="1256824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9275FF-CF69-4F82-B5EC-89EB05212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59" y="0"/>
            <a:ext cx="10575482" cy="685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D83CAEE-FCE9-4ABE-8787-BD06613885EA}"/>
              </a:ext>
            </a:extLst>
          </p:cNvPr>
          <p:cNvSpPr txBox="1"/>
          <p:nvPr/>
        </p:nvSpPr>
        <p:spPr>
          <a:xfrm>
            <a:off x="8144200" y="739155"/>
            <a:ext cx="232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4 –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Why am I showing this?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8DBBEF-64D5-48A6-B9A2-331C618ED6A6}"/>
              </a:ext>
            </a:extLst>
          </p:cNvPr>
          <p:cNvSpPr/>
          <p:nvPr/>
        </p:nvSpPr>
        <p:spPr>
          <a:xfrm>
            <a:off x="1660849" y="3354356"/>
            <a:ext cx="2487515" cy="3498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FF167-F31C-47D8-A58F-E83506ECE969}"/>
              </a:ext>
            </a:extLst>
          </p:cNvPr>
          <p:cNvSpPr txBox="1"/>
          <p:nvPr/>
        </p:nvSpPr>
        <p:spPr>
          <a:xfrm>
            <a:off x="4148364" y="3354356"/>
            <a:ext cx="1502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!!!!!!!!!!!!!!!!!!!!!!!!!!!!!!!!!!!!!!!!!!!!!!!!!!!</a:t>
            </a:r>
          </a:p>
        </p:txBody>
      </p:sp>
    </p:spTree>
    <p:extLst>
      <p:ext uri="{BB962C8B-B14F-4D97-AF65-F5344CB8AC3E}">
        <p14:creationId xmlns:p14="http://schemas.microsoft.com/office/powerpoint/2010/main" val="2238765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saw today how to use:</a:t>
            </a:r>
          </a:p>
          <a:p>
            <a:r>
              <a:rPr lang="en-US" dirty="0"/>
              <a:t>How to raise and handle exceptions</a:t>
            </a:r>
          </a:p>
          <a:p>
            <a:r>
              <a:rPr lang="en-US" dirty="0"/>
              <a:t>HW1 code 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7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9B30-E12F-A94A-910F-EA2ADFA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E667-186A-CA4A-899E-EE5A1519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Testing, debugging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HW1 code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686A-F4E3-6947-B966-6108054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6198-150A-8C4F-A1E7-0F1CE7597B42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202-4A9A-0043-8F75-881DB5C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DD00-6733-B540-BDDE-1C206FA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debugging</a:t>
            </a:r>
            <a:endParaRPr lang="he-I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264302-A4EB-CE4C-9216-60657377D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7277" y="2115449"/>
            <a:ext cx="2200437" cy="22004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055AF-7D33-084C-AAA1-7D0995F5F388}"/>
              </a:ext>
            </a:extLst>
          </p:cNvPr>
          <p:cNvSpPr txBox="1"/>
          <p:nvPr/>
        </p:nvSpPr>
        <p:spPr>
          <a:xfrm>
            <a:off x="963038" y="1819072"/>
            <a:ext cx="5457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are “bugs”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can we </a:t>
            </a:r>
            <a:r>
              <a:rPr lang="en-US" sz="2800" b="1" dirty="0"/>
              <a:t>de</a:t>
            </a:r>
            <a:r>
              <a:rPr lang="en-US" sz="2800" dirty="0"/>
              <a:t>bug them?</a:t>
            </a:r>
          </a:p>
        </p:txBody>
      </p:sp>
    </p:spTree>
    <p:extLst>
      <p:ext uri="{BB962C8B-B14F-4D97-AF65-F5344CB8AC3E}">
        <p14:creationId xmlns:p14="http://schemas.microsoft.com/office/powerpoint/2010/main" val="389962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debugging</a:t>
            </a:r>
            <a:endParaRPr lang="he-I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264302-A4EB-CE4C-9216-60657377D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7277" y="2115449"/>
            <a:ext cx="2200437" cy="22004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055AF-7D33-084C-AAA1-7D0995F5F388}"/>
              </a:ext>
            </a:extLst>
          </p:cNvPr>
          <p:cNvSpPr txBox="1"/>
          <p:nvPr/>
        </p:nvSpPr>
        <p:spPr>
          <a:xfrm>
            <a:off x="963038" y="1819072"/>
            <a:ext cx="7276290" cy="140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are “bugs”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Computer programs flaws, mistakes, errors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can we </a:t>
            </a:r>
            <a:r>
              <a:rPr lang="en-US" sz="2800" b="1" dirty="0"/>
              <a:t>de</a:t>
            </a:r>
            <a:r>
              <a:rPr lang="en-US" sz="2800" dirty="0"/>
              <a:t>bug them?</a:t>
            </a:r>
          </a:p>
        </p:txBody>
      </p:sp>
    </p:spTree>
    <p:extLst>
      <p:ext uri="{BB962C8B-B14F-4D97-AF65-F5344CB8AC3E}">
        <p14:creationId xmlns:p14="http://schemas.microsoft.com/office/powerpoint/2010/main" val="399973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</a:t>
            </a:r>
            <a:r>
              <a:rPr lang="en-US" b="1" dirty="0"/>
              <a:t>de</a:t>
            </a:r>
            <a:r>
              <a:rPr lang="en-US" dirty="0"/>
              <a:t>bug?</a:t>
            </a:r>
            <a:endParaRPr lang="he-I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347B57-C03A-AB49-8A5C-0751876AE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9950" y="1819072"/>
            <a:ext cx="2984500" cy="2590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625021-2348-5749-99B8-E3F5D35B3020}"/>
              </a:ext>
            </a:extLst>
          </p:cNvPr>
          <p:cNvSpPr txBox="1">
            <a:spLocks/>
          </p:cNvSpPr>
          <p:nvPr/>
        </p:nvSpPr>
        <p:spPr>
          <a:xfrm>
            <a:off x="1451042" y="2103438"/>
            <a:ext cx="3539247" cy="124287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0000"/>
                </a:solidFill>
              </a:rPr>
              <a:t>Don’t Panic</a:t>
            </a:r>
            <a:endParaRPr lang="he-IL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5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</a:t>
            </a:r>
            <a:r>
              <a:rPr lang="en-US" b="1" dirty="0"/>
              <a:t>de</a:t>
            </a:r>
            <a:r>
              <a:rPr lang="en-US" dirty="0"/>
              <a:t>bug?</a:t>
            </a:r>
            <a:endParaRPr lang="he-I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347B57-C03A-AB49-8A5C-0751876AE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9950" y="1819072"/>
            <a:ext cx="2984500" cy="2590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0B611-467F-B04F-93F8-125DA18DDAB0}"/>
              </a:ext>
            </a:extLst>
          </p:cNvPr>
          <p:cNvSpPr txBox="1"/>
          <p:nvPr/>
        </p:nvSpPr>
        <p:spPr>
          <a:xfrm>
            <a:off x="963038" y="1819072"/>
            <a:ext cx="76475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process of debugging is circular, clearing one bug can reveal another: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Think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Write unit tests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Investigate variables ( debugger/ print)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34608B1-90B2-384B-88B7-D1BC0CCB81A7}"/>
              </a:ext>
            </a:extLst>
          </p:cNvPr>
          <p:cNvSpPr/>
          <p:nvPr/>
        </p:nvSpPr>
        <p:spPr>
          <a:xfrm>
            <a:off x="963037" y="4625113"/>
            <a:ext cx="4737371" cy="134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dirty="0"/>
              <a:t>Tips: Reduced problem, minimal iteration, manipulate the variables to find the problem</a:t>
            </a:r>
          </a:p>
        </p:txBody>
      </p:sp>
    </p:spTree>
    <p:extLst>
      <p:ext uri="{BB962C8B-B14F-4D97-AF65-F5344CB8AC3E}">
        <p14:creationId xmlns:p14="http://schemas.microsoft.com/office/powerpoint/2010/main" val="213006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 tools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AB0CF-2621-0847-BF22-8E3B7E161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869" y="2907101"/>
            <a:ext cx="7772400" cy="17907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18A18B-9606-584F-B6E4-96DA83B25610}"/>
              </a:ext>
            </a:extLst>
          </p:cNvPr>
          <p:cNvCxnSpPr/>
          <p:nvPr/>
        </p:nvCxnSpPr>
        <p:spPr>
          <a:xfrm flipH="1">
            <a:off x="6456571" y="2244421"/>
            <a:ext cx="1296000" cy="11048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1212D-7A6B-0A4D-9087-48D38B62E9E4}"/>
              </a:ext>
            </a:extLst>
          </p:cNvPr>
          <p:cNvCxnSpPr/>
          <p:nvPr/>
        </p:nvCxnSpPr>
        <p:spPr>
          <a:xfrm flipH="1">
            <a:off x="5464920" y="2244421"/>
            <a:ext cx="1296000" cy="11048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9F586B-5D60-DB4D-BDED-C6D6089F63B9}"/>
              </a:ext>
            </a:extLst>
          </p:cNvPr>
          <p:cNvCxnSpPr>
            <a:cxnSpLocks/>
          </p:cNvCxnSpPr>
          <p:nvPr/>
        </p:nvCxnSpPr>
        <p:spPr>
          <a:xfrm>
            <a:off x="4256467" y="1886282"/>
            <a:ext cx="590811" cy="138168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B9D60A-8834-784E-B86D-46EA78A688A3}"/>
              </a:ext>
            </a:extLst>
          </p:cNvPr>
          <p:cNvCxnSpPr>
            <a:cxnSpLocks/>
          </p:cNvCxnSpPr>
          <p:nvPr/>
        </p:nvCxnSpPr>
        <p:spPr>
          <a:xfrm>
            <a:off x="1450851" y="2293490"/>
            <a:ext cx="768956" cy="10164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AD9D91-C298-3A4D-BC63-F45E559C9B45}"/>
              </a:ext>
            </a:extLst>
          </p:cNvPr>
          <p:cNvCxnSpPr>
            <a:cxnSpLocks/>
          </p:cNvCxnSpPr>
          <p:nvPr/>
        </p:nvCxnSpPr>
        <p:spPr>
          <a:xfrm>
            <a:off x="1310640" y="2796829"/>
            <a:ext cx="899160" cy="100562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CDEC41-3003-A548-9E65-37CB36C46DD3}"/>
              </a:ext>
            </a:extLst>
          </p:cNvPr>
          <p:cNvCxnSpPr>
            <a:cxnSpLocks/>
          </p:cNvCxnSpPr>
          <p:nvPr/>
        </p:nvCxnSpPr>
        <p:spPr>
          <a:xfrm>
            <a:off x="1300633" y="3409912"/>
            <a:ext cx="899160" cy="100562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072048-062A-8841-BDB3-1761550EB13D}"/>
              </a:ext>
            </a:extLst>
          </p:cNvPr>
          <p:cNvSpPr txBox="1"/>
          <p:nvPr/>
        </p:nvSpPr>
        <p:spPr>
          <a:xfrm>
            <a:off x="7665574" y="1924158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0D4371-D2B6-1543-A4AA-A05F6C1CF419}"/>
              </a:ext>
            </a:extLst>
          </p:cNvPr>
          <p:cNvSpPr txBox="1"/>
          <p:nvPr/>
        </p:nvSpPr>
        <p:spPr>
          <a:xfrm>
            <a:off x="840262" y="1874163"/>
            <a:ext cx="74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Rerun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DE051-1E69-0C46-B0F1-8D8CAA0E5345}"/>
              </a:ext>
            </a:extLst>
          </p:cNvPr>
          <p:cNvSpPr txBox="1"/>
          <p:nvPr/>
        </p:nvSpPr>
        <p:spPr>
          <a:xfrm>
            <a:off x="3871626" y="1551074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DF01CC-33BA-3B43-B55A-9A877FD58BC8}"/>
              </a:ext>
            </a:extLst>
          </p:cNvPr>
          <p:cNvSpPr txBox="1"/>
          <p:nvPr/>
        </p:nvSpPr>
        <p:spPr>
          <a:xfrm>
            <a:off x="6314002" y="1920406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89E796-D1A7-974D-B8C7-CE9CEA806CDA}"/>
              </a:ext>
            </a:extLst>
          </p:cNvPr>
          <p:cNvSpPr txBox="1"/>
          <p:nvPr/>
        </p:nvSpPr>
        <p:spPr>
          <a:xfrm>
            <a:off x="494472" y="3244334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2CE8D-D519-C54B-9D1F-3FBF34B04FDF}"/>
              </a:ext>
            </a:extLst>
          </p:cNvPr>
          <p:cNvSpPr txBox="1"/>
          <p:nvPr/>
        </p:nvSpPr>
        <p:spPr>
          <a:xfrm>
            <a:off x="399246" y="2558176"/>
            <a:ext cx="93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3095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– Explain the code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21A25-7317-524B-9110-C7303086E394}"/>
              </a:ext>
            </a:extLst>
          </p:cNvPr>
          <p:cNvSpPr txBox="1"/>
          <p:nvPr/>
        </p:nvSpPr>
        <p:spPr>
          <a:xfrm>
            <a:off x="838200" y="1509732"/>
            <a:ext cx="701602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def </a:t>
            </a:r>
            <a:r>
              <a:rPr lang="en-US" dirty="0" err="1">
                <a:solidFill>
                  <a:srgbClr val="FFC66D"/>
                </a:solidFill>
              </a:rPr>
              <a:t>code_letters</a:t>
            </a:r>
            <a:r>
              <a:rPr lang="en-US" dirty="0"/>
              <a:t>(str1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coding_dict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letter):</a:t>
            </a:r>
            <a:br>
              <a:rPr lang="en-US" dirty="0"/>
            </a:br>
            <a:r>
              <a:rPr lang="en-US" dirty="0"/>
              <a:t>    str1.replace(letter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coding_dict</a:t>
            </a:r>
            <a:r>
              <a:rPr lang="en-US" dirty="0"/>
              <a:t>[letter])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CC7832"/>
                </a:solidFill>
              </a:rPr>
              <a:t>def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FFC66D"/>
                </a:solidFill>
              </a:rPr>
              <a:t>abra</a:t>
            </a:r>
            <a:r>
              <a:rPr lang="en-US" dirty="0"/>
              <a:t>(str1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dict1):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len</a:t>
            </a:r>
            <a:r>
              <a:rPr lang="en-US" dirty="0"/>
              <a:t>(str1)):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code_letters</a:t>
            </a:r>
            <a:r>
              <a:rPr lang="en-US" dirty="0"/>
              <a:t>(str1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dict1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str1[</a:t>
            </a:r>
            <a:r>
              <a:rPr lang="en-US" dirty="0" err="1"/>
              <a:t>i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str1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CC7832"/>
                </a:solidFill>
              </a:rPr>
              <a:t>def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FFC66D"/>
                </a:solidFill>
              </a:rPr>
              <a:t>kadabra</a:t>
            </a:r>
            <a:r>
              <a:rPr lang="en-US" dirty="0"/>
              <a:t>(code):</a:t>
            </a:r>
            <a:br>
              <a:rPr lang="en-US" dirty="0"/>
            </a:br>
            <a:r>
              <a:rPr lang="en-US" dirty="0"/>
              <a:t>    t = {</a:t>
            </a:r>
            <a:r>
              <a:rPr lang="en-US" dirty="0" err="1">
                <a:solidFill>
                  <a:srgbClr val="8888C6"/>
                </a:solidFill>
              </a:rPr>
              <a:t>chr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): </a:t>
            </a:r>
            <a:r>
              <a:rPr lang="en-US" dirty="0" err="1">
                <a:solidFill>
                  <a:srgbClr val="8888C6"/>
                </a:solidFill>
              </a:rPr>
              <a:t>chr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code)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ord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'a'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8888C6"/>
                </a:solidFill>
              </a:rPr>
              <a:t>ord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'z'</a:t>
            </a:r>
            <a:r>
              <a:rPr lang="en-US" dirty="0"/>
              <a:t>) + </a:t>
            </a:r>
            <a:r>
              <a:rPr lang="en-US" dirty="0">
                <a:solidFill>
                  <a:srgbClr val="6897BB"/>
                </a:solidFill>
              </a:rPr>
              <a:t>1 </a:t>
            </a:r>
            <a:r>
              <a:rPr lang="en-US" dirty="0"/>
              <a:t>)}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t.update</a:t>
            </a:r>
            <a:r>
              <a:rPr lang="en-US" dirty="0"/>
              <a:t>({</a:t>
            </a:r>
            <a:r>
              <a:rPr lang="en-US" dirty="0" err="1">
                <a:solidFill>
                  <a:srgbClr val="8888C6"/>
                </a:solidFill>
              </a:rPr>
              <a:t>chr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</a:rPr>
              <a:t>ord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'z'</a:t>
            </a:r>
            <a:r>
              <a:rPr lang="en-US" dirty="0"/>
              <a:t>) - </a:t>
            </a:r>
            <a:r>
              <a:rPr lang="en-US" dirty="0" err="1"/>
              <a:t>i</a:t>
            </a:r>
            <a:r>
              <a:rPr lang="en-US" dirty="0"/>
              <a:t>): </a:t>
            </a:r>
            <a:r>
              <a:rPr lang="en-US" dirty="0" err="1">
                <a:solidFill>
                  <a:srgbClr val="8888C6"/>
                </a:solidFill>
              </a:rPr>
              <a:t>chr</a:t>
            </a:r>
            <a:r>
              <a:rPr lang="en-US" dirty="0"/>
              <a:t>(code - 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>
                <a:solidFill>
                  <a:srgbClr val="6897BB"/>
                </a:solidFill>
              </a:rPr>
              <a:t>1 </a:t>
            </a:r>
            <a:r>
              <a:rPr lang="en-US" dirty="0"/>
              <a:t>+ </a:t>
            </a:r>
            <a:r>
              <a:rPr lang="en-US" dirty="0" err="1">
                <a:solidFill>
                  <a:srgbClr val="8888C6"/>
                </a:solidFill>
              </a:rPr>
              <a:t>ord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'a'</a:t>
            </a:r>
            <a:r>
              <a:rPr lang="en-US" dirty="0"/>
              <a:t>)) </a:t>
            </a:r>
            <a:r>
              <a:rPr lang="en-US" dirty="0">
                <a:solidFill>
                  <a:srgbClr val="CC7832"/>
                </a:solidFill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</a:rPr>
              <a:t>in </a:t>
            </a:r>
            <a:r>
              <a:rPr lang="en-US" dirty="0">
                <a:solidFill>
                  <a:srgbClr val="8888C6"/>
                </a:solidFill>
              </a:rPr>
              <a:t>range</a:t>
            </a:r>
            <a:r>
              <a:rPr lang="en-US" dirty="0"/>
              <a:t>(code)})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t</a:t>
            </a:r>
          </a:p>
          <a:p>
            <a:endParaRPr lang="en-US" dirty="0"/>
          </a:p>
          <a:p>
            <a:pPr lvl="0"/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kadabra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abra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 err="1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abrakadabra</a:t>
            </a:r>
            <a:r>
              <a:rPr lang="en-US" altLang="en-US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d))</a:t>
            </a:r>
            <a:b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5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18267</TotalTime>
  <Words>1257</Words>
  <Application>Microsoft Macintosh PowerPoint</Application>
  <PresentationFormat>Widescreen</PresentationFormat>
  <Paragraphs>130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Introduction to Computer Science (371-1-1601)</vt:lpstr>
      <vt:lpstr>Recitation 6 Error handling</vt:lpstr>
      <vt:lpstr>Today's topics</vt:lpstr>
      <vt:lpstr>Testing and debugging</vt:lpstr>
      <vt:lpstr>Testing and debugging</vt:lpstr>
      <vt:lpstr>How can we debug?</vt:lpstr>
      <vt:lpstr>How can we debug?</vt:lpstr>
      <vt:lpstr>Debugger tools</vt:lpstr>
      <vt:lpstr>Class Example – Explain the code</vt:lpstr>
      <vt:lpstr>Class Example – can you find the problem?</vt:lpstr>
      <vt:lpstr>Error Handling : Try - except </vt:lpstr>
      <vt:lpstr>Error Handling : Try - except </vt:lpstr>
      <vt:lpstr>Error Handling : Try - except </vt:lpstr>
      <vt:lpstr>Error Handling : Try - except </vt:lpstr>
      <vt:lpstr>Error Handling : Try - except </vt:lpstr>
      <vt:lpstr>HW1 Code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baruch</dc:creator>
  <cp:lastModifiedBy>Yair Mazal</cp:lastModifiedBy>
  <cp:revision>171</cp:revision>
  <dcterms:created xsi:type="dcterms:W3CDTF">2019-01-21T08:43:48Z</dcterms:created>
  <dcterms:modified xsi:type="dcterms:W3CDTF">2021-04-17T19:31:35Z</dcterms:modified>
</cp:coreProperties>
</file>