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4"/>
  </p:sldMasterIdLst>
  <p:notesMasterIdLst>
    <p:notesMasterId r:id="rId41"/>
  </p:notesMasterIdLst>
  <p:sldIdLst>
    <p:sldId id="595" r:id="rId5"/>
    <p:sldId id="596" r:id="rId6"/>
    <p:sldId id="259" r:id="rId7"/>
    <p:sldId id="311" r:id="rId8"/>
    <p:sldId id="314" r:id="rId9"/>
    <p:sldId id="315" r:id="rId10"/>
    <p:sldId id="316" r:id="rId11"/>
    <p:sldId id="553" r:id="rId12"/>
    <p:sldId id="569" r:id="rId13"/>
    <p:sldId id="570" r:id="rId14"/>
    <p:sldId id="568" r:id="rId15"/>
    <p:sldId id="555" r:id="rId16"/>
    <p:sldId id="572" r:id="rId17"/>
    <p:sldId id="574" r:id="rId18"/>
    <p:sldId id="573" r:id="rId19"/>
    <p:sldId id="556" r:id="rId20"/>
    <p:sldId id="571" r:id="rId21"/>
    <p:sldId id="557" r:id="rId22"/>
    <p:sldId id="575" r:id="rId23"/>
    <p:sldId id="558" r:id="rId24"/>
    <p:sldId id="559" r:id="rId25"/>
    <p:sldId id="560" r:id="rId26"/>
    <p:sldId id="561" r:id="rId27"/>
    <p:sldId id="582" r:id="rId28"/>
    <p:sldId id="578" r:id="rId29"/>
    <p:sldId id="579" r:id="rId30"/>
    <p:sldId id="581" r:id="rId31"/>
    <p:sldId id="580" r:id="rId32"/>
    <p:sldId id="583" r:id="rId33"/>
    <p:sldId id="584" r:id="rId34"/>
    <p:sldId id="585" r:id="rId35"/>
    <p:sldId id="594" r:id="rId36"/>
    <p:sldId id="586" r:id="rId37"/>
    <p:sldId id="587" r:id="rId38"/>
    <p:sldId id="588" r:id="rId39"/>
    <p:sldId id="5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23"/>
    <p:restoredTop sz="94694"/>
  </p:normalViewPr>
  <p:slideViewPr>
    <p:cSldViewPr snapToGrid="0" snapToObjects="1">
      <p:cViewPr>
        <p:scale>
          <a:sx n="100" d="100"/>
          <a:sy n="100" d="100"/>
        </p:scale>
        <p:origin x="154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6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92367-4607-324D-BA3E-9C09E3C4DBF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59150-8DF4-B546-AFAC-25E52BEDF0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44337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DC8-8DDE-0140-B4AC-1232BD1B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– Concept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We store the elements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4000" dirty="0"/>
                  <a:t> inside a table at index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67" t="-3801" r="-5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14A9-4E2F-8642-B3C2-B93766A3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2F5F-409F-EA47-8D2A-05E9EB0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F6EC-9015-BE4D-BF7A-B2EE3C8F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8" name="טבלה 23">
            <a:extLst>
              <a:ext uri="{FF2B5EF4-FFF2-40B4-BE49-F238E27FC236}">
                <a16:creationId xmlns:a16="http://schemas.microsoft.com/office/drawing/2014/main" id="{8DC74E0E-EB0D-DD45-8042-8C367856642C}"/>
              </a:ext>
            </a:extLst>
          </p:cNvPr>
          <p:cNvGraphicFramePr>
            <a:graphicFrameLocks noGrp="1"/>
          </p:cNvGraphicFramePr>
          <p:nvPr/>
        </p:nvGraphicFramePr>
        <p:xfrm>
          <a:off x="11087691" y="2428368"/>
          <a:ext cx="288032" cy="2595880"/>
        </p:xfrm>
        <a:graphic>
          <a:graphicData uri="http://schemas.openxmlformats.org/drawingml/2006/table">
            <a:tbl>
              <a:tblPr rtl="1" firstRow="1" bandRow="1"/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5AEFBABD-181D-9340-AE0D-3E74230E0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4868"/>
              </p:ext>
            </p:extLst>
          </p:nvPr>
        </p:nvGraphicFramePr>
        <p:xfrm>
          <a:off x="10625995" y="2431515"/>
          <a:ext cx="461696" cy="2595880"/>
        </p:xfrm>
        <a:graphic>
          <a:graphicData uri="http://schemas.openxmlformats.org/drawingml/2006/table">
            <a:tbl>
              <a:tblPr rtl="1" firstRow="1" bandRow="1"/>
              <a:tblGrid>
                <a:gridCol w="46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x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z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y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w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לבן 11">
            <a:extLst>
              <a:ext uri="{FF2B5EF4-FFF2-40B4-BE49-F238E27FC236}">
                <a16:creationId xmlns:a16="http://schemas.microsoft.com/office/drawing/2014/main" id="{214F9EEB-92E2-0E40-9D74-ABC244C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43" y="2030228"/>
            <a:ext cx="389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 sz="20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T</a:t>
            </a:r>
            <a:endParaRPr lang="he-IL" sz="2000" i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1" name="מלבן 12">
            <a:extLst>
              <a:ext uri="{FF2B5EF4-FFF2-40B4-BE49-F238E27FC236}">
                <a16:creationId xmlns:a16="http://schemas.microsoft.com/office/drawing/2014/main" id="{54030552-567D-284D-BC7C-F0AE7EC08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10" y="4982556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16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=7</a:t>
            </a:r>
            <a:endParaRPr lang="he-IL" sz="16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FF21B-D3EA-8546-982F-0F0E9A11B468}"/>
              </a:ext>
            </a:extLst>
          </p:cNvPr>
          <p:cNvGrpSpPr/>
          <p:nvPr/>
        </p:nvGrpSpPr>
        <p:grpSpPr>
          <a:xfrm>
            <a:off x="6482178" y="1825625"/>
            <a:ext cx="3086483" cy="3270550"/>
            <a:chOff x="5735961" y="3338609"/>
            <a:chExt cx="3086483" cy="3270550"/>
          </a:xfrm>
        </p:grpSpPr>
        <p:sp>
          <p:nvSpPr>
            <p:cNvPr id="33" name="אליפסה 9">
              <a:extLst>
                <a:ext uri="{FF2B5EF4-FFF2-40B4-BE49-F238E27FC236}">
                  <a16:creationId xmlns:a16="http://schemas.microsoft.com/office/drawing/2014/main" id="{47AF780D-D10A-064F-B922-D7349CEE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961" y="3338609"/>
              <a:ext cx="3086483" cy="327055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4" name="מלבן 16">
              <a:extLst>
                <a:ext uri="{FF2B5EF4-FFF2-40B4-BE49-F238E27FC236}">
                  <a16:creationId xmlns:a16="http://schemas.microsoft.com/office/drawing/2014/main" id="{FFE04671-9C4E-3544-B7D8-80AB832D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711" y="3429000"/>
              <a:ext cx="502418" cy="5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defRPr/>
              </a:pPr>
              <a:r>
                <a:rPr lang="en-US" sz="28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U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78C83-A866-AF42-B8FD-EA72D1149706}"/>
              </a:ext>
            </a:extLst>
          </p:cNvPr>
          <p:cNvGrpSpPr/>
          <p:nvPr/>
        </p:nvGrpSpPr>
        <p:grpSpPr>
          <a:xfrm>
            <a:off x="8333215" y="2574359"/>
            <a:ext cx="2293301" cy="2285666"/>
            <a:chOff x="7586998" y="4087343"/>
            <a:chExt cx="2293301" cy="2285666"/>
          </a:xfrm>
        </p:grpSpPr>
        <p:cxnSp>
          <p:nvCxnSpPr>
            <p:cNvPr id="36" name="מחבר חץ ישר 14">
              <a:extLst>
                <a:ext uri="{FF2B5EF4-FFF2-40B4-BE49-F238E27FC236}">
                  <a16:creationId xmlns:a16="http://schemas.microsoft.com/office/drawing/2014/main" id="{AC767328-BF55-7B43-99AE-F2CD144A54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4321" y="4327681"/>
              <a:ext cx="1605977" cy="11679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7" name="מחבר חץ ישר 27">
              <a:extLst>
                <a:ext uri="{FF2B5EF4-FFF2-40B4-BE49-F238E27FC236}">
                  <a16:creationId xmlns:a16="http://schemas.microsoft.com/office/drawing/2014/main" id="{FCB0857A-D359-7B49-B4FE-4BC5329ED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3651" y="4877487"/>
              <a:ext cx="1856648" cy="120981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8" name="מחבר חץ ישר 30">
              <a:extLst>
                <a:ext uri="{FF2B5EF4-FFF2-40B4-BE49-F238E27FC236}">
                  <a16:creationId xmlns:a16="http://schemas.microsoft.com/office/drawing/2014/main" id="{3B43B858-24AA-954C-988A-99B7F4EC4F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6998" y="5301604"/>
              <a:ext cx="2293301" cy="14007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9" name="מחבר חץ ישר 33">
              <a:extLst>
                <a:ext uri="{FF2B5EF4-FFF2-40B4-BE49-F238E27FC236}">
                  <a16:creationId xmlns:a16="http://schemas.microsoft.com/office/drawing/2014/main" id="{A499AB0F-2E03-564E-9865-9F8EE29A7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48414" y="6239600"/>
              <a:ext cx="2131885" cy="13340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40" name="מלבן 36">
              <a:extLst>
                <a:ext uri="{FF2B5EF4-FFF2-40B4-BE49-F238E27FC236}">
                  <a16:creationId xmlns:a16="http://schemas.microsoft.com/office/drawing/2014/main" id="{1A01CC32-F4EF-F541-8CAF-4EC9E8A5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029" y="4087343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x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)=1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מלבן 36">
              <a:extLst>
                <a:ext uri="{FF2B5EF4-FFF2-40B4-BE49-F238E27FC236}">
                  <a16:creationId xmlns:a16="http://schemas.microsoft.com/office/drawing/2014/main" id="{66DE993E-268E-804A-B5B4-E214533E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3323" y="5013176"/>
              <a:ext cx="788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z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)=3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2" name="מלבן 36">
              <a:extLst>
                <a:ext uri="{FF2B5EF4-FFF2-40B4-BE49-F238E27FC236}">
                  <a16:creationId xmlns:a16="http://schemas.microsoft.com/office/drawing/2014/main" id="{7CCDE627-06BA-5343-B615-7ADE4FFE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747" y="5585796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y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)=5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מלבן 36">
              <a:extLst>
                <a:ext uri="{FF2B5EF4-FFF2-40B4-BE49-F238E27FC236}">
                  <a16:creationId xmlns:a16="http://schemas.microsoft.com/office/drawing/2014/main" id="{CB688F3F-AC05-9C40-BE61-46B20BC0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307" y="5991484"/>
              <a:ext cx="8531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w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)=6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" name="מלבן 15">
            <a:extLst>
              <a:ext uri="{FF2B5EF4-FFF2-40B4-BE49-F238E27FC236}">
                <a16:creationId xmlns:a16="http://schemas.microsoft.com/office/drawing/2014/main" id="{57E41122-AE47-1042-931D-43F99D7A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32" y="2484103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x=“ATTA…”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מלבן 17">
            <a:extLst>
              <a:ext uri="{FF2B5EF4-FFF2-40B4-BE49-F238E27FC236}">
                <a16:creationId xmlns:a16="http://schemas.microsoft.com/office/drawing/2014/main" id="{70A34111-1EDC-144E-85BB-FFD98326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02" y="3026054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y=“GGCT…”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מלבן 18">
            <a:extLst>
              <a:ext uri="{FF2B5EF4-FFF2-40B4-BE49-F238E27FC236}">
                <a16:creationId xmlns:a16="http://schemas.microsoft.com/office/drawing/2014/main" id="{32800D51-D908-2D40-B501-58908200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587" y="3623016"/>
            <a:ext cx="146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z=“GCTT…”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7" name="מלבן 19">
            <a:extLst>
              <a:ext uri="{FF2B5EF4-FFF2-40B4-BE49-F238E27FC236}">
                <a16:creationId xmlns:a16="http://schemas.microsoft.com/office/drawing/2014/main" id="{BCF5B984-5C92-FC4A-965E-2EF145F8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144" y="4415104"/>
            <a:ext cx="1571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w=“CCCC…”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C32-CC8E-A546-A22B-3535CDDA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– Concept #4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DF03DD-8D3A-0546-B4D1-80607C96C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What did we gain?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BAD82AA-5AF1-AE45-9924-172295AFDF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Now, we can search to see if an element appears in the data very fast!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 see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appears, simply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go to the relevant index of the the table</a:t>
                </a:r>
              </a:p>
              <a:p>
                <a:r>
                  <a:rPr lang="en-US" dirty="0"/>
                  <a:t>Search time does not increase with data size!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BAD82AA-5AF1-AE45-9924-172295AF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269879-FFB4-4847-9482-B856DD822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did we sacrifice?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3668CA-BB4C-114C-9F57-AD91E82A97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find a good hash function and build the table.</a:t>
            </a:r>
          </a:p>
          <a:p>
            <a:r>
              <a:rPr lang="en-US" dirty="0"/>
              <a:t>Other issues may complicate implementation, and reduce performance – next slides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02D0-A1D6-B846-B87A-60FAB3A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4403-23C6-CA49-86CF-74A672C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8A5A-C705-3E49-A2C2-22977CB2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1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B645-B854-F64F-A73C-9377E8E8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C2C76C-0577-EB43-B630-0EC253FB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map a large group to a smaller one, multiple values will hold the same hash key.</a:t>
            </a:r>
          </a:p>
          <a:p>
            <a:r>
              <a:rPr lang="en-US" dirty="0"/>
              <a:t>Can be addressed via:</a:t>
            </a:r>
          </a:p>
          <a:p>
            <a:pPr lvl="1"/>
            <a:r>
              <a:rPr lang="en-US" dirty="0"/>
              <a:t>Chaining – putting multiple elements in the same index, but then requires to search within table cell between all elements to see of item exists</a:t>
            </a:r>
          </a:p>
          <a:p>
            <a:pPr lvl="1"/>
            <a:r>
              <a:rPr lang="en-US" b="1" dirty="0"/>
              <a:t>how would you solve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72A7-EA11-A246-B09B-1312A1E7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2122-B387-1E44-AC76-C30CA66C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DDE8-75EC-8349-A7C9-D957C7B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2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handling - </a:t>
            </a:r>
            <a:r>
              <a:rPr lang="en-US" b="1" i="1" dirty="0"/>
              <a:t>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slot h(x) % k is full, then we try </a:t>
            </a:r>
            <a:r>
              <a:rPr lang="en-US" dirty="0">
                <a:solidFill>
                  <a:srgbClr val="FF0000"/>
                </a:solidFill>
              </a:rPr>
              <a:t>(h(x) + 1) % k</a:t>
            </a:r>
          </a:p>
          <a:p>
            <a:r>
              <a:rPr lang="en-US" dirty="0"/>
              <a:t>If slot </a:t>
            </a:r>
            <a:r>
              <a:rPr lang="en-US" dirty="0">
                <a:solidFill>
                  <a:srgbClr val="FF0000"/>
                </a:solidFill>
              </a:rPr>
              <a:t>(h(x) + 1) </a:t>
            </a:r>
            <a:r>
              <a:rPr lang="en-US" dirty="0"/>
              <a:t>% k is full, then we try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+ 2) % k</a:t>
            </a:r>
          </a:p>
          <a:p>
            <a:r>
              <a:rPr lang="en-US" dirty="0"/>
              <a:t>If slot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+ 2) </a:t>
            </a:r>
            <a:r>
              <a:rPr lang="en-US" dirty="0"/>
              <a:t>% k is full, then we try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(h(x) + 3) % k</a:t>
            </a:r>
          </a:p>
          <a:p>
            <a:r>
              <a:rPr lang="en-US" dirty="0"/>
              <a:t>And so on</a:t>
            </a:r>
            <a:r>
              <a:rPr lang="en-IL" dirty="0"/>
              <a:t>…</a:t>
            </a:r>
            <a:endParaRPr lang="en-US" dirty="0"/>
          </a:p>
          <a:p>
            <a:r>
              <a:rPr lang="en-US" dirty="0"/>
              <a:t>What may happen if we’ll have many collisions?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Explosion 2 8"/>
          <p:cNvSpPr/>
          <p:nvPr/>
        </p:nvSpPr>
        <p:spPr>
          <a:xfrm>
            <a:off x="6599612" y="4505499"/>
            <a:ext cx="4021975" cy="14220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6788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handling - </a:t>
            </a:r>
            <a:r>
              <a:rPr lang="en-US" b="1" i="1" dirty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slot h(x) % m is full, then we try </a:t>
            </a:r>
            <a:r>
              <a:rPr lang="en-US" dirty="0">
                <a:solidFill>
                  <a:srgbClr val="FF0000"/>
                </a:solidFill>
              </a:rPr>
              <a:t>(h(x) + 1*1) % m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(h(x) + 1*1) % m </a:t>
            </a:r>
            <a:r>
              <a:rPr lang="en-US" dirty="0"/>
              <a:t>is also full, then we try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+ 2*2) % m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+ 2*2) % </a:t>
            </a:r>
            <a:r>
              <a:rPr lang="en-US" dirty="0"/>
              <a:t>m is also full, then we try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(h(x) + 3*3) % m</a:t>
            </a:r>
          </a:p>
          <a:p>
            <a:r>
              <a:rPr lang="en-US" dirty="0"/>
              <a:t>And so on</a:t>
            </a:r>
            <a:r>
              <a:rPr lang="en-IL" dirty="0"/>
              <a:t>…</a:t>
            </a:r>
            <a:endParaRPr lang="en-US" dirty="0"/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handling - </a:t>
            </a:r>
            <a:r>
              <a:rPr lang="en-US" b="1" i="1" dirty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slot h(x) % m is full, then we try </a:t>
            </a:r>
            <a:r>
              <a:rPr lang="en-US" dirty="0">
                <a:solidFill>
                  <a:srgbClr val="FF0000"/>
                </a:solidFill>
              </a:rPr>
              <a:t>(h(x) + 1*h2(x)) % m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(h(x) + 1*h2(x)) % m</a:t>
            </a:r>
            <a:r>
              <a:rPr lang="en-US" dirty="0"/>
              <a:t> is also full, then we try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+ 2*h2(x)) % m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(h(x) + 2*h2(x)) % m </a:t>
            </a:r>
            <a:r>
              <a:rPr lang="en-US" dirty="0"/>
              <a:t>is also full, then we try 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(h(x) + 3*h2(x)) % m</a:t>
            </a:r>
          </a:p>
          <a:p>
            <a:r>
              <a:rPr lang="en-US" dirty="0"/>
              <a:t>And so on</a:t>
            </a:r>
            <a:r>
              <a:rPr lang="en-IL" dirty="0"/>
              <a:t>…</a:t>
            </a:r>
            <a:endParaRPr lang="en-US" dirty="0"/>
          </a:p>
          <a:p>
            <a:r>
              <a:rPr lang="en-US" dirty="0"/>
              <a:t>What's the pros and cons of this kind of handling?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4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54FB09-4D88-F74F-8B39-F1EC33C8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Hashtable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EA6278-B9EC-774C-AE34-57F72401E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98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Constructor takes a hash function, and table size as arguments</a:t>
            </a:r>
          </a:p>
          <a:p>
            <a:r>
              <a:rPr lang="en-US" dirty="0"/>
              <a:t>Insert method adds items to table. To deal with possible collisions we chain them, i.e. each table element is a standard list of item with same keys.</a:t>
            </a:r>
          </a:p>
          <a:p>
            <a:r>
              <a:rPr lang="en-US" dirty="0"/>
              <a:t>Find method returns true if item is in table and false otherwise.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8EA3C-D325-CE40-A189-39AC2340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8093" y="1825625"/>
            <a:ext cx="625570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/>
              <a:t>Hashtable: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def </a:t>
            </a:r>
            <a:r>
              <a:rPr lang="en-US" sz="1600" dirty="0">
                <a:solidFill>
                  <a:srgbClr val="B200B2"/>
                </a:solidFill>
              </a:rPr>
              <a:t>__</a:t>
            </a:r>
            <a:r>
              <a:rPr lang="en-US" sz="1600" dirty="0" err="1">
                <a:solidFill>
                  <a:srgbClr val="B200B2"/>
                </a:solidFill>
              </a:rPr>
              <a:t>init</a:t>
            </a:r>
            <a:r>
              <a:rPr lang="en-US" sz="1600" dirty="0">
                <a:solidFill>
                  <a:srgbClr val="B200B2"/>
                </a:solidFill>
              </a:rPr>
              <a:t>__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94558D"/>
                </a:solidFill>
              </a:rPr>
              <a:t>self</a:t>
            </a:r>
            <a:r>
              <a:rPr lang="en-US" sz="1600" dirty="0"/>
              <a:t>, m, </a:t>
            </a:r>
            <a:r>
              <a:rPr lang="en-US" sz="1600" dirty="0" err="1"/>
              <a:t>hash_func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0080"/>
                </a:solidFill>
              </a:rPr>
              <a:t>hash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""" initial hash table, m empty entries, uses </a:t>
            </a:r>
            <a:r>
              <a:rPr lang="en-US" sz="1600" i="1" dirty="0" err="1">
                <a:solidFill>
                  <a:srgbClr val="808080"/>
                </a:solidFill>
              </a:rPr>
              <a:t>hash_func</a:t>
            </a:r>
            <a:r>
              <a:rPr lang="en-US" sz="1600" i="1" dirty="0">
                <a:solidFill>
                  <a:srgbClr val="808080"/>
                </a:solidFill>
              </a:rPr>
              <a:t> """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 = [[] </a:t>
            </a:r>
            <a:r>
              <a:rPr lang="en-US" sz="1600" b="1" dirty="0">
                <a:solidFill>
                  <a:srgbClr val="000080"/>
                </a:solidFill>
              </a:rPr>
              <a:t>for </a:t>
            </a:r>
            <a:r>
              <a:rPr lang="en-US" sz="1600" dirty="0" err="1">
                <a:solidFill>
                  <a:srgbClr val="808080"/>
                </a:solidFill>
              </a:rPr>
              <a:t>i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in </a:t>
            </a:r>
            <a:r>
              <a:rPr lang="en-US" sz="1600" dirty="0">
                <a:solidFill>
                  <a:srgbClr val="000080"/>
                </a:solidFill>
              </a:rPr>
              <a:t>range</a:t>
            </a:r>
            <a:r>
              <a:rPr lang="en-US" sz="1600" dirty="0"/>
              <a:t>(m)]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.hash_mod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0080"/>
                </a:solidFill>
              </a:rPr>
              <a:t>lambda </a:t>
            </a:r>
            <a:r>
              <a:rPr lang="en-US" sz="1600" dirty="0"/>
              <a:t>key: </a:t>
            </a:r>
            <a:r>
              <a:rPr lang="en-US" sz="1600" dirty="0" err="1"/>
              <a:t>hash_func</a:t>
            </a:r>
            <a:r>
              <a:rPr lang="en-US" sz="1600" dirty="0"/>
              <a:t>(key) % m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def </a:t>
            </a:r>
            <a:r>
              <a:rPr lang="en-US" sz="1600" dirty="0">
                <a:solidFill>
                  <a:srgbClr val="B200B2"/>
                </a:solidFill>
              </a:rPr>
              <a:t>__</a:t>
            </a:r>
            <a:r>
              <a:rPr lang="en-US" sz="1600" dirty="0" err="1">
                <a:solidFill>
                  <a:srgbClr val="B200B2"/>
                </a:solidFill>
              </a:rPr>
              <a:t>repr</a:t>
            </a:r>
            <a:r>
              <a:rPr lang="en-US" sz="1600" dirty="0">
                <a:solidFill>
                  <a:srgbClr val="B200B2"/>
                </a:solidFill>
              </a:rPr>
              <a:t>__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94558D"/>
                </a:solidFill>
              </a:rPr>
              <a:t>self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        L = [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b="1" dirty="0">
                <a:solidFill>
                  <a:srgbClr val="000080"/>
                </a:solidFill>
              </a:rPr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0080"/>
                </a:solidFill>
              </a:rPr>
              <a:t>in </a:t>
            </a:r>
            <a:r>
              <a:rPr lang="en-US" sz="1600" dirty="0">
                <a:solidFill>
                  <a:srgbClr val="000080"/>
                </a:solidFill>
              </a:rPr>
              <a:t>range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80"/>
                </a:solidFill>
              </a:rPr>
              <a:t>len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))]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dirty="0">
                <a:solidFill>
                  <a:srgbClr val="008080"/>
                </a:solidFill>
              </a:rPr>
              <a:t>""</a:t>
            </a:r>
            <a:r>
              <a:rPr lang="en-US" sz="1600" dirty="0"/>
              <a:t>.join([</a:t>
            </a:r>
            <a:r>
              <a:rPr lang="en-US" sz="1600" dirty="0">
                <a:solidFill>
                  <a:srgbClr val="000080"/>
                </a:solidFill>
              </a:rPr>
              <a:t>str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+ </a:t>
            </a:r>
            <a:r>
              <a:rPr lang="en-US" sz="1600" b="1" dirty="0">
                <a:solidFill>
                  <a:srgbClr val="008080"/>
                </a:solidFill>
              </a:rPr>
              <a:t>" 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0080"/>
                </a:solidFill>
              </a:rPr>
              <a:t>str</a:t>
            </a:r>
            <a:r>
              <a:rPr lang="en-US" sz="1600" dirty="0"/>
              <a:t>(L[</a:t>
            </a:r>
            <a:r>
              <a:rPr lang="en-US" sz="1600" dirty="0" err="1"/>
              <a:t>i</a:t>
            </a:r>
            <a:r>
              <a:rPr lang="en-US" sz="1600" dirty="0"/>
              <a:t>]) + </a:t>
            </a:r>
            <a:r>
              <a:rPr lang="en-US" sz="1600" b="1" dirty="0">
                <a:solidFill>
                  <a:srgbClr val="0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80"/>
                </a:solidFill>
              </a:rPr>
              <a:t>" </a:t>
            </a:r>
            <a:r>
              <a:rPr lang="en-US" sz="1600" b="1" dirty="0">
                <a:solidFill>
                  <a:srgbClr val="000080"/>
                </a:solidFill>
              </a:rPr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0080"/>
                </a:solidFill>
              </a:rPr>
              <a:t>in </a:t>
            </a:r>
            <a:r>
              <a:rPr lang="en-US" sz="1600" dirty="0">
                <a:solidFill>
                  <a:srgbClr val="000080"/>
                </a:solidFill>
              </a:rPr>
              <a:t>range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80"/>
                </a:solidFill>
              </a:rPr>
              <a:t>len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))])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def </a:t>
            </a:r>
            <a:r>
              <a:rPr lang="en-US" sz="1600" dirty="0"/>
              <a:t>find(</a:t>
            </a:r>
            <a:r>
              <a:rPr lang="en-US" sz="1600" dirty="0">
                <a:solidFill>
                  <a:srgbClr val="94558D"/>
                </a:solidFill>
              </a:rPr>
              <a:t>self</a:t>
            </a:r>
            <a:r>
              <a:rPr lang="en-US" sz="1600" dirty="0"/>
              <a:t>, item):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""" returns True if item in </a:t>
            </a:r>
            <a:r>
              <a:rPr lang="en-US" sz="1600" i="1" dirty="0" err="1">
                <a:solidFill>
                  <a:srgbClr val="808080"/>
                </a:solidFill>
              </a:rPr>
              <a:t>hashtable</a:t>
            </a:r>
            <a:r>
              <a:rPr lang="en-US" sz="1600" i="1" dirty="0">
                <a:solidFill>
                  <a:srgbClr val="808080"/>
                </a:solidFill>
              </a:rPr>
              <a:t>, False otherwise  """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.hash_mod</a:t>
            </a:r>
            <a:r>
              <a:rPr lang="en-US" sz="1600" dirty="0"/>
              <a:t>(item)</a:t>
            </a:r>
            <a:br>
              <a:rPr lang="en-US" sz="1600" dirty="0"/>
            </a:br>
            <a:r>
              <a:rPr lang="en-US" sz="1600" dirty="0"/>
              <a:t>        chain =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item </a:t>
            </a:r>
            <a:r>
              <a:rPr lang="en-US" sz="1600" b="1" dirty="0">
                <a:solidFill>
                  <a:srgbClr val="000080"/>
                </a:solidFill>
              </a:rPr>
              <a:t>in </a:t>
            </a:r>
            <a:r>
              <a:rPr lang="en-US" sz="1600" dirty="0"/>
              <a:t>chain  </a:t>
            </a:r>
            <a:r>
              <a:rPr lang="en-US" sz="1600" i="1" dirty="0">
                <a:solidFill>
                  <a:srgbClr val="808080"/>
                </a:solidFill>
              </a:rPr>
              <a:t># a hidden loop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def </a:t>
            </a:r>
            <a:r>
              <a:rPr lang="en-US" sz="1600" dirty="0"/>
              <a:t>insert(</a:t>
            </a:r>
            <a:r>
              <a:rPr lang="en-US" sz="1600" dirty="0">
                <a:solidFill>
                  <a:srgbClr val="94558D"/>
                </a:solidFill>
              </a:rPr>
              <a:t>self</a:t>
            </a:r>
            <a:r>
              <a:rPr lang="en-US" sz="1600" dirty="0"/>
              <a:t>, item):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>
                <a:solidFill>
                  <a:srgbClr val="808080"/>
                </a:solidFill>
              </a:rPr>
              <a:t>""" insert an item into table, if not there """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.hash_mod</a:t>
            </a:r>
            <a:r>
              <a:rPr lang="en-US" sz="1600" dirty="0"/>
              <a:t>(item)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808080"/>
                </a:solidFill>
              </a:rPr>
              <a:t>chain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if </a:t>
            </a:r>
            <a:r>
              <a:rPr lang="en-US" sz="1600" dirty="0"/>
              <a:t>item </a:t>
            </a:r>
            <a:r>
              <a:rPr lang="en-US" sz="1600" b="1" dirty="0">
                <a:solidFill>
                  <a:srgbClr val="000080"/>
                </a:solidFill>
              </a:rPr>
              <a:t>not in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]:  </a:t>
            </a:r>
            <a:r>
              <a:rPr lang="en-US" sz="1600" i="1" dirty="0">
                <a:solidFill>
                  <a:srgbClr val="808080"/>
                </a:solidFill>
              </a:rPr>
              <a:t># a hidden loop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        </a:t>
            </a:r>
            <a:r>
              <a:rPr lang="en-US" sz="1600" dirty="0" err="1">
                <a:solidFill>
                  <a:srgbClr val="94558D"/>
                </a:solidFill>
              </a:rPr>
              <a:t>self</a:t>
            </a:r>
            <a:r>
              <a:rPr lang="en-US" sz="1600" dirty="0" err="1"/>
              <a:t>.table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].append(item)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84FC0-CE2B-1749-96E2-EB7DAAC7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6C132-FD10-404A-A74A-BFA4B28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28994-C2C6-BF40-ADA2-B712D75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B645-B854-F64F-A73C-9377E8E8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Aspects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420BCDC-75CF-A14A-9198-88EEDDF40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61B9A1-341A-2C49-9F17-BCED27F22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469165" cy="3684588"/>
          </a:xfrm>
        </p:spPr>
        <p:txBody>
          <a:bodyPr>
            <a:normAutofit/>
          </a:bodyPr>
          <a:lstStyle/>
          <a:p>
            <a:r>
              <a:rPr lang="en-US" dirty="0"/>
              <a:t>We need to choose functions which allow:</a:t>
            </a:r>
          </a:p>
          <a:p>
            <a:pPr lvl="1"/>
            <a:r>
              <a:rPr lang="en-US" dirty="0"/>
              <a:t>Fast computation</a:t>
            </a:r>
          </a:p>
          <a:p>
            <a:pPr lvl="1"/>
            <a:r>
              <a:rPr lang="en-US" dirty="0"/>
              <a:t>distribute values uniformly – to minimize risk of collision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AC327A-DC4F-9C42-912B-B4C1F646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9994" y="1681163"/>
            <a:ext cx="6545393" cy="823912"/>
          </a:xfrm>
        </p:spPr>
        <p:txBody>
          <a:bodyPr/>
          <a:lstStyle/>
          <a:p>
            <a:r>
              <a:rPr lang="en-US" dirty="0"/>
              <a:t>Optimal table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C13CA19B-CAB0-A444-942D-CF14B3AE83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809994" y="2505075"/>
                <a:ext cx="6545393" cy="36845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answer to this question depends on the load factor defined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dictates the ratio of elements to be stored, with the number of bins.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grows too large too many collisions occur, and lookup becomes slow.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too small the table consumes a lot of redundant memory.</a:t>
                </a:r>
              </a:p>
              <a:p>
                <a:r>
                  <a:rPr lang="en-US" dirty="0"/>
                  <a:t>There are implementations which allow changing the table size dynamically – python dictionaries.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C13CA19B-CAB0-A444-942D-CF14B3AE8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809994" y="2505075"/>
                <a:ext cx="6545393" cy="3684588"/>
              </a:xfrm>
              <a:blipFill>
                <a:blip r:embed="rId2"/>
                <a:stretch>
                  <a:fillRect l="-1163" t="-3436" r="-13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72A7-EA11-A246-B09B-1312A1E7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2122-B387-1E44-AC76-C30CA66C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DDE8-75EC-8349-A7C9-D957C7BD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8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A365AB-E869-6348-B4BD-E2542AAC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Hashtable performance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D61C7A-4C81-6F43-8D67-7702667D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list of 10000 strings</a:t>
            </a:r>
          </a:p>
          <a:p>
            <a:r>
              <a:rPr lang="en-US" dirty="0"/>
              <a:t>Each string has a random length between 10-3000 symbols</a:t>
            </a:r>
          </a:p>
          <a:p>
            <a:r>
              <a:rPr lang="en-US" dirty="0"/>
              <a:t>We then do lookups for existing and non-existing elements on the:</a:t>
            </a:r>
          </a:p>
          <a:p>
            <a:pPr lvl="1"/>
            <a:r>
              <a:rPr lang="en-US" dirty="0"/>
              <a:t>original list</a:t>
            </a:r>
          </a:p>
          <a:p>
            <a:pPr lvl="1"/>
            <a:r>
              <a:rPr lang="en-US" dirty="0"/>
              <a:t>on a hashed version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F47E-C6BA-BC47-AC9C-BCB12C70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5E3F-C53A-9C4A-B94C-6B93B46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BC9C-6F70-9B49-A62F-DF9D22A3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94AB06-D40E-A140-A9D2-B118BB0B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7" y="4285912"/>
            <a:ext cx="8817981" cy="20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addressing allows collision handling without the need of increasing memory allocation of the hash table</a:t>
            </a:r>
          </a:p>
          <a:p>
            <a:r>
              <a:rPr lang="en-US" dirty="0"/>
              <a:t>How would you find if hash table stores value v?</a:t>
            </a:r>
          </a:p>
          <a:p>
            <a:r>
              <a:rPr lang="en-US" dirty="0"/>
              <a:t>How would find or delete methods needs to be implemented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R</a:t>
            </a:r>
            <a:r>
              <a:rPr lang="en-US" dirty="0" err="1"/>
              <a:t>ecitation</a:t>
            </a:r>
            <a:r>
              <a:rPr lang="en-US" dirty="0"/>
              <a:t>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Hash Tables, Floating Point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4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FEA7-DFFE-8F4F-B039-0785E66B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User Defined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BEF1-E500-2A44-85BE-3DD96C3E0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1981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 default python uses the memory address of an object as an argument for the hash function.</a:t>
            </a:r>
          </a:p>
          <a:p>
            <a:r>
              <a:rPr lang="en-US" dirty="0"/>
              <a:t>If one wishes to change this behavior use the __hash__ () function.</a:t>
            </a:r>
          </a:p>
          <a:p>
            <a:r>
              <a:rPr lang="en-US" dirty="0"/>
              <a:t>Do we need the __eq__() method?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20420-99B6-2A49-B922-44928568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Animal: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>
                <a:solidFill>
                  <a:srgbClr val="B200B2"/>
                </a:solidFill>
              </a:rPr>
              <a:t>__</a:t>
            </a:r>
            <a:r>
              <a:rPr lang="en-US" dirty="0" err="1">
                <a:solidFill>
                  <a:srgbClr val="B200B2"/>
                </a:solidFill>
              </a:rPr>
              <a:t>init</a:t>
            </a:r>
            <a:r>
              <a:rPr lang="en-US" dirty="0">
                <a:solidFill>
                  <a:srgbClr val="B200B2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, _species, _id, _name):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.species</a:t>
            </a:r>
            <a:r>
              <a:rPr lang="en-US" dirty="0"/>
              <a:t> = _species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.id</a:t>
            </a:r>
            <a:r>
              <a:rPr lang="en-US" dirty="0"/>
              <a:t> = _id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.name</a:t>
            </a:r>
            <a:r>
              <a:rPr lang="en-US" dirty="0"/>
              <a:t> = _name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>
                <a:solidFill>
                  <a:srgbClr val="B200B2"/>
                </a:solidFill>
              </a:rPr>
              <a:t>__hash__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):  </a:t>
            </a:r>
            <a:r>
              <a:rPr lang="en-US" i="1" dirty="0">
                <a:solidFill>
                  <a:srgbClr val="808080"/>
                </a:solidFill>
              </a:rPr>
              <a:t># so we can use hash() on a Animal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>
                <a:solidFill>
                  <a:srgbClr val="000080"/>
                </a:solidFill>
              </a:rPr>
              <a:t>hash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.id</a:t>
            </a:r>
            <a:r>
              <a:rPr lang="en-US" dirty="0"/>
              <a:t>)  </a:t>
            </a:r>
            <a:r>
              <a:rPr lang="en-US" i="1" dirty="0">
                <a:solidFill>
                  <a:srgbClr val="808080"/>
                </a:solidFill>
              </a:rPr>
              <a:t># assume id is a unique identifier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>
                <a:solidFill>
                  <a:srgbClr val="B200B2"/>
                </a:solidFill>
              </a:rPr>
              <a:t>__eq__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, other):  </a:t>
            </a:r>
            <a:r>
              <a:rPr lang="en-US" i="1" dirty="0">
                <a:solidFill>
                  <a:srgbClr val="808080"/>
                </a:solidFill>
              </a:rPr>
              <a:t># so we can search for students in the table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.id</a:t>
            </a:r>
            <a:r>
              <a:rPr lang="en-US" dirty="0"/>
              <a:t> == </a:t>
            </a:r>
            <a:r>
              <a:rPr lang="en-US" dirty="0" err="1"/>
              <a:t>other.id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and </a:t>
            </a:r>
            <a:r>
              <a:rPr lang="en-US" dirty="0"/>
              <a:t>\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.species</a:t>
            </a:r>
            <a:r>
              <a:rPr lang="en-US" dirty="0"/>
              <a:t> == </a:t>
            </a:r>
            <a:r>
              <a:rPr lang="en-US" dirty="0" err="1"/>
              <a:t>other.species</a:t>
            </a: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and </a:t>
            </a:r>
            <a:r>
              <a:rPr lang="en-US" dirty="0"/>
              <a:t>\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.name</a:t>
            </a:r>
            <a:r>
              <a:rPr lang="en-US" dirty="0"/>
              <a:t> == </a:t>
            </a:r>
            <a:r>
              <a:rPr lang="en-US" dirty="0" err="1"/>
              <a:t>other.name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467C-0F99-264B-8954-667C119A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6E18-D1F2-694E-99E4-883824EE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0F6D-CF4C-3D4A-8A95-C48C7009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C416-12AC-144F-A1D3-CB6CECA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User Defined Classes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28B9-E487-5846-B8B2-16CBB472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0854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the hash table size?</a:t>
            </a:r>
          </a:p>
          <a:p>
            <a:r>
              <a:rPr lang="en-US" dirty="0"/>
              <a:t>How many Animals (at least) share the same hash key</a:t>
            </a:r>
          </a:p>
          <a:p>
            <a:r>
              <a:rPr lang="en-US" dirty="0"/>
              <a:t>Is there a way to know exactly how many?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A93A-B185-404D-9281-86DE3D40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105" y="1825625"/>
            <a:ext cx="673169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</a:rPr>
              <a:t>if </a:t>
            </a:r>
            <a:r>
              <a:rPr lang="en-US" dirty="0"/>
              <a:t>__name__ == </a:t>
            </a:r>
            <a:r>
              <a:rPr lang="en-US" dirty="0">
                <a:solidFill>
                  <a:srgbClr val="008080"/>
                </a:solidFill>
              </a:rPr>
              <a:t>'__main__'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hash_t</a:t>
            </a:r>
            <a:r>
              <a:rPr lang="en-US" dirty="0"/>
              <a:t> = Hashtable(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# dogs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0080"/>
                </a:solidFill>
              </a:rPr>
              <a:t>in 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hash_t.insert</a:t>
            </a:r>
            <a:r>
              <a:rPr lang="en-US" dirty="0"/>
              <a:t>(Animal(</a:t>
            </a:r>
            <a:r>
              <a:rPr lang="en-US" dirty="0" err="1"/>
              <a:t>AninmalSpecies.dog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'woofer'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# cats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0080"/>
                </a:solidFill>
              </a:rPr>
              <a:t>in 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hash_t.insert</a:t>
            </a:r>
            <a:r>
              <a:rPr lang="en-US" dirty="0"/>
              <a:t>(Animal(</a:t>
            </a:r>
            <a:r>
              <a:rPr lang="en-US" dirty="0" err="1"/>
              <a:t>AninmalSpecies.cat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'Garfield'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# horses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0080"/>
                </a:solidFill>
              </a:rPr>
              <a:t>in range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9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hash_t.insert</a:t>
            </a:r>
            <a:r>
              <a:rPr lang="en-US" dirty="0"/>
              <a:t>(Animal(</a:t>
            </a:r>
            <a:r>
              <a:rPr lang="en-US" dirty="0" err="1"/>
              <a:t>AninmalSpecies.horse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'Bucephalus'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# Do you know who was Bucephalus?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hash_t.find</a:t>
            </a:r>
            <a:r>
              <a:rPr lang="en-US" dirty="0"/>
              <a:t>(Animal(</a:t>
            </a:r>
            <a:r>
              <a:rPr lang="en-US" dirty="0" err="1"/>
              <a:t>AninmalSpecies.horse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'Seabiscuit'</a:t>
            </a:r>
            <a:r>
              <a:rPr lang="en-US" dirty="0"/>
              <a:t>)))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hash_t.find</a:t>
            </a:r>
            <a:r>
              <a:rPr lang="en-US" dirty="0"/>
              <a:t>(Animal(</a:t>
            </a:r>
            <a:r>
              <a:rPr lang="en-US" dirty="0" err="1"/>
              <a:t>AninmalSpecies.horse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'Bucephalus'</a:t>
            </a:r>
            <a:r>
              <a:rPr lang="en-US" dirty="0"/>
              <a:t>)))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DC197-7447-CC4E-AD90-C111477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16FB-5B09-654C-A0E7-EF6DF319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319B-7E03-8B4B-963F-051E346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822D38-2C3D-EB41-AE8B-08DA56E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Hashtable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EFED947-7647-6642-B2B2-A7826A7F7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Hashtable is an important data structure which allows fast search on large data sets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as long as hashing works)</a:t>
                </a:r>
              </a:p>
              <a:p>
                <a:r>
                  <a:rPr lang="en-US" dirty="0"/>
                  <a:t>There are many more aspects to </a:t>
                </a:r>
                <a:r>
                  <a:rPr lang="en-US" dirty="0" err="1"/>
                  <a:t>hashtables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Choosing the right hash function</a:t>
                </a:r>
              </a:p>
              <a:p>
                <a:pPr lvl="1"/>
                <a:r>
                  <a:rPr lang="en-US" dirty="0"/>
                  <a:t>Other ways to deal with collisions</a:t>
                </a:r>
              </a:p>
              <a:p>
                <a:pPr lvl="1"/>
                <a:r>
                  <a:rPr lang="en-US" dirty="0"/>
                  <a:t>Choosing and controlling the load factor (python dictionaries for instance use hash tables which change with size during the run).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EFED947-7647-6642-B2B2-A7826A7F7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C1B8-A610-AF4B-86C0-6C9963EF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4A81-A8EC-E34E-B9C8-1029CCD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F9DC-0D96-0E4B-82D7-F7CE67D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A7AE655-B66C-0C49-AE6C-67EA2A82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D7EEF-3D94-A244-9BB3-65AF0A0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A49D-CDEF-8443-921D-89298E4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C173-F90A-2741-995F-6D1FA164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822D38-2C3D-EB41-AE8B-08DA56E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FED947-7647-6642-B2B2-A7826A7F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78142" cy="4351338"/>
          </a:xfrm>
        </p:spPr>
        <p:txBody>
          <a:bodyPr/>
          <a:lstStyle/>
          <a:p>
            <a:pPr lvl="1"/>
            <a:r>
              <a:rPr lang="en-US" dirty="0"/>
              <a:t>The trouble with representing real numbers is that there are an awful lot of them.</a:t>
            </a:r>
          </a:p>
          <a:p>
            <a:pPr lvl="1"/>
            <a:r>
              <a:rPr lang="en-US" dirty="0"/>
              <a:t>There an infinitely many different numbers between any given two numbers.</a:t>
            </a:r>
          </a:p>
          <a:p>
            <a:pPr lvl="1"/>
            <a:r>
              <a:rPr lang="en-US" dirty="0"/>
              <a:t>Computers don</a:t>
            </a:r>
            <a:r>
              <a:rPr lang="en-IL" dirty="0"/>
              <a:t>’</a:t>
            </a:r>
            <a:r>
              <a:rPr lang="en-US" dirty="0"/>
              <a:t>t have the ability to store and manipulate infinite different values. Computers have hard software boundaries (RAM, Disk, registers)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C1B8-A610-AF4B-86C0-6C9963EF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4A81-A8EC-E34E-B9C8-1029CCD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F9DC-0D96-0E4B-82D7-F7CE67D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 descr="Hardware services of Interlake Mecalux Software Servic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160" y="4474470"/>
            <a:ext cx="2704377" cy="17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2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822D38-2C3D-EB41-AE8B-08DA56E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wonders of real numbers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FED947-7647-6642-B2B2-A7826A7F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964" cy="4351338"/>
          </a:xfrm>
        </p:spPr>
        <p:txBody>
          <a:bodyPr/>
          <a:lstStyle/>
          <a:p>
            <a:pPr lvl="1"/>
            <a:r>
              <a:rPr lang="en-US" dirty="0"/>
              <a:t>we need to dive in and understand how real numbers (infinite values) represents in a world of finite values (computer’s memory)</a:t>
            </a:r>
          </a:p>
          <a:p>
            <a:pPr lvl="1"/>
            <a:r>
              <a:rPr lang="en-US" dirty="0"/>
              <a:t>To store a real value in a predefined memory allocation we may use several techniques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C1B8-A610-AF4B-86C0-6C9963EF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4A81-A8EC-E34E-B9C8-1029CCD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F9DC-0D96-0E4B-82D7-F7CE67D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41375" y="2597866"/>
            <a:ext cx="35910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75" y="3849832"/>
            <a:ext cx="264033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1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fixed-point representation of any real number we allocate a fixed number of digits to the left of the decimal point in a predefined n digits representation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Value of </a:t>
                </a:r>
                <a:r>
                  <a:rPr lang="en-US" dirty="0" err="1"/>
                  <a:t>i</a:t>
                </a:r>
                <a:r>
                  <a:rPr lang="en-US" dirty="0"/>
                  <a:t> can be regarded as “scaling factor”</a:t>
                </a:r>
                <a:endParaRPr lang="he-IL" dirty="0"/>
              </a:p>
              <a:p>
                <a:r>
                  <a:rPr lang="en-US" dirty="0"/>
                  <a:t>Scaling factor can be any value we desire but usually it will be a power of two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8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5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8-bit pattern: 01110110</a:t>
            </a:r>
          </a:p>
          <a:p>
            <a:r>
              <a:rPr lang="en-US" dirty="0"/>
              <a:t>With a scaling factor of 1/16: 0111.0110 is 7.375</a:t>
            </a:r>
          </a:p>
          <a:p>
            <a:r>
              <a:rPr lang="en-US" dirty="0"/>
              <a:t>With a scaling factor of 1/4: 011101.10 is 29.5</a:t>
            </a:r>
          </a:p>
          <a:p>
            <a:r>
              <a:rPr lang="en-US" dirty="0"/>
              <a:t>With a scaling factor of 1/64: 01.110110 is 1.84375</a:t>
            </a:r>
          </a:p>
          <a:p>
            <a:r>
              <a:rPr lang="en-US" dirty="0"/>
              <a:t>Scaling factor which is not a power of 2 will make calculations slower.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9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Bounds numbers to a fixed order of magnitude and precision. </a:t>
            </a:r>
          </a:p>
          <a:p>
            <a:r>
              <a:rPr lang="en-US" dirty="0"/>
              <a:t>A need to a different scaling factor for different calculations</a:t>
            </a:r>
          </a:p>
          <a:p>
            <a:r>
              <a:rPr lang="en-US" dirty="0"/>
              <a:t>Frequent rounding due to arithmetical operations may cause loss of precision</a:t>
            </a:r>
          </a:p>
          <a:p>
            <a:r>
              <a:rPr lang="en-US" dirty="0"/>
              <a:t>Hardware implementation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9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64 bits word.</a:t>
                </a:r>
              </a:p>
              <a:p>
                <a:r>
                  <a:rPr lang="en-US" dirty="0"/>
                  <a:t>A floating number representation is typically represented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I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𝑒𝑥𝑝𝑜𝑛𝑒𝑛𝑡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1023</m:t>
                          </m:r>
                        </m:sup>
                      </m:sSup>
                      <m:r>
                        <a:rPr lang="en-I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𝑓𝑟𝑎𝑐𝑡𝑖𝑜𝑛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Sign: 1 indicates negative number, 0 indicates a non-negative number.</a:t>
                </a:r>
              </a:p>
              <a:p>
                <a:r>
                  <a:rPr lang="en-US" dirty="0"/>
                  <a:t>Exponent: 11-bit long integer.</a:t>
                </a:r>
              </a:p>
              <a:p>
                <a:r>
                  <a:rPr lang="en-US" dirty="0"/>
                  <a:t>Fraction: sum of negative powers of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72" y="4820009"/>
            <a:ext cx="6346855" cy="14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Hash tables</a:t>
            </a:r>
          </a:p>
          <a:p>
            <a:r>
              <a:rPr lang="en-US" sz="4000" dirty="0"/>
              <a:t>Fixed/Floating point</a:t>
            </a:r>
            <a:r>
              <a:rPr lang="he-IL" sz="4000" dirty="0"/>
              <a:t>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Using 64 bits floating point representation, what is decimal value of? </a:t>
                </a:r>
                <a:r>
                  <a:rPr lang="en-IL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IL" sz="2000" dirty="0">
                    <a:solidFill>
                      <a:schemeClr val="accent6">
                        <a:lumMod val="75000"/>
                      </a:schemeClr>
                    </a:solidFill>
                  </a:rPr>
                  <a:t>1000000</a:t>
                </a:r>
                <a:r>
                  <a:rPr lang="en-IL" sz="2000" dirty="0"/>
                  <a:t> </a:t>
                </a:r>
                <a:r>
                  <a:rPr lang="en-IL" sz="2000" dirty="0">
                    <a:solidFill>
                      <a:schemeClr val="accent6">
                        <a:lumMod val="75000"/>
                      </a:schemeClr>
                    </a:solidFill>
                  </a:rPr>
                  <a:t>000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IL" sz="2000" dirty="0">
                    <a:solidFill>
                      <a:srgbClr val="C00000"/>
                    </a:solidFill>
                  </a:rPr>
                  <a:t>0010 00000000 00000000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IL" sz="2000" dirty="0">
                    <a:solidFill>
                      <a:srgbClr val="C00000"/>
                    </a:solidFill>
                  </a:rPr>
                  <a:t>00000000 00000000 00000000 00000000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Sign : 0 none negative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Exponent: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L" dirty="0">
                    <a:solidFill>
                      <a:schemeClr val="accent6">
                        <a:lumMod val="75000"/>
                      </a:schemeClr>
                    </a:solidFill>
                  </a:rPr>
                  <a:t>1000000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0000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Fraction: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0010</a:t>
                </a:r>
                <a:r>
                  <a:rPr lang="en-IL" sz="2400" dirty="0"/>
                  <a:t> 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00 0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 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 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/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exponent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IL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fraction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1024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IL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2.25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57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Using 64 bits floating point representation, what is decimal value of: </a:t>
                </a:r>
                <a:r>
                  <a:rPr lang="en-IL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IL" sz="200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IL" sz="2000" dirty="0">
                    <a:solidFill>
                      <a:schemeClr val="accent6">
                        <a:lumMod val="75000"/>
                      </a:schemeClr>
                    </a:solidFill>
                  </a:rPr>
                  <a:t>00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00</a:t>
                </a:r>
                <a:r>
                  <a:rPr lang="en-IL" sz="2000" dirty="0"/>
                  <a:t> </a:t>
                </a:r>
                <a:r>
                  <a:rPr lang="en-IL" sz="2000" dirty="0">
                    <a:solidFill>
                      <a:schemeClr val="accent6">
                        <a:lumMod val="75000"/>
                      </a:schemeClr>
                    </a:solidFill>
                  </a:rPr>
                  <a:t>000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IL" sz="2000" dirty="0">
                    <a:solidFill>
                      <a:srgbClr val="C00000"/>
                    </a:solidFill>
                  </a:rPr>
                  <a:t>0010 0</a:t>
                </a:r>
                <a:r>
                  <a:rPr lang="en-US" sz="2000" dirty="0">
                    <a:solidFill>
                      <a:srgbClr val="C00000"/>
                    </a:solidFill>
                  </a:rPr>
                  <a:t>11</a:t>
                </a:r>
                <a:r>
                  <a:rPr lang="en-IL" sz="2000" dirty="0">
                    <a:solidFill>
                      <a:srgbClr val="C00000"/>
                    </a:solidFill>
                  </a:rPr>
                  <a:t>00000 00000000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IL" sz="2000" dirty="0">
                    <a:solidFill>
                      <a:srgbClr val="C00000"/>
                    </a:solidFill>
                  </a:rPr>
                  <a:t>00000000 00000000 00000000 00000000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Sign : 0 none negative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Exponent: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L" dirty="0">
                    <a:solidFill>
                      <a:schemeClr val="accent6">
                        <a:lumMod val="75000"/>
                      </a:schemeClr>
                    </a:solidFill>
                  </a:rPr>
                  <a:t>1000000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0001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Fraction: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0010</a:t>
                </a:r>
                <a:r>
                  <a:rPr lang="en-IL" sz="2400" dirty="0"/>
                  <a:t> 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11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00 0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 </a:t>
                </a:r>
                <a:r>
                  <a:rPr lang="en-US" sz="2400" dirty="0">
                    <a:solidFill>
                      <a:srgbClr val="C00000"/>
                    </a:solidFill>
                  </a:rPr>
                  <a:t>000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 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</a:t>
                </a:r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  <a:r>
                  <a:rPr lang="en-IL" sz="2400" dirty="0">
                    <a:solidFill>
                      <a:srgbClr val="C00000"/>
                    </a:solidFill>
                  </a:rPr>
                  <a:t>000</a:t>
                </a:r>
                <a:r>
                  <a:rPr lang="en-US" sz="2400" dirty="0">
                    <a:solidFill>
                      <a:srgbClr val="C00000"/>
                    </a:solidFill>
                  </a:rPr>
                  <a:t/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exponent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IL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fraction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1025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IL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b="0" i="0" smtClean="0"/>
                          <m:t>0</m:t>
                        </m:r>
                        <m:r>
                          <m:rPr>
                            <m:nor/>
                          </m:rPr>
                          <a:rPr lang="en-IL" sz="2400"/>
                          <m:t>.1484375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4.59375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0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fraction to binary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244"/>
          </a:xfrm>
        </p:spPr>
        <p:txBody>
          <a:bodyPr>
            <a:normAutofit/>
          </a:bodyPr>
          <a:lstStyle/>
          <a:p>
            <a:r>
              <a:rPr lang="en-US" dirty="0"/>
              <a:t>Converting 0.438  binary representation: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C5E16-9CED-5D40-A3B1-DC93D1106F88}"/>
                  </a:ext>
                </a:extLst>
              </p:cNvPr>
              <p:cNvSpPr txBox="1"/>
              <p:nvPr/>
            </p:nvSpPr>
            <p:spPr>
              <a:xfrm>
                <a:off x="1154745" y="2617295"/>
                <a:ext cx="74558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438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438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438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188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063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063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0005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C5E16-9CED-5D40-A3B1-DC93D110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45" y="2617295"/>
                <a:ext cx="745585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3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244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Converting 23.3  to 64 bits floating point representation</a:t>
            </a:r>
          </a:p>
          <a:p>
            <a:r>
              <a:rPr lang="en-US" sz="5100" dirty="0"/>
              <a:t>converting 23 to its binary value: </a:t>
            </a:r>
            <a:r>
              <a:rPr lang="en-US" sz="5100" dirty="0">
                <a:solidFill>
                  <a:schemeClr val="accent6">
                    <a:lumMod val="75000"/>
                  </a:schemeClr>
                </a:solidFill>
              </a:rPr>
              <a:t>10111</a:t>
            </a:r>
          </a:p>
          <a:p>
            <a:r>
              <a:rPr lang="en-US" sz="5100" dirty="0"/>
              <a:t>Then we’ll have to construct 0.3 binary value. We will do that by series of multiplications until zeroing the right side of the decimal point or finding a repeating pattern.</a:t>
            </a:r>
            <a:br>
              <a:rPr lang="en-US" sz="5100" dirty="0"/>
            </a:b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0.3 * 2  =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r>
              <a:rPr lang="en-US" sz="5100" dirty="0"/>
              <a:t>.6 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r>
              <a:rPr lang="en-US" sz="5100" dirty="0"/>
              <a:t/>
            </a:r>
            <a:br>
              <a:rPr lang="en-US" sz="5100" dirty="0"/>
            </a:br>
            <a:r>
              <a:rPr lang="en-US" sz="5100" dirty="0"/>
              <a:t>0.6 * 2 =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r>
              <a:rPr lang="en-US" sz="5100" dirty="0"/>
              <a:t>.2  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br>
              <a:rPr lang="en-US" sz="5100" dirty="0">
                <a:solidFill>
                  <a:srgbClr val="C00000"/>
                </a:solidFill>
              </a:rPr>
            </a:br>
            <a:r>
              <a:rPr lang="en-US" sz="5100" dirty="0"/>
              <a:t>0.2 * 2 =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r>
              <a:rPr lang="en-US" sz="5100" dirty="0"/>
              <a:t>.4  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br>
              <a:rPr lang="en-US" sz="5100" dirty="0">
                <a:solidFill>
                  <a:srgbClr val="C00000"/>
                </a:solidFill>
              </a:rPr>
            </a:br>
            <a:r>
              <a:rPr lang="en-US" sz="5100" dirty="0"/>
              <a:t>0.4 * 2 =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r>
              <a:rPr lang="en-US" sz="5100" dirty="0"/>
              <a:t>.8   </a:t>
            </a:r>
            <a:r>
              <a:rPr lang="en-US" sz="5100" dirty="0">
                <a:solidFill>
                  <a:srgbClr val="C00000"/>
                </a:solidFill>
              </a:rPr>
              <a:t>0</a:t>
            </a:r>
            <a:br>
              <a:rPr lang="en-US" sz="5100" dirty="0">
                <a:solidFill>
                  <a:srgbClr val="C00000"/>
                </a:solidFill>
              </a:rPr>
            </a:br>
            <a:r>
              <a:rPr lang="en-US" sz="5100" dirty="0"/>
              <a:t>0.8 * 2 =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r>
              <a:rPr lang="en-US" sz="5100" dirty="0"/>
              <a:t>.6  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br>
              <a:rPr lang="en-US" sz="5100" dirty="0">
                <a:solidFill>
                  <a:srgbClr val="C00000"/>
                </a:solidFill>
              </a:rPr>
            </a:br>
            <a:r>
              <a:rPr lang="en-US" sz="5100" dirty="0"/>
              <a:t>0.6 * 2 =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r>
              <a:rPr lang="en-US" sz="5100" dirty="0"/>
              <a:t>.2   </a:t>
            </a:r>
            <a:r>
              <a:rPr lang="en-US" sz="51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2255" y="5394960"/>
            <a:ext cx="507076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43942" y="4200496"/>
            <a:ext cx="507076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74225" y="3967740"/>
            <a:ext cx="0" cy="1701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530436" y="4619643"/>
            <a:ext cx="6234545" cy="461665"/>
            <a:chOff x="4530436" y="4619643"/>
            <a:chExt cx="623454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530436" y="4619643"/>
                  <a:ext cx="62345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10111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0100110011</m:t>
                            </m:r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0011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436" y="4619643"/>
                  <a:ext cx="623454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7697585" y="4709631"/>
              <a:ext cx="608911" cy="274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5495" y="4722571"/>
              <a:ext cx="683030" cy="274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48062" y="4709631"/>
              <a:ext cx="662938" cy="274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961278-6CCF-CB40-A197-AE0164800A27}"/>
                  </a:ext>
                </a:extLst>
              </p:cNvPr>
              <p:cNvSpPr txBox="1"/>
              <p:nvPr/>
            </p:nvSpPr>
            <p:spPr>
              <a:xfrm>
                <a:off x="4049084" y="5462244"/>
                <a:ext cx="7662163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961278-6CCF-CB40-A197-AE016480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84" y="5462244"/>
                <a:ext cx="7662163" cy="826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41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301"/>
                <a:ext cx="10515600" cy="53031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Setting the Exponent value is done by shifting the decimal point leftwards till it resides right of the leading 1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our example we shift the decimal point 4 steps, so in order to normal it back we will need to multiply our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, so 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301"/>
                <a:ext cx="10515600" cy="5303173"/>
              </a:xfrm>
              <a:blipFill>
                <a:blip r:embed="rId2"/>
                <a:stretch>
                  <a:fillRect l="-69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7033" y="3654388"/>
                <a:ext cx="8703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1023</m:t>
                          </m:r>
                        </m:sup>
                      </m:sSup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𝑒𝑥𝑝𝑜𝑛𝑒𝑛𝑡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1027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L" sz="2400"/>
                            <m:t>10000000011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3" y="3654388"/>
                <a:ext cx="8703425" cy="830997"/>
              </a:xfrm>
              <a:prstGeom prst="rect">
                <a:avLst/>
              </a:prstGeom>
              <a:blipFill>
                <a:blip r:embed="rId3"/>
                <a:stretch>
                  <a:fillRect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257203" y="1940146"/>
            <a:ext cx="5138652" cy="1312314"/>
            <a:chOff x="3257203" y="1940146"/>
            <a:chExt cx="5138652" cy="1312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57203" y="1940146"/>
                  <a:ext cx="5135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10111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0100110011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0011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203" y="1940146"/>
                  <a:ext cx="513545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60397" y="2633627"/>
                  <a:ext cx="5135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0111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0100110011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0011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397" y="2633627"/>
                  <a:ext cx="513545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905047" y="1940146"/>
              <a:ext cx="257092" cy="46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003054" y="2335515"/>
              <a:ext cx="8271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/>
            <p:cNvSpPr/>
            <p:nvPr/>
          </p:nvSpPr>
          <p:spPr>
            <a:xfrm rot="5400000">
              <a:off x="5678170" y="1224732"/>
              <a:ext cx="320878" cy="3734578"/>
            </a:xfrm>
            <a:prstGeom prst="rightBrace">
              <a:avLst>
                <a:gd name="adj1" fmla="val 8333"/>
                <a:gd name="adj2" fmla="val 4978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75364"/>
              </p:ext>
            </p:extLst>
          </p:nvPr>
        </p:nvGraphicFramePr>
        <p:xfrm>
          <a:off x="5834605" y="4973570"/>
          <a:ext cx="354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8">
                  <a:extLst>
                    <a:ext uri="{9D8B030D-6E8A-4147-A177-3AD203B41FA5}">
                      <a16:colId xmlns:a16="http://schemas.microsoft.com/office/drawing/2014/main" val="881450328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530532891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946918674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65120113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002581065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083223441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96544430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748640404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53984937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7374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938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84616"/>
              </p:ext>
            </p:extLst>
          </p:nvPr>
        </p:nvGraphicFramePr>
        <p:xfrm>
          <a:off x="1108478" y="4973570"/>
          <a:ext cx="4611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47">
                  <a:extLst>
                    <a:ext uri="{9D8B030D-6E8A-4147-A177-3AD203B41FA5}">
                      <a16:colId xmlns:a16="http://schemas.microsoft.com/office/drawing/2014/main" val="881450328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530532891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946918674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65120113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002581065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083223441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96544430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748640404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53984937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621804940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7374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938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14060"/>
              </p:ext>
            </p:extLst>
          </p:nvPr>
        </p:nvGraphicFramePr>
        <p:xfrm>
          <a:off x="543588" y="4973570"/>
          <a:ext cx="4619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74926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6732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96491"/>
              </p:ext>
            </p:extLst>
          </p:nvPr>
        </p:nvGraphicFramePr>
        <p:xfrm>
          <a:off x="9631155" y="4978650"/>
          <a:ext cx="1423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70">
                  <a:extLst>
                    <a:ext uri="{9D8B030D-6E8A-4147-A177-3AD203B41FA5}">
                      <a16:colId xmlns:a16="http://schemas.microsoft.com/office/drawing/2014/main" val="4076122503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652682712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104146461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309803297"/>
                    </a:ext>
                  </a:extLst>
                </a:gridCol>
              </a:tblGrid>
              <a:tr h="292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76707"/>
                  </a:ext>
                </a:extLst>
              </a:tr>
            </a:tbl>
          </a:graphicData>
        </a:graphic>
      </p:graphicFrame>
      <p:sp>
        <p:nvSpPr>
          <p:cNvPr id="34" name="Left Brace 33"/>
          <p:cNvSpPr/>
          <p:nvPr/>
        </p:nvSpPr>
        <p:spPr>
          <a:xfrm rot="16200000">
            <a:off x="3222808" y="3240573"/>
            <a:ext cx="383060" cy="46117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8301654" y="2925501"/>
            <a:ext cx="383060" cy="524186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51639" y="5236201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3400" y="5225623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1433" y="5225623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8444" y="5038545"/>
            <a:ext cx="3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0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301"/>
                <a:ext cx="10515600" cy="53031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301"/>
                <a:ext cx="10515600" cy="5303173"/>
              </a:xfrm>
              <a:blipFill>
                <a:blip r:embed="rId2"/>
                <a:stretch>
                  <a:fillRect l="-812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7033" y="1926030"/>
                <a:ext cx="8703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1023</m:t>
                          </m:r>
                        </m:sup>
                      </m:sSup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𝑒𝑥𝑝𝑜𝑛𝑒𝑛𝑡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1027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L" sz="2400"/>
                            <m:t>10000000011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3" y="1926030"/>
                <a:ext cx="8703425" cy="830997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51273" y="1427594"/>
                <a:ext cx="51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0111</m:t>
                          </m:r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01001110011</m:t>
                          </m:r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10011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73" y="1427594"/>
                <a:ext cx="51354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463" y="4513874"/>
            <a:ext cx="5582734" cy="1272481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36230"/>
              </p:ext>
            </p:extLst>
          </p:nvPr>
        </p:nvGraphicFramePr>
        <p:xfrm>
          <a:off x="5834605" y="3286088"/>
          <a:ext cx="354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48">
                  <a:extLst>
                    <a:ext uri="{9D8B030D-6E8A-4147-A177-3AD203B41FA5}">
                      <a16:colId xmlns:a16="http://schemas.microsoft.com/office/drawing/2014/main" val="881450328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530532891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946918674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65120113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002581065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1083223441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96544430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748640404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539849377"/>
                    </a:ext>
                  </a:extLst>
                </a:gridCol>
                <a:gridCol w="354748">
                  <a:extLst>
                    <a:ext uri="{9D8B030D-6E8A-4147-A177-3AD203B41FA5}">
                      <a16:colId xmlns:a16="http://schemas.microsoft.com/office/drawing/2014/main" val="27374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938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35091"/>
              </p:ext>
            </p:extLst>
          </p:nvPr>
        </p:nvGraphicFramePr>
        <p:xfrm>
          <a:off x="1108478" y="3286088"/>
          <a:ext cx="4611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47">
                  <a:extLst>
                    <a:ext uri="{9D8B030D-6E8A-4147-A177-3AD203B41FA5}">
                      <a16:colId xmlns:a16="http://schemas.microsoft.com/office/drawing/2014/main" val="881450328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530532891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946918674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65120113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002581065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1083223441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96544430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748640404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539849377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621804940"/>
                    </a:ext>
                  </a:extLst>
                </a:gridCol>
                <a:gridCol w="419247">
                  <a:extLst>
                    <a:ext uri="{9D8B030D-6E8A-4147-A177-3AD203B41FA5}">
                      <a16:colId xmlns:a16="http://schemas.microsoft.com/office/drawing/2014/main" val="27374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938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48601"/>
              </p:ext>
            </p:extLst>
          </p:nvPr>
        </p:nvGraphicFramePr>
        <p:xfrm>
          <a:off x="543588" y="3286088"/>
          <a:ext cx="4619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74926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6732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3666"/>
              </p:ext>
            </p:extLst>
          </p:nvPr>
        </p:nvGraphicFramePr>
        <p:xfrm>
          <a:off x="9631155" y="3291168"/>
          <a:ext cx="1423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70">
                  <a:extLst>
                    <a:ext uri="{9D8B030D-6E8A-4147-A177-3AD203B41FA5}">
                      <a16:colId xmlns:a16="http://schemas.microsoft.com/office/drawing/2014/main" val="4076122503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652682712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104146461"/>
                    </a:ext>
                  </a:extLst>
                </a:gridCol>
                <a:gridCol w="355970">
                  <a:extLst>
                    <a:ext uri="{9D8B030D-6E8A-4147-A177-3AD203B41FA5}">
                      <a16:colId xmlns:a16="http://schemas.microsoft.com/office/drawing/2014/main" val="309803297"/>
                    </a:ext>
                  </a:extLst>
                </a:gridCol>
              </a:tblGrid>
              <a:tr h="292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76707"/>
                  </a:ext>
                </a:extLst>
              </a:tr>
            </a:tbl>
          </a:graphicData>
        </a:graphic>
      </p:graphicFrame>
      <p:sp>
        <p:nvSpPr>
          <p:cNvPr id="43" name="Left Brace 42"/>
          <p:cNvSpPr/>
          <p:nvPr/>
        </p:nvSpPr>
        <p:spPr>
          <a:xfrm rot="16200000">
            <a:off x="3222808" y="1553091"/>
            <a:ext cx="383060" cy="46117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8301654" y="1238019"/>
            <a:ext cx="383060" cy="524186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51639" y="3548719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53400" y="3538141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1433" y="3538141"/>
            <a:ext cx="1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98444" y="3351063"/>
            <a:ext cx="3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789" cy="4351338"/>
          </a:xfrm>
        </p:spPr>
        <p:txBody>
          <a:bodyPr/>
          <a:lstStyle/>
          <a:p>
            <a:r>
              <a:rPr lang="en-US" dirty="0"/>
              <a:t>Now that we understand how real numbers stored in a limited pre-defined memory allocation, we’re forced to engage real number calculation with care</a:t>
            </a:r>
          </a:p>
          <a:p>
            <a:r>
              <a:rPr lang="en-US" dirty="0"/>
              <a:t>Following example shows that ~1% of the coordinates on the circle contour are not detected as such.</a:t>
            </a:r>
          </a:p>
          <a:p>
            <a:r>
              <a:rPr lang="en-US" dirty="0"/>
              <a:t>Solving it is done by allowing some flexibility with the given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89" y="1825625"/>
            <a:ext cx="5391150" cy="3086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89" y="5115877"/>
            <a:ext cx="3334512" cy="5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74E-77E2-9A43-B551-B468CE26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4F99-5B74-9A4C-A34D-556A5ECE7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7367" cy="4351338"/>
          </a:xfrm>
        </p:spPr>
        <p:txBody>
          <a:bodyPr>
            <a:normAutofit lnSpcReduction="10000"/>
          </a:bodyPr>
          <a:lstStyle/>
          <a:p>
            <a:pPr marL="6858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Hash function</a:t>
            </a:r>
            <a:r>
              <a:rPr lang="en-US" dirty="0"/>
              <a:t>: a function that maps a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(possible infinite) set to a </a:t>
            </a:r>
            <a:r>
              <a:rPr lang="en-US" dirty="0">
                <a:solidFill>
                  <a:srgbClr val="FF0000"/>
                </a:solidFill>
              </a:rPr>
              <a:t>smaller</a:t>
            </a:r>
            <a:r>
              <a:rPr lang="en-US" dirty="0"/>
              <a:t> set of a fixed (yet possibly large) size.</a:t>
            </a:r>
          </a:p>
          <a:p>
            <a:pPr marL="685800" indent="-342900">
              <a:buFont typeface="Arial" charset="0"/>
              <a:buChar char="•"/>
            </a:pPr>
            <a:r>
              <a:rPr lang="en-US" dirty="0"/>
              <a:t>example for a hash function of  possibly infinite strings to integers represented by 121 bits.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BF49D6-A39C-0D42-8E1F-7C1229A6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3562" y="1825625"/>
            <a:ext cx="667637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</a:rPr>
              <a:t>#example of user defined hash function for strings (not recommended)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def </a:t>
            </a:r>
            <a:r>
              <a:rPr lang="en-US" dirty="0"/>
              <a:t>hash4strings(</a:t>
            </a:r>
            <a:r>
              <a:rPr lang="en-US" dirty="0" err="1"/>
              <a:t>st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""" </a:t>
            </a:r>
            <a:r>
              <a:rPr lang="en-US" i="1" dirty="0" err="1">
                <a:solidFill>
                  <a:srgbClr val="808080"/>
                </a:solidFill>
              </a:rPr>
              <a:t>ord</a:t>
            </a:r>
            <a:r>
              <a:rPr lang="en-US" i="1" dirty="0">
                <a:solidFill>
                  <a:srgbClr val="808080"/>
                </a:solidFill>
              </a:rPr>
              <a:t>(c) is the ascii value of character c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2**120+451 is a prime number """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s 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        s = (</a:t>
            </a:r>
            <a:r>
              <a:rPr lang="en-US" dirty="0">
                <a:solidFill>
                  <a:srgbClr val="0000FF"/>
                </a:solidFill>
              </a:rPr>
              <a:t>128</a:t>
            </a:r>
            <a:r>
              <a:rPr lang="en-US" dirty="0"/>
              <a:t>*s + </a:t>
            </a:r>
            <a:r>
              <a:rPr lang="en-US" dirty="0" err="1">
                <a:solidFill>
                  <a:srgbClr val="000080"/>
                </a:solidFill>
              </a:rPr>
              <a:t>ord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])) % 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**</a:t>
            </a:r>
            <a:r>
              <a:rPr lang="en-US" dirty="0">
                <a:solidFill>
                  <a:srgbClr val="0000FF"/>
                </a:solidFill>
              </a:rPr>
              <a:t>120</a:t>
            </a:r>
            <a:r>
              <a:rPr lang="en-US" dirty="0"/>
              <a:t>+</a:t>
            </a:r>
            <a:r>
              <a:rPr lang="en-US" dirty="0">
                <a:solidFill>
                  <a:srgbClr val="0000FF"/>
                </a:solidFill>
              </a:rPr>
              <a:t>451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s**</a:t>
            </a:r>
            <a:r>
              <a:rPr lang="en-US" dirty="0">
                <a:solidFill>
                  <a:srgbClr val="0000FF"/>
                </a:solidFill>
              </a:rPr>
              <a:t>2 </a:t>
            </a:r>
            <a:r>
              <a:rPr lang="en-US" dirty="0"/>
              <a:t>% 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**</a:t>
            </a:r>
            <a:r>
              <a:rPr lang="en-US" dirty="0">
                <a:solidFill>
                  <a:srgbClr val="0000FF"/>
                </a:solidFill>
              </a:rPr>
              <a:t>120</a:t>
            </a:r>
            <a:r>
              <a:rPr lang="en-US" dirty="0"/>
              <a:t>+</a:t>
            </a:r>
            <a:r>
              <a:rPr lang="en-US" dirty="0">
                <a:solidFill>
                  <a:srgbClr val="0000FF"/>
                </a:solidFill>
              </a:rPr>
              <a:t>451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AA2-F876-054F-83F2-616635F0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0C90-D16A-5043-B9A2-911E9CE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C99A-2E85-514B-86E7-518BA9B8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01C75A-1303-7E46-B5DC-1CCF7FDE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built-in </a:t>
            </a:r>
            <a:r>
              <a:rPr lang="en-US" dirty="0">
                <a:solidFill>
                  <a:srgbClr val="7030A0"/>
                </a:solidFill>
              </a:rPr>
              <a:t>hash</a:t>
            </a:r>
            <a:r>
              <a:rPr lang="en-US" dirty="0"/>
              <a:t>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646AF-B5A6-5641-BCD6-FCDE073F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comes with its own hash function, from </a:t>
            </a:r>
            <a:r>
              <a:rPr lang="en-US" dirty="0">
                <a:solidFill>
                  <a:srgbClr val="FF0000"/>
                </a:solidFill>
              </a:rPr>
              <a:t>everything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 to integers (both negative and positive).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>
                <a:solidFill>
                  <a:srgbClr val="008080"/>
                </a:solidFill>
              </a:rPr>
              <a:t>'Tis</a:t>
            </a:r>
            <a:r>
              <a:rPr lang="en-US" dirty="0">
                <a:solidFill>
                  <a:srgbClr val="008080"/>
                </a:solidFill>
              </a:rPr>
              <a:t> but a scratch’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>
                <a:solidFill>
                  <a:srgbClr val="000080"/>
                </a:solidFill>
              </a:rPr>
              <a:t>hash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bin</a:t>
            </a:r>
            <a:r>
              <a:rPr lang="en-US" dirty="0"/>
              <a:t>(y))</a:t>
            </a:r>
            <a:br>
              <a:rPr lang="en-US" dirty="0"/>
            </a:br>
            <a:r>
              <a:rPr lang="en-US" dirty="0">
                <a:solidFill>
                  <a:srgbClr val="008080"/>
                </a:solidFill>
              </a:rPr>
              <a:t/>
            </a:r>
            <a:br>
              <a:rPr lang="en-US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8080"/>
                </a:solidFill>
              </a:rPr>
              <a:t/>
            </a:r>
            <a:br>
              <a:rPr lang="en-US" dirty="0">
                <a:solidFill>
                  <a:srgbClr val="008080"/>
                </a:solidFill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C1AE7-80EB-CF44-860C-F8F2542C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20EF4-6E95-A145-9306-865794FA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3034-4F3F-E14A-8862-7E54E5FA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2F438F-6C4E-9948-8805-E0B6AB7C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22" y="5448822"/>
            <a:ext cx="10007272" cy="7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01C75A-1303-7E46-B5DC-1CCF7FDE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built-in </a:t>
            </a:r>
            <a:r>
              <a:rPr lang="en-US" dirty="0">
                <a:solidFill>
                  <a:srgbClr val="7030A0"/>
                </a:solidFill>
              </a:rPr>
              <a:t>hash</a:t>
            </a:r>
            <a:r>
              <a:rPr lang="en-US" dirty="0"/>
              <a:t> Function – Cont’d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646AF-B5A6-5641-BCD6-FCDE073F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it cannot hash mutable objects, which is why for instance dictionary keys cannot be lists</a:t>
            </a:r>
          </a:p>
          <a:p>
            <a:pPr marL="0" indent="0">
              <a:buNone/>
            </a:pPr>
            <a:r>
              <a:rPr lang="en-US" dirty="0"/>
              <a:t>ls = [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Will this work?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hash</a:t>
            </a:r>
            <a:r>
              <a:rPr lang="en-US" dirty="0"/>
              <a:t>(ls)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</a:rPr>
              <a:t># Will this work?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dic</a:t>
            </a:r>
            <a:r>
              <a:rPr lang="en-US" dirty="0"/>
              <a:t> = {ls: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8080"/>
                </a:solidFill>
              </a:rPr>
              <a:t>'a'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C1AE7-80EB-CF44-860C-F8F2542C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20EF4-6E95-A145-9306-865794FA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3034-4F3F-E14A-8862-7E54E5FA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EF1FA-C238-CD4F-B893-224382E9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78" y="3295650"/>
            <a:ext cx="6464744" cy="4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6FF8-D2D5-3641-BF2B-A060B8A0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built-in </a:t>
            </a:r>
            <a:r>
              <a:rPr lang="en-US" dirty="0">
                <a:solidFill>
                  <a:srgbClr val="7030A0"/>
                </a:solidFill>
              </a:rPr>
              <a:t>hash</a:t>
            </a:r>
            <a:r>
              <a:rPr lang="en-US" dirty="0"/>
              <a:t> Function –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6564-E78B-7F49-9E8E-DE85044B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use of hash function would be to store items in a lookup table.</a:t>
            </a:r>
          </a:p>
          <a:p>
            <a:r>
              <a:rPr lang="en-US" dirty="0"/>
              <a:t>However, The </a:t>
            </a:r>
            <a:r>
              <a:rPr lang="en-US" dirty="0">
                <a:solidFill>
                  <a:srgbClr val="FF0000"/>
                </a:solidFill>
              </a:rPr>
              <a:t>range </a:t>
            </a:r>
            <a:r>
              <a:rPr lang="en-US" dirty="0"/>
              <a:t>of Python's hash function is </a:t>
            </a:r>
            <a:r>
              <a:rPr lang="en-US" dirty="0">
                <a:solidFill>
                  <a:srgbClr val="0000FF"/>
                </a:solidFill>
              </a:rPr>
              <a:t>too large </a:t>
            </a:r>
            <a:r>
              <a:rPr lang="en-US" dirty="0"/>
              <a:t>for practical sizes of tables, and it contains negative values.</a:t>
            </a:r>
          </a:p>
          <a:p>
            <a:r>
              <a:rPr lang="en-US" dirty="0"/>
              <a:t>We can thus reduce the range to a set of </a:t>
            </a:r>
            <a:r>
              <a:rPr lang="en-US" dirty="0">
                <a:solidFill>
                  <a:srgbClr val="0000FF"/>
                </a:solidFill>
              </a:rPr>
              <a:t>m </a:t>
            </a:r>
            <a:r>
              <a:rPr lang="en-US" dirty="0"/>
              <a:t>elements by: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>
                <a:solidFill>
                  <a:srgbClr val="0000FF"/>
                </a:solidFill>
              </a:rPr>
              <a:t>1000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z = </a:t>
            </a:r>
            <a:r>
              <a:rPr lang="en-US" dirty="0">
                <a:solidFill>
                  <a:srgbClr val="000080"/>
                </a:solidFill>
              </a:rPr>
              <a:t>hash</a:t>
            </a:r>
            <a:r>
              <a:rPr lang="en-US" dirty="0"/>
              <a:t>(s) % m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(z)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bin</a:t>
            </a:r>
            <a:r>
              <a:rPr lang="en-US" dirty="0"/>
              <a:t>(z))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001E-9746-4249-949F-09D2B225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EDDD-B8D6-C04D-9993-A4C2FE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10FA-F021-D74F-B979-A731D13F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B6C86-DE6C-3847-88FE-2CEB5B77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16" y="4194042"/>
            <a:ext cx="2466584" cy="8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DC8-8DDE-0140-B4AC-1232BD1B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– Concept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Suppose we have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elements belonging to a large set (possibly infinite), which we called the "</a:t>
                </a:r>
                <a:r>
                  <a:rPr lang="en-US" sz="4000" dirty="0">
                    <a:solidFill>
                      <a:srgbClr val="7030A0"/>
                    </a:solidFill>
                  </a:rPr>
                  <a:t>universe</a:t>
                </a:r>
                <a:r>
                  <a:rPr lang="en-US" sz="4000" dirty="0"/>
                  <a:t>", denoted by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4000" dirty="0"/>
                  <a:t>  </a:t>
                </a:r>
              </a:p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Assume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US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67" t="-3801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14A9-4E2F-8642-B3C2-B93766A3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2F5F-409F-EA47-8D2A-05E9EB0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F6EC-9015-BE4D-BF7A-B2EE3C8F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8" name="טבלה 23">
            <a:extLst>
              <a:ext uri="{FF2B5EF4-FFF2-40B4-BE49-F238E27FC236}">
                <a16:creationId xmlns:a16="http://schemas.microsoft.com/office/drawing/2014/main" id="{8DC74E0E-EB0D-DD45-8042-8C367856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4391"/>
              </p:ext>
            </p:extLst>
          </p:nvPr>
        </p:nvGraphicFramePr>
        <p:xfrm>
          <a:off x="11087691" y="2428368"/>
          <a:ext cx="288032" cy="2595880"/>
        </p:xfrm>
        <a:graphic>
          <a:graphicData uri="http://schemas.openxmlformats.org/drawingml/2006/table">
            <a:tbl>
              <a:tblPr rtl="1" firstRow="1" bandRow="1"/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5AEFBABD-181D-9340-AE0D-3E74230E0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1962"/>
              </p:ext>
            </p:extLst>
          </p:nvPr>
        </p:nvGraphicFramePr>
        <p:xfrm>
          <a:off x="10625995" y="2431515"/>
          <a:ext cx="461696" cy="2595880"/>
        </p:xfrm>
        <a:graphic>
          <a:graphicData uri="http://schemas.openxmlformats.org/drawingml/2006/table">
            <a:tbl>
              <a:tblPr rtl="1" firstRow="1" bandRow="1"/>
              <a:tblGrid>
                <a:gridCol w="46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x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z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y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w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לבן 11">
            <a:extLst>
              <a:ext uri="{FF2B5EF4-FFF2-40B4-BE49-F238E27FC236}">
                <a16:creationId xmlns:a16="http://schemas.microsoft.com/office/drawing/2014/main" id="{214F9EEB-92E2-0E40-9D74-ABC244C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43" y="2030228"/>
            <a:ext cx="389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 sz="20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T</a:t>
            </a:r>
            <a:endParaRPr lang="he-IL" sz="2000" i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1" name="מלבן 12">
            <a:extLst>
              <a:ext uri="{FF2B5EF4-FFF2-40B4-BE49-F238E27FC236}">
                <a16:creationId xmlns:a16="http://schemas.microsoft.com/office/drawing/2014/main" id="{54030552-567D-284D-BC7C-F0AE7EC08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10" y="4982556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16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=7</a:t>
            </a:r>
            <a:endParaRPr lang="he-IL" sz="16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FF21B-D3EA-8546-982F-0F0E9A11B468}"/>
              </a:ext>
            </a:extLst>
          </p:cNvPr>
          <p:cNvGrpSpPr/>
          <p:nvPr/>
        </p:nvGrpSpPr>
        <p:grpSpPr>
          <a:xfrm>
            <a:off x="6482178" y="1825625"/>
            <a:ext cx="3086483" cy="3270550"/>
            <a:chOff x="5735961" y="3338609"/>
            <a:chExt cx="3086483" cy="3270550"/>
          </a:xfrm>
        </p:grpSpPr>
        <p:sp>
          <p:nvSpPr>
            <p:cNvPr id="33" name="אליפסה 9">
              <a:extLst>
                <a:ext uri="{FF2B5EF4-FFF2-40B4-BE49-F238E27FC236}">
                  <a16:creationId xmlns:a16="http://schemas.microsoft.com/office/drawing/2014/main" id="{47AF780D-D10A-064F-B922-D7349CEE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961" y="3338609"/>
              <a:ext cx="3086483" cy="327055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4" name="מלבן 16">
              <a:extLst>
                <a:ext uri="{FF2B5EF4-FFF2-40B4-BE49-F238E27FC236}">
                  <a16:creationId xmlns:a16="http://schemas.microsoft.com/office/drawing/2014/main" id="{FFE04671-9C4E-3544-B7D8-80AB832D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711" y="3429000"/>
              <a:ext cx="502418" cy="5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defRPr/>
              </a:pPr>
              <a:r>
                <a:rPr lang="en-US" sz="28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U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78C83-A866-AF42-B8FD-EA72D1149706}"/>
              </a:ext>
            </a:extLst>
          </p:cNvPr>
          <p:cNvGrpSpPr/>
          <p:nvPr/>
        </p:nvGrpSpPr>
        <p:grpSpPr>
          <a:xfrm>
            <a:off x="8333215" y="2574359"/>
            <a:ext cx="2293301" cy="2285666"/>
            <a:chOff x="7586998" y="4087343"/>
            <a:chExt cx="2293301" cy="2285666"/>
          </a:xfrm>
        </p:grpSpPr>
        <p:cxnSp>
          <p:nvCxnSpPr>
            <p:cNvPr id="36" name="מחבר חץ ישר 14">
              <a:extLst>
                <a:ext uri="{FF2B5EF4-FFF2-40B4-BE49-F238E27FC236}">
                  <a16:creationId xmlns:a16="http://schemas.microsoft.com/office/drawing/2014/main" id="{AC767328-BF55-7B43-99AE-F2CD144A54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4321" y="4327681"/>
              <a:ext cx="1605977" cy="11679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7" name="מחבר חץ ישר 27">
              <a:extLst>
                <a:ext uri="{FF2B5EF4-FFF2-40B4-BE49-F238E27FC236}">
                  <a16:creationId xmlns:a16="http://schemas.microsoft.com/office/drawing/2014/main" id="{FCB0857A-D359-7B49-B4FE-4BC5329ED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3651" y="4877487"/>
              <a:ext cx="1856648" cy="120981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8" name="מחבר חץ ישר 30">
              <a:extLst>
                <a:ext uri="{FF2B5EF4-FFF2-40B4-BE49-F238E27FC236}">
                  <a16:creationId xmlns:a16="http://schemas.microsoft.com/office/drawing/2014/main" id="{3B43B858-24AA-954C-988A-99B7F4EC4F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6998" y="5301604"/>
              <a:ext cx="2293301" cy="14007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9" name="מחבר חץ ישר 33">
              <a:extLst>
                <a:ext uri="{FF2B5EF4-FFF2-40B4-BE49-F238E27FC236}">
                  <a16:creationId xmlns:a16="http://schemas.microsoft.com/office/drawing/2014/main" id="{A499AB0F-2E03-564E-9865-9F8EE29A7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48414" y="6239600"/>
              <a:ext cx="2131885" cy="13340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40" name="מלבן 36">
              <a:extLst>
                <a:ext uri="{FF2B5EF4-FFF2-40B4-BE49-F238E27FC236}">
                  <a16:creationId xmlns:a16="http://schemas.microsoft.com/office/drawing/2014/main" id="{1A01CC32-F4EF-F541-8CAF-4EC9E8A5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029" y="4087343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x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)=1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מלבן 36">
              <a:extLst>
                <a:ext uri="{FF2B5EF4-FFF2-40B4-BE49-F238E27FC236}">
                  <a16:creationId xmlns:a16="http://schemas.microsoft.com/office/drawing/2014/main" id="{66DE993E-268E-804A-B5B4-E214533E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3323" y="5013176"/>
              <a:ext cx="788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z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)=3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2" name="מלבן 36">
              <a:extLst>
                <a:ext uri="{FF2B5EF4-FFF2-40B4-BE49-F238E27FC236}">
                  <a16:creationId xmlns:a16="http://schemas.microsoft.com/office/drawing/2014/main" id="{7CCDE627-06BA-5343-B615-7ADE4FFE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747" y="5585796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y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)=5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מלבן 36">
              <a:extLst>
                <a:ext uri="{FF2B5EF4-FFF2-40B4-BE49-F238E27FC236}">
                  <a16:creationId xmlns:a16="http://schemas.microsoft.com/office/drawing/2014/main" id="{CB688F3F-AC05-9C40-BE61-46B20BC0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307" y="5991484"/>
              <a:ext cx="8531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w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)=6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" name="מלבן 15">
            <a:extLst>
              <a:ext uri="{FF2B5EF4-FFF2-40B4-BE49-F238E27FC236}">
                <a16:creationId xmlns:a16="http://schemas.microsoft.com/office/drawing/2014/main" id="{57E41122-AE47-1042-931D-43F99D7A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32" y="2484103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x=“ATTA…”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מלבן 17">
            <a:extLst>
              <a:ext uri="{FF2B5EF4-FFF2-40B4-BE49-F238E27FC236}">
                <a16:creationId xmlns:a16="http://schemas.microsoft.com/office/drawing/2014/main" id="{70A34111-1EDC-144E-85BB-FFD98326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02" y="3026054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y=“GGCT…”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מלבן 18">
            <a:extLst>
              <a:ext uri="{FF2B5EF4-FFF2-40B4-BE49-F238E27FC236}">
                <a16:creationId xmlns:a16="http://schemas.microsoft.com/office/drawing/2014/main" id="{32800D51-D908-2D40-B501-58908200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587" y="3623016"/>
            <a:ext cx="146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z=“GCTT…”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7" name="מלבן 19">
            <a:extLst>
              <a:ext uri="{FF2B5EF4-FFF2-40B4-BE49-F238E27FC236}">
                <a16:creationId xmlns:a16="http://schemas.microsoft.com/office/drawing/2014/main" id="{BCF5B984-5C92-FC4A-965E-2EF145F8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144" y="4415104"/>
            <a:ext cx="1571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w=“CCCC…”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DC8-8DDE-0140-B4AC-1232BD1B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– Concept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We can keep the elements in a table </a:t>
                </a:r>
                <a:r>
                  <a:rPr lang="en-US" sz="4000" dirty="0">
                    <a:solidFill>
                      <a:srgbClr val="FFC000"/>
                    </a:solidFill>
                  </a:rPr>
                  <a:t>T</a:t>
                </a:r>
                <a:r>
                  <a:rPr lang="en-US" sz="4000" dirty="0"/>
                  <a:t> , called hash table, whose size is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 &lt;&lt;</m:t>
                    </m:r>
                    <m:d>
                      <m:dPr>
                        <m:begChr m:val="|"/>
                        <m:endChr m:val="|"/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4000" dirty="0"/>
                  <a:t> </a:t>
                </a:r>
              </a:p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We map elements from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4000" dirty="0"/>
                  <a:t> to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 dirty="0"/>
                  <a:t>, with a hash function:</a:t>
                </a:r>
              </a:p>
              <a:p>
                <a:pPr marL="0" indent="0" eaLnBrk="0" fontAlgn="base" hangingPunct="0">
                  <a:spcBef>
                    <a:spcPts val="600"/>
                  </a:spcBef>
                  <a:spcAft>
                    <a:spcPct val="0"/>
                  </a:spcAft>
                  <a:buNone/>
                  <a:tabLst>
                    <a:tab pos="215900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  <a:sym typeface="Symbol"/>
                        </a:rPr>
                        <m:t>𝑚</m:t>
                      </m:r>
                      <m:r>
                        <a:rPr lang="en-US" sz="4000" i="1" dirty="0">
                          <a:latin typeface="Cambria Math" panose="02040503050406030204" pitchFamily="18" charset="0"/>
                          <a:sym typeface="Symbol"/>
                        </a:rPr>
                        <m:t>−</m:t>
                      </m:r>
                      <m:r>
                        <a:rPr lang="en-US" sz="4000" i="1" dirty="0">
                          <a:latin typeface="Cambria Math" panose="02040503050406030204" pitchFamily="18" charset="0"/>
                          <a:sym typeface="Symbol"/>
                        </a:rPr>
                        <m:t>1</m:t>
                      </m:r>
                      <m:r>
                        <a:rPr lang="en-US" sz="4000" i="1" dirty="0">
                          <a:latin typeface="Cambria Math" panose="02040503050406030204" pitchFamily="18" charset="0"/>
                          <a:sym typeface="Symbol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  <a:p>
                <a:pPr marL="290513" indent="-290513" eaLnBrk="0" fontAlgn="base" hangingPunct="0">
                  <a:spcBef>
                    <a:spcPts val="600"/>
                  </a:spcBef>
                  <a:spcAft>
                    <a:spcPct val="0"/>
                  </a:spcAft>
                  <a:tabLst>
                    <a:tab pos="2159000" algn="r"/>
                  </a:tabLst>
                  <a:defRPr/>
                </a:pPr>
                <a:r>
                  <a:rPr lang="en-US" sz="4000" dirty="0"/>
                  <a:t>Elements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4000" dirty="0"/>
                  <a:t> will be stored at index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3503C-ABBF-3841-A669-BB347B99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34" t="-4678" r="-3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14A9-4E2F-8642-B3C2-B93766A3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2F5F-409F-EA47-8D2A-05E9EB0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F6EC-9015-BE4D-BF7A-B2EE3C8F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8" name="טבלה 23">
            <a:extLst>
              <a:ext uri="{FF2B5EF4-FFF2-40B4-BE49-F238E27FC236}">
                <a16:creationId xmlns:a16="http://schemas.microsoft.com/office/drawing/2014/main" id="{8DC74E0E-EB0D-DD45-8042-8C367856642C}"/>
              </a:ext>
            </a:extLst>
          </p:cNvPr>
          <p:cNvGraphicFramePr>
            <a:graphicFrameLocks noGrp="1"/>
          </p:cNvGraphicFramePr>
          <p:nvPr/>
        </p:nvGraphicFramePr>
        <p:xfrm>
          <a:off x="11087691" y="2428368"/>
          <a:ext cx="288032" cy="2595880"/>
        </p:xfrm>
        <a:graphic>
          <a:graphicData uri="http://schemas.openxmlformats.org/drawingml/2006/table">
            <a:tbl>
              <a:tblPr rtl="1" firstRow="1" bandRow="1"/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l" rtl="0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he-IL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5AEFBABD-181D-9340-AE0D-3E74230E002C}"/>
              </a:ext>
            </a:extLst>
          </p:cNvPr>
          <p:cNvGraphicFramePr>
            <a:graphicFrameLocks noGrp="1"/>
          </p:cNvGraphicFramePr>
          <p:nvPr/>
        </p:nvGraphicFramePr>
        <p:xfrm>
          <a:off x="10625995" y="2431515"/>
          <a:ext cx="461696" cy="2595880"/>
        </p:xfrm>
        <a:graphic>
          <a:graphicData uri="http://schemas.openxmlformats.org/drawingml/2006/table">
            <a:tbl>
              <a:tblPr rtl="1" firstRow="1" bandRow="1"/>
              <a:tblGrid>
                <a:gridCol w="46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algn="r" defTabSz="914400" rtl="1" eaLnBrk="1" latinLnBrk="0" hangingPunct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x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z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algn="ctr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y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/>
                        </a:rPr>
                        <a:t>w</a:t>
                      </a:r>
                      <a:endParaRPr kumimoji="0" lang="he-I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לבן 11">
            <a:extLst>
              <a:ext uri="{FF2B5EF4-FFF2-40B4-BE49-F238E27FC236}">
                <a16:creationId xmlns:a16="http://schemas.microsoft.com/office/drawing/2014/main" id="{214F9EEB-92E2-0E40-9D74-ABC244C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43" y="2030228"/>
            <a:ext cx="389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 sz="20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T</a:t>
            </a:r>
            <a:endParaRPr lang="he-IL" sz="2000" i="1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1" name="מלבן 12">
            <a:extLst>
              <a:ext uri="{FF2B5EF4-FFF2-40B4-BE49-F238E27FC236}">
                <a16:creationId xmlns:a16="http://schemas.microsoft.com/office/drawing/2014/main" id="{54030552-567D-284D-BC7C-F0AE7EC08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10" y="4982556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sz="1600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=7</a:t>
            </a:r>
            <a:endParaRPr lang="he-IL" sz="16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FF21B-D3EA-8546-982F-0F0E9A11B468}"/>
              </a:ext>
            </a:extLst>
          </p:cNvPr>
          <p:cNvGrpSpPr/>
          <p:nvPr/>
        </p:nvGrpSpPr>
        <p:grpSpPr>
          <a:xfrm>
            <a:off x="6482178" y="1825625"/>
            <a:ext cx="3086483" cy="3270550"/>
            <a:chOff x="5735961" y="3338609"/>
            <a:chExt cx="3086483" cy="3270550"/>
          </a:xfrm>
        </p:grpSpPr>
        <p:sp>
          <p:nvSpPr>
            <p:cNvPr id="33" name="אליפסה 9">
              <a:extLst>
                <a:ext uri="{FF2B5EF4-FFF2-40B4-BE49-F238E27FC236}">
                  <a16:creationId xmlns:a16="http://schemas.microsoft.com/office/drawing/2014/main" id="{47AF780D-D10A-064F-B922-D7349CEE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961" y="3338609"/>
              <a:ext cx="3086483" cy="327055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4" name="מלבן 16">
              <a:extLst>
                <a:ext uri="{FF2B5EF4-FFF2-40B4-BE49-F238E27FC236}">
                  <a16:creationId xmlns:a16="http://schemas.microsoft.com/office/drawing/2014/main" id="{FFE04671-9C4E-3544-B7D8-80AB832D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711" y="3429000"/>
              <a:ext cx="502418" cy="5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defRPr/>
              </a:pPr>
              <a:r>
                <a:rPr lang="en-US" sz="28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U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78C83-A866-AF42-B8FD-EA72D1149706}"/>
              </a:ext>
            </a:extLst>
          </p:cNvPr>
          <p:cNvGrpSpPr/>
          <p:nvPr/>
        </p:nvGrpSpPr>
        <p:grpSpPr>
          <a:xfrm>
            <a:off x="8333215" y="2574359"/>
            <a:ext cx="2293301" cy="2285666"/>
            <a:chOff x="7586998" y="4087343"/>
            <a:chExt cx="2293301" cy="2285666"/>
          </a:xfrm>
        </p:grpSpPr>
        <p:cxnSp>
          <p:nvCxnSpPr>
            <p:cNvPr id="36" name="מחבר חץ ישר 14">
              <a:extLst>
                <a:ext uri="{FF2B5EF4-FFF2-40B4-BE49-F238E27FC236}">
                  <a16:creationId xmlns:a16="http://schemas.microsoft.com/office/drawing/2014/main" id="{AC767328-BF55-7B43-99AE-F2CD144A54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4321" y="4327681"/>
              <a:ext cx="1605977" cy="11679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7" name="מחבר חץ ישר 27">
              <a:extLst>
                <a:ext uri="{FF2B5EF4-FFF2-40B4-BE49-F238E27FC236}">
                  <a16:creationId xmlns:a16="http://schemas.microsoft.com/office/drawing/2014/main" id="{FCB0857A-D359-7B49-B4FE-4BC5329ED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23651" y="4877487"/>
              <a:ext cx="1856648" cy="120981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8" name="מחבר חץ ישר 30">
              <a:extLst>
                <a:ext uri="{FF2B5EF4-FFF2-40B4-BE49-F238E27FC236}">
                  <a16:creationId xmlns:a16="http://schemas.microsoft.com/office/drawing/2014/main" id="{3B43B858-24AA-954C-988A-99B7F4EC4F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6998" y="5301604"/>
              <a:ext cx="2293301" cy="14007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9" name="מחבר חץ ישר 33">
              <a:extLst>
                <a:ext uri="{FF2B5EF4-FFF2-40B4-BE49-F238E27FC236}">
                  <a16:creationId xmlns:a16="http://schemas.microsoft.com/office/drawing/2014/main" id="{A499AB0F-2E03-564E-9865-9F8EE29A79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48414" y="6239600"/>
              <a:ext cx="2131885" cy="13340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40" name="מלבן 36">
              <a:extLst>
                <a:ext uri="{FF2B5EF4-FFF2-40B4-BE49-F238E27FC236}">
                  <a16:creationId xmlns:a16="http://schemas.microsoft.com/office/drawing/2014/main" id="{1A01CC32-F4EF-F541-8CAF-4EC9E8A5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029" y="4087343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x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)=1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מלבן 36">
              <a:extLst>
                <a:ext uri="{FF2B5EF4-FFF2-40B4-BE49-F238E27FC236}">
                  <a16:creationId xmlns:a16="http://schemas.microsoft.com/office/drawing/2014/main" id="{66DE993E-268E-804A-B5B4-E214533E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3323" y="5013176"/>
              <a:ext cx="788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z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)=3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2" name="מלבן 36">
              <a:extLst>
                <a:ext uri="{FF2B5EF4-FFF2-40B4-BE49-F238E27FC236}">
                  <a16:creationId xmlns:a16="http://schemas.microsoft.com/office/drawing/2014/main" id="{7CCDE627-06BA-5343-B615-7ADE4FFE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747" y="5585796"/>
              <a:ext cx="8018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y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)=5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מלבן 36">
              <a:extLst>
                <a:ext uri="{FF2B5EF4-FFF2-40B4-BE49-F238E27FC236}">
                  <a16:creationId xmlns:a16="http://schemas.microsoft.com/office/drawing/2014/main" id="{CB688F3F-AC05-9C40-BE61-46B20BC0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307" y="5991484"/>
              <a:ext cx="8531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>
                <a:defRPr/>
              </a:pP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h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(</a:t>
              </a:r>
              <a:r>
                <a:rPr lang="en-US" i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w</a:t>
              </a:r>
              <a:r>
                <a:rPr lang="en-US" kern="0" dirty="0">
                  <a:solidFill>
                    <a:sysClr val="windowText" lastClr="000000"/>
                  </a:solidFill>
                  <a:latin typeface="Times New Roman" pitchFamily="18" charset="0"/>
                  <a:cs typeface="Arial" pitchFamily="34" charset="0"/>
                </a:rPr>
                <a:t>)=6</a:t>
              </a:r>
              <a:endParaRPr lang="he-IL" kern="0" dirty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" name="מלבן 15">
            <a:extLst>
              <a:ext uri="{FF2B5EF4-FFF2-40B4-BE49-F238E27FC236}">
                <a16:creationId xmlns:a16="http://schemas.microsoft.com/office/drawing/2014/main" id="{57E41122-AE47-1042-931D-43F99D7A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32" y="2484103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x=“ATTA…”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מלבן 17">
            <a:extLst>
              <a:ext uri="{FF2B5EF4-FFF2-40B4-BE49-F238E27FC236}">
                <a16:creationId xmlns:a16="http://schemas.microsoft.com/office/drawing/2014/main" id="{70A34111-1EDC-144E-85BB-FFD98326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02" y="3026054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y=“GGCT…”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מלבן 18">
            <a:extLst>
              <a:ext uri="{FF2B5EF4-FFF2-40B4-BE49-F238E27FC236}">
                <a16:creationId xmlns:a16="http://schemas.microsoft.com/office/drawing/2014/main" id="{32800D51-D908-2D40-B501-58908200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587" y="3623016"/>
            <a:ext cx="146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z=“GCTT…”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7" name="מלבן 19">
            <a:extLst>
              <a:ext uri="{FF2B5EF4-FFF2-40B4-BE49-F238E27FC236}">
                <a16:creationId xmlns:a16="http://schemas.microsoft.com/office/drawing/2014/main" id="{BCF5B984-5C92-FC4A-965E-2EF145F8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144" y="4415104"/>
            <a:ext cx="1571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defRPr/>
            </a:pPr>
            <a:r>
              <a:rPr lang="en-US" i="1" kern="0" dirty="0">
                <a:solidFill>
                  <a:sysClr val="windowText" lastClr="000000"/>
                </a:solidFill>
                <a:latin typeface="Times New Roman" pitchFamily="18" charset="0"/>
                <a:cs typeface="Arial" pitchFamily="34" charset="0"/>
              </a:rPr>
              <a:t>w=“CCCC…”</a:t>
            </a:r>
            <a:endParaRPr lang="he-IL" kern="0" baseline="-2500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4" ma:contentTypeDescription="צור מסמך חדש." ma:contentTypeScope="" ma:versionID="3ee9f6acab36a3fa5d7314e588ecefa6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99726b8363212399144d175ad33b7cfd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386BD-380D-4C10-B1C2-46EFCDBB88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407CD-13CA-4BF2-8FC6-4D1DDA47A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1E18D5-BF6A-4366-822B-AD46369809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20063</TotalTime>
  <Words>3150</Words>
  <Application>Microsoft Office PowerPoint</Application>
  <PresentationFormat>Widescreen</PresentationFormat>
  <Paragraphs>423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Office Theme</vt:lpstr>
      <vt:lpstr>Introduction to Computer Science (371-1-1601)</vt:lpstr>
      <vt:lpstr>Recitation 12 Hash Tables, Floating Point</vt:lpstr>
      <vt:lpstr>Todays topics</vt:lpstr>
      <vt:lpstr>Hash Functions - concept</vt:lpstr>
      <vt:lpstr>Python's built-in hash Function</vt:lpstr>
      <vt:lpstr>Python's built-in hash Function – Cont’d</vt:lpstr>
      <vt:lpstr>Python's built-in hash Function – Cont’d</vt:lpstr>
      <vt:lpstr>Hash Tables – Concept #1</vt:lpstr>
      <vt:lpstr>Hash Tables – Concept #2</vt:lpstr>
      <vt:lpstr>Hash Tables – Concept #3</vt:lpstr>
      <vt:lpstr>Hash Tables – Concept #4</vt:lpstr>
      <vt:lpstr>Collisions</vt:lpstr>
      <vt:lpstr>Collision handling - Linear Probing</vt:lpstr>
      <vt:lpstr>Collision handling - Quadratic Probing</vt:lpstr>
      <vt:lpstr>Collision handling - Double Hashing</vt:lpstr>
      <vt:lpstr>Creating a Hashtable Class</vt:lpstr>
      <vt:lpstr>Efficiency Aspects</vt:lpstr>
      <vt:lpstr>Hashtable performance</vt:lpstr>
      <vt:lpstr>Open addressing</vt:lpstr>
      <vt:lpstr>Hashing User Defined Classes</vt:lpstr>
      <vt:lpstr>Hashing User Defined Classes – Cont’d</vt:lpstr>
      <vt:lpstr>Hashtable Summary</vt:lpstr>
      <vt:lpstr>Floating Point</vt:lpstr>
      <vt:lpstr>THE PROBLEM</vt:lpstr>
      <vt:lpstr>The wonders of real numbers</vt:lpstr>
      <vt:lpstr>Fixed point</vt:lpstr>
      <vt:lpstr>Fixed point</vt:lpstr>
      <vt:lpstr>Fixed point</vt:lpstr>
      <vt:lpstr>Floating point</vt:lpstr>
      <vt:lpstr>Floating point example</vt:lpstr>
      <vt:lpstr>Floating point example</vt:lpstr>
      <vt:lpstr>Decimal fraction to binary – example</vt:lpstr>
      <vt:lpstr>Decimal to floating point</vt:lpstr>
      <vt:lpstr>Decimal to floating point</vt:lpstr>
      <vt:lpstr>Decimal to floating point</vt:lpstr>
      <vt:lpstr>Floating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 –  Lists</dc:title>
  <dc:creator>Yair Mazal</dc:creator>
  <cp:lastModifiedBy>Windows User</cp:lastModifiedBy>
  <cp:revision>435</cp:revision>
  <dcterms:created xsi:type="dcterms:W3CDTF">2019-03-07T14:51:20Z</dcterms:created>
  <dcterms:modified xsi:type="dcterms:W3CDTF">2021-05-30T11:35:15Z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