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1"/>
  </p:sldMasterIdLst>
  <p:notesMasterIdLst>
    <p:notesMasterId r:id="rId28"/>
  </p:notesMasterIdLst>
  <p:sldIdLst>
    <p:sldId id="314" r:id="rId2"/>
    <p:sldId id="256" r:id="rId3"/>
    <p:sldId id="257" r:id="rId4"/>
    <p:sldId id="283" r:id="rId5"/>
    <p:sldId id="302" r:id="rId6"/>
    <p:sldId id="290" r:id="rId7"/>
    <p:sldId id="291" r:id="rId8"/>
    <p:sldId id="292" r:id="rId9"/>
    <p:sldId id="300" r:id="rId10"/>
    <p:sldId id="293" r:id="rId11"/>
    <p:sldId id="294" r:id="rId12"/>
    <p:sldId id="295" r:id="rId13"/>
    <p:sldId id="296" r:id="rId14"/>
    <p:sldId id="297" r:id="rId15"/>
    <p:sldId id="298" r:id="rId16"/>
    <p:sldId id="303" r:id="rId17"/>
    <p:sldId id="304" r:id="rId18"/>
    <p:sldId id="305" r:id="rId19"/>
    <p:sldId id="306" r:id="rId20"/>
    <p:sldId id="299" r:id="rId21"/>
    <p:sldId id="307" r:id="rId22"/>
    <p:sldId id="308" r:id="rId23"/>
    <p:sldId id="309" r:id="rId24"/>
    <p:sldId id="287" r:id="rId25"/>
    <p:sldId id="312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/>
    <p:restoredTop sz="94966"/>
  </p:normalViewPr>
  <p:slideViewPr>
    <p:cSldViewPr snapToGrid="0" snapToObjects="1">
      <p:cViewPr varScale="1">
        <p:scale>
          <a:sx n="121" d="100"/>
          <a:sy n="12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python.org/2/tutorial/datastructures.html#list-comprehensions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argpars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Lectures by: Dr. Dan </a:t>
            </a:r>
            <a:r>
              <a:rPr lang="en-US" err="1"/>
              <a:t>Vilenchik</a:t>
            </a:r>
            <a:r>
              <a:rPr lang="en-US"/>
              <a:t> &amp; Dr. Zion </a:t>
            </a:r>
            <a:r>
              <a:rPr lang="en-US" err="1"/>
              <a:t>Siksik</a:t>
            </a:r>
            <a:endParaRPr lang="en-US"/>
          </a:p>
          <a:p>
            <a:r>
              <a:rPr lang="en-US"/>
              <a:t>Recitations by: Ariel Cohen, </a:t>
            </a:r>
            <a:r>
              <a:rPr lang="en-US" err="1"/>
              <a:t>Moshiko</a:t>
            </a:r>
            <a:r>
              <a:rPr lang="en-US"/>
              <a:t> Davidian, Assaf Livne, Yair Mazal</a:t>
            </a:r>
          </a:p>
        </p:txBody>
      </p:sp>
    </p:spTree>
    <p:extLst>
      <p:ext uri="{BB962C8B-B14F-4D97-AF65-F5344CB8AC3E}">
        <p14:creationId xmlns:p14="http://schemas.microsoft.com/office/powerpoint/2010/main" val="324234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DB90-BB1B-2543-81C4-6863EF32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Lists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88506F-10EC-2643-9787-746011DC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another kind of type</a:t>
            </a:r>
          </a:p>
          <a:p>
            <a:r>
              <a:rPr lang="en-US" dirty="0"/>
              <a:t>As implied by the name they hold a list of items</a:t>
            </a:r>
          </a:p>
          <a:p>
            <a:r>
              <a:rPr lang="en-US" dirty="0"/>
              <a:t>Indexing as with strings</a:t>
            </a:r>
          </a:p>
          <a:p>
            <a:r>
              <a:rPr lang="en-US" dirty="0"/>
              <a:t>They have many useful methods</a:t>
            </a:r>
          </a:p>
          <a:p>
            <a:r>
              <a:rPr lang="en-US" dirty="0"/>
              <a:t>There are several types resembling lists  (tuples, sets and dictionaries). Do not mix them up. More on that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https://www.w3schools.com/python/python_lists.asp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F3C5A-9921-FF44-BD7B-61CED9CE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55BAC-7E1C-B64D-8298-B1E5DB2F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93C90-149B-9B4E-BD1C-0032E55D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9731-A569-8644-A419-3DDBACC7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ECA10-D77D-6B49-B9B6-4CD5232EF7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Lists are initialized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lst</a:t>
            </a:r>
            <a:r>
              <a:rPr lang="en-US" dirty="0"/>
              <a:t> = []</a:t>
            </a:r>
          </a:p>
          <a:p>
            <a:r>
              <a:rPr lang="en-US" dirty="0"/>
              <a:t>Between the parentheses put whatever you want</a:t>
            </a:r>
          </a:p>
          <a:p>
            <a:r>
              <a:rPr lang="en-US" dirty="0"/>
              <a:t>You can even mix it up or nest lists.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3A15B6-1FBF-C946-964F-2835E526BA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3302" y="1825625"/>
            <a:ext cx="6449735" cy="16033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8BA2-4E3B-E84A-9368-B714E8CC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7FB3-EC58-DE4E-B1A3-53DB9A92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BCF8-BA71-B546-BE1C-33982838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287DAF-58DF-774F-AA72-229BB84F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537" y="4623553"/>
            <a:ext cx="9334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9DB7-41C4-0744-9635-2130E839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CEBC-B314-834F-B319-719EAF299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indexing works like strings</a:t>
            </a:r>
          </a:p>
          <a:p>
            <a:endParaRPr lang="en-US" dirty="0"/>
          </a:p>
          <a:p>
            <a:r>
              <a:rPr lang="en-US" dirty="0"/>
              <a:t>What will the last one do?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4F42EC-ADD8-7247-9CCC-1D365FD762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5472" y="1690688"/>
            <a:ext cx="4778327" cy="297582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1AF7A-D3DD-D249-8E1F-BB390AD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4024-9E10-A046-B584-46C921BE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35767-B7EA-8944-8AFE-C835B2A7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4B5346-5EDF-CC44-8157-1F12E6ED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99" y="5320932"/>
            <a:ext cx="9436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A1FE-FE10-844B-8F5C-94E54748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Other ways of constructing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CD0A-789F-404E-B8D3-37E9E382C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/>
              <a:t>A list constructor makes a list out of another data type.</a:t>
            </a:r>
          </a:p>
          <a:p>
            <a:r>
              <a:rPr lang="en-US"/>
              <a:t>Other than the basic constructor we have constructors from:</a:t>
            </a:r>
          </a:p>
          <a:p>
            <a:pPr lvl="1"/>
            <a:r>
              <a:rPr lang="en-US"/>
              <a:t>String</a:t>
            </a:r>
          </a:p>
          <a:p>
            <a:pPr lvl="1"/>
            <a:r>
              <a:rPr lang="en-US"/>
              <a:t>Range</a:t>
            </a:r>
          </a:p>
          <a:p>
            <a:pPr lvl="1"/>
            <a:r>
              <a:rPr lang="en-US"/>
              <a:t>other types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55E0F5-BBF3-A64F-9C44-2B97546CB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81400" y="4382972"/>
            <a:ext cx="8231822" cy="150684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7D5A-2679-7D43-BFEC-E3BD801E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BA2D-E230-7C42-B652-B88AA74C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CF233-12AE-A540-A2D4-C5CD74CA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0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DBF6-148D-8740-B445-0ED39D63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is a string different from a list of characters?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E1B-E2A7-1A41-BCF4-AD32987A3E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Different class:</a:t>
            </a:r>
          </a:p>
          <a:p>
            <a:pPr lvl="1"/>
            <a:r>
              <a:rPr lang="en-US" dirty="0"/>
              <a:t>Different type</a:t>
            </a:r>
          </a:p>
          <a:p>
            <a:pPr lvl="1"/>
            <a:r>
              <a:rPr lang="en-US" dirty="0"/>
              <a:t>Different methods</a:t>
            </a:r>
          </a:p>
          <a:p>
            <a:pPr lvl="1"/>
            <a:endParaRPr lang="en-US" dirty="0"/>
          </a:p>
          <a:p>
            <a:r>
              <a:rPr lang="en-US" dirty="0"/>
              <a:t>Mutability!  A list is mutable, i.e. its elements change.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A94C3D-4A1D-484B-A502-8C02CDE74A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515980"/>
            <a:ext cx="5801272" cy="191302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78109-C812-0B47-9C18-9B208827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EADC4-4C8E-D84F-BB30-7EFCA998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B8646-84EE-1341-8906-2342FC5B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0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E411-0D86-7A48-9247-6141FBE0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happens here?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6DC487-EEA2-6341-8167-61A2379D71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0710" y="1422400"/>
            <a:ext cx="4213635" cy="327152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C857E-AC31-6449-84F5-EBE6CA74E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the first for loop, element gets each of the  list elements. These are immutable strings -&gt; no persistent change</a:t>
            </a:r>
          </a:p>
          <a:p>
            <a:r>
              <a:rPr lang="en-US" dirty="0"/>
              <a:t>Second loop iterates over indices. The list itself is </a:t>
            </a:r>
            <a:r>
              <a:rPr lang="en-US" dirty="0" err="1"/>
              <a:t>mutalble</a:t>
            </a:r>
            <a:r>
              <a:rPr lang="en-US" dirty="0"/>
              <a:t> -&gt; persistent change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3F267-D15A-0443-BEFF-FEED638E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60553-3C55-E24A-B17C-92EF7CBC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87EE-B871-0940-AADB-8786638F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6140B1-D7A6-A04B-8C99-AE3FCDB8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86" y="4985381"/>
            <a:ext cx="10041014" cy="12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D380-BA5D-AD4E-9D54-AE07F14A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lists –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3E52-1EDC-2D48-A3A4-6559B20C7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Sums and recursive relation can be converted to loops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6EC550-DA40-B742-BD8A-645EDA974E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3423" y="1825625"/>
            <a:ext cx="4191000" cy="23368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3FCB4-1965-2D47-957B-61FA34C2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F0873-6C00-474F-A148-D2CC18FC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FB7EF-2A45-1E47-A8F2-6E387E9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DB04F2-0662-F743-95D4-AEDB631C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29" y="4522124"/>
            <a:ext cx="6377978" cy="9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1430F6-2DEF-1843-872E-060F5D9B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assignment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2E4F0F-AA90-474A-8B37-458B0678D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Lists can be assigned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what way is copying different from assignment?</a:t>
            </a:r>
          </a:p>
          <a:p>
            <a:endParaRPr lang="en-US" dirty="0"/>
          </a:p>
          <a:p>
            <a:r>
              <a:rPr lang="en-US" dirty="0"/>
              <a:t>Are all of these equivalent? Which is best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BB1E10B-474A-D243-A510-3ED7904D45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1250" y="2401094"/>
            <a:ext cx="2603500" cy="32004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B856-02B2-CF4E-AE60-0796F0AB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03D7D-8B79-0F45-8C2F-5745425D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9B615-205E-8C49-9799-1DEC5757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747-A638-224A-A9DD-8EFC55C6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arithmetic and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4D62-9B8D-3B4A-979F-5D46C51BE2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can add more elements</a:t>
            </a:r>
          </a:p>
          <a:p>
            <a:r>
              <a:rPr lang="en-US" dirty="0"/>
              <a:t>Extending should be done using “+=“ or the extend() method to reduce allocations.</a:t>
            </a:r>
          </a:p>
          <a:p>
            <a:r>
              <a:rPr lang="en-US" dirty="0"/>
              <a:t>Append() is different, it adds another list as the end.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1D284A-31B6-4C4B-9BE1-70A3DCFEC5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6700" y="2274094"/>
            <a:ext cx="4292600" cy="34544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BDBA-E699-7D4E-A089-AD5B661A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47D70-9B70-FE4F-8935-D66059A7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C8C5-90B4-F54C-88D2-ED87F5BF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5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312D-13AE-044A-8445-72F9AB4F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A904-2618-1C46-8AFB-638EEC5BF5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remove()  or insert() items.</a:t>
            </a:r>
          </a:p>
          <a:p>
            <a:r>
              <a:rPr lang="en-US" dirty="0"/>
              <a:t>We can sort() a list</a:t>
            </a:r>
          </a:p>
          <a:p>
            <a:r>
              <a:rPr lang="en-US" dirty="0"/>
              <a:t>We can clear() a list</a:t>
            </a:r>
          </a:p>
          <a:p>
            <a:r>
              <a:rPr lang="en-US" dirty="0"/>
              <a:t>For more methods see:</a:t>
            </a:r>
          </a:p>
          <a:p>
            <a:r>
              <a:rPr lang="en-US" dirty="0">
                <a:hlinkClick r:id="rId2"/>
              </a:rPr>
              <a:t>https://www.w3schools.com/python/python_lists.asp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16C50-C785-A24F-9BE5-00EC46C4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7396F-C274-F54C-9386-29B4AF0C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654F3-06BD-1A4B-80BF-FFDA2133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5FC93F-3059-F345-8892-6F2B7ECBCA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6663" y="1825625"/>
            <a:ext cx="3492673" cy="4351338"/>
          </a:xfrm>
        </p:spPr>
      </p:pic>
    </p:spTree>
    <p:extLst>
      <p:ext uri="{BB962C8B-B14F-4D97-AF65-F5344CB8AC3E}">
        <p14:creationId xmlns:p14="http://schemas.microsoft.com/office/powerpoint/2010/main" val="282939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R</a:t>
            </a:r>
            <a:r>
              <a:rPr lang="en-US" dirty="0" err="1"/>
              <a:t>ecitation</a:t>
            </a:r>
            <a:r>
              <a:rPr lang="en-US" dirty="0"/>
              <a:t> 4</a:t>
            </a:r>
            <a:br>
              <a:rPr lang="en-US" dirty="0"/>
            </a:br>
            <a:r>
              <a:rPr lang="en-US" dirty="0"/>
              <a:t>Lists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8C33F0-4BB3-3744-A200-92C5EB56B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7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FC889A-AFE4-4042-B3F7-6F6952FA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B7DD34-B67F-FD46-885B-8B23FFC3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can be nested, i.e. a list with another list being an element.</a:t>
            </a:r>
          </a:p>
          <a:p>
            <a:r>
              <a:rPr lang="en-US" dirty="0"/>
              <a:t>Very useful for holding complex data in an organized manner</a:t>
            </a:r>
          </a:p>
          <a:p>
            <a:endParaRPr lang="en-US" dirty="0"/>
          </a:p>
          <a:p>
            <a:r>
              <a:rPr lang="en-US" dirty="0"/>
              <a:t>As an example we want to build a phone book. We need:</a:t>
            </a:r>
          </a:p>
          <a:p>
            <a:pPr lvl="1"/>
            <a:r>
              <a:rPr lang="en-US" dirty="0"/>
              <a:t>Ability to find phone numbers by name</a:t>
            </a:r>
          </a:p>
          <a:p>
            <a:pPr lvl="1"/>
            <a:r>
              <a:rPr lang="en-US" dirty="0"/>
              <a:t>Each person can have one or more phone numbers</a:t>
            </a:r>
          </a:p>
          <a:p>
            <a:pPr lvl="1"/>
            <a:r>
              <a:rPr lang="en-US" dirty="0"/>
              <a:t>Ability to add and remove numbers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E3995-06BE-E445-A57B-28EE3DBA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380CB-630E-CA4C-81F5-ABF61F6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B1995-E552-8647-BF18-F59B1C38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73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FC2500-F7D4-0A46-8D81-589136E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the phone book, add contacts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1D6971-0DE4-E745-BC57-D84A62D749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phone book is a nested list</a:t>
            </a:r>
          </a:p>
          <a:p>
            <a:r>
              <a:rPr lang="en-US" dirty="0"/>
              <a:t>Each element is a list itself which holds a name, and yet another list of numbers</a:t>
            </a:r>
          </a:p>
          <a:p>
            <a:r>
              <a:rPr lang="en-US" dirty="0"/>
              <a:t>Adding people by append()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D4D494-40B1-904F-97CC-A6B0DD17D1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178026" y="4049672"/>
            <a:ext cx="6496932" cy="21361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1ADD4-9CFA-7541-982A-E2A7A42D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38CD-9A3F-3049-BA9A-9AC955C0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3B76-E6C4-8441-A077-4C7D4BDC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48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2756-8958-6A41-90EF-BC8D9975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people by name using “"List comprehension"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B0E5-7093-4649-ABFD-DE1DDDD4F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403834"/>
            <a:ext cx="9986828" cy="177312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List comprehension</a:t>
            </a:r>
            <a:r>
              <a:rPr lang="en-US" dirty="0"/>
              <a:t> is a python way for making a new list by operating on some other list or range.</a:t>
            </a:r>
          </a:p>
          <a:p>
            <a:r>
              <a:rPr lang="en-US" dirty="0"/>
              <a:t>On the RHS we iterate over the phone book, and we only pick elements (x’s) which adhere to the condition.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04EF68-EED5-AF4A-8526-980698C9D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1897783" y="1659732"/>
            <a:ext cx="7908368" cy="258921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AC800-3C6F-9C47-8974-D972F666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C514-9EC4-3D4B-B24E-A822EB9E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017FD-E7BC-ED4E-9753-91852211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57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F437EA-CAAE-7A47-ACEF-7473A2F9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using “"List comprehension"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FE98B-B52B-AF48-A648-B9446E5D7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Good Code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E921F2C-877C-BA4D-BCC7-874C13B9BB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34444" y="2752408"/>
            <a:ext cx="5986627" cy="72580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F9F0DB-7978-3147-A699-222EB22AB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Bad 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F4E0C97-C3A9-724B-A722-4F29E08AA1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193535" y="2615469"/>
            <a:ext cx="5891835" cy="76431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286-2F4C-3A4D-83DF-8186001B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F4B48-25EC-A248-B30A-D2D80484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A265-2A26-9F45-BBDC-A08636E9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16" name="Explosion 2 15">
            <a:extLst>
              <a:ext uri="{FF2B5EF4-FFF2-40B4-BE49-F238E27FC236}">
                <a16:creationId xmlns:a16="http://schemas.microsoft.com/office/drawing/2014/main" id="{9A4507F7-40A4-FB43-89C2-FD5CB9AE859A}"/>
              </a:ext>
            </a:extLst>
          </p:cNvPr>
          <p:cNvSpPr/>
          <p:nvPr/>
        </p:nvSpPr>
        <p:spPr>
          <a:xfrm>
            <a:off x="7620000" y="3846391"/>
            <a:ext cx="4114800" cy="2875084"/>
          </a:xfrm>
          <a:prstGeom prst="irregularSeal2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Tries to remove a missing person – Creates Overflow</a:t>
            </a:r>
          </a:p>
        </p:txBody>
      </p:sp>
      <p:sp>
        <p:nvSpPr>
          <p:cNvPr id="19" name="Explosion 2 18">
            <a:extLst>
              <a:ext uri="{FF2B5EF4-FFF2-40B4-BE49-F238E27FC236}">
                <a16:creationId xmlns:a16="http://schemas.microsoft.com/office/drawing/2014/main" id="{CBCDB536-3F94-0F4E-89D7-8A1D23EF54D6}"/>
              </a:ext>
            </a:extLst>
          </p:cNvPr>
          <p:cNvSpPr/>
          <p:nvPr/>
        </p:nvSpPr>
        <p:spPr>
          <a:xfrm>
            <a:off x="587033" y="3623147"/>
            <a:ext cx="3245533" cy="2267712"/>
          </a:xfrm>
          <a:prstGeom prst="irregularSeal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item exists before removing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03DF0F-AB20-6548-A378-C9615DE9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52" y="3478213"/>
            <a:ext cx="5511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parameters - </a:t>
            </a:r>
            <a:r>
              <a:rPr lang="en-US" dirty="0" err="1"/>
              <a:t>argparse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  <a:p>
            <a:r>
              <a:rPr lang="en-US" dirty="0"/>
              <a:t>Positional arguments</a:t>
            </a:r>
          </a:p>
          <a:p>
            <a:r>
              <a:rPr lang="en-US" dirty="0"/>
              <a:t>Optional arguments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docs.python.org</a:t>
            </a:r>
            <a:r>
              <a:rPr lang="en-US" dirty="0">
                <a:hlinkClick r:id="rId2"/>
              </a:rPr>
              <a:t>/3/library/</a:t>
            </a:r>
            <a:r>
              <a:rPr lang="en-US" dirty="0" err="1">
                <a:hlinkClick r:id="rId2"/>
              </a:rPr>
              <a:t>argparse.html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56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1A65-ACC3-8947-8222-E9654D03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Argparse – four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01D7E6-09C7-4943-A70C-E1821DA50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28337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L" dirty="0"/>
              <a:t>Import &amp; instantiate</a:t>
            </a:r>
          </a:p>
          <a:p>
            <a:pPr marL="514350" indent="-514350">
              <a:buFont typeface="+mj-lt"/>
              <a:buAutoNum type="arabicPeriod"/>
            </a:pPr>
            <a:endParaRPr lang="en-IL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IL" dirty="0"/>
              <a:t>dd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IL" dirty="0"/>
              <a:t>arse</a:t>
            </a:r>
          </a:p>
          <a:p>
            <a:pPr marL="514350" indent="-514350">
              <a:buFont typeface="+mj-lt"/>
              <a:buAutoNum type="arabicPeriod"/>
            </a:pPr>
            <a:endParaRPr lang="en-IL" dirty="0"/>
          </a:p>
          <a:p>
            <a:pPr marL="514350" indent="-514350">
              <a:buFont typeface="+mj-lt"/>
              <a:buAutoNum type="arabicPeriod"/>
            </a:pPr>
            <a:r>
              <a:rPr lang="en-IL" dirty="0"/>
              <a:t>use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2579BC-D8BB-7F4D-B51E-B16CEC1CC8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8600" y="1979586"/>
            <a:ext cx="6438900" cy="469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9992-2ECC-1D4E-88F1-F038C728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1C65F-E4F5-864A-AC59-F67C0791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88B7-7B3F-D942-BBE5-9408DA84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CAF1DE-4D76-294F-AA7A-D607C1681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62"/>
          <a:stretch/>
        </p:blipFill>
        <p:spPr>
          <a:xfrm>
            <a:off x="4038600" y="3277394"/>
            <a:ext cx="7587155" cy="72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1686BA-E6DE-8641-91F7-D4B8C801A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372084"/>
            <a:ext cx="3708400" cy="215900"/>
          </a:xfrm>
          <a:prstGeom prst="rect">
            <a:avLst/>
          </a:prstGeom>
        </p:spPr>
      </p:pic>
      <p:pic>
        <p:nvPicPr>
          <p:cNvPr id="16" name="Picture 15" descr="A black sign with white text&#10;&#10;Description automatically generated">
            <a:extLst>
              <a:ext uri="{FF2B5EF4-FFF2-40B4-BE49-F238E27FC236}">
                <a16:creationId xmlns:a16="http://schemas.microsoft.com/office/drawing/2014/main" id="{BA63867A-61E8-AC44-981C-799F553F5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200" y="5092700"/>
            <a:ext cx="2082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26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saw today how to:</a:t>
            </a:r>
          </a:p>
          <a:p>
            <a:r>
              <a:rPr lang="en-US" dirty="0"/>
              <a:t>Use lists</a:t>
            </a:r>
          </a:p>
          <a:p>
            <a:r>
              <a:rPr lang="en-US" dirty="0"/>
              <a:t>Use </a:t>
            </a:r>
            <a:r>
              <a:rPr lang="en-US"/>
              <a:t>input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7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B30-E12F-A94A-910F-EA2ADFA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67-186A-CA4A-899E-EE5A1519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Mutable vs. immutable variables</a:t>
            </a:r>
          </a:p>
          <a:p>
            <a:r>
              <a:rPr lang="en-US" sz="4000" dirty="0"/>
              <a:t>Lists – assignment, indexing and methods</a:t>
            </a:r>
          </a:p>
          <a:p>
            <a:r>
              <a:rPr lang="en-US" sz="4000" dirty="0" err="1"/>
              <a:t>paramteres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FA96-AF1D-BC44-9617-BF729919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vs. </a:t>
            </a:r>
            <a:r>
              <a:rPr lang="en-US"/>
              <a:t>Immutable </a:t>
            </a:r>
            <a:r>
              <a:rPr lang="en-US" dirty="0"/>
              <a:t>V</a:t>
            </a:r>
            <a:r>
              <a:rPr lang="en-US"/>
              <a:t>ariables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D02A84-156A-6148-8A27-03F9B8E4D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7C4452-EA16-4E4A-A591-51EC9B5328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Mutable types can be changed after allocated  to memory.</a:t>
            </a:r>
          </a:p>
          <a:p>
            <a:r>
              <a:rPr lang="en-US" dirty="0"/>
              <a:t>As we shall see later, this can:</a:t>
            </a:r>
          </a:p>
          <a:p>
            <a:pPr lvl="1"/>
            <a:r>
              <a:rPr lang="en-US" dirty="0"/>
              <a:t>Be handy</a:t>
            </a:r>
          </a:p>
          <a:p>
            <a:pPr lvl="1"/>
            <a:r>
              <a:rPr lang="en-US" dirty="0"/>
              <a:t>Be risky and requires caution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437065-BCDA-1C4B-B234-2268F9A6A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Immutable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051774-9C45-CA47-BBEF-A3CB5BB5B2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Immutable types cannot be changed after allocated  to memory.</a:t>
            </a:r>
          </a:p>
          <a:p>
            <a:r>
              <a:rPr lang="en-US" dirty="0"/>
              <a:t>Trying to “change” results in an error or reallocation depending on syntax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BE55-DC5C-7E48-8A1C-545C5077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5CF0-2309-FC48-8A8A-579506DA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1F37-C64E-2142-B016-95935C08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3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3073F91-5733-204E-81D1-7EFE6D28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Immutable types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DBB2651-4215-3143-9506-99D415B43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43147" cy="2562768"/>
          </a:xfrm>
        </p:spPr>
        <p:txBody>
          <a:bodyPr/>
          <a:lstStyle/>
          <a:p>
            <a:r>
              <a:rPr lang="en-US" dirty="0"/>
              <a:t>Numeric types are immutable (</a:t>
            </a:r>
            <a:r>
              <a:rPr lang="en-US" dirty="0" err="1"/>
              <a:t>int</a:t>
            </a:r>
            <a:r>
              <a:rPr lang="en-US" dirty="0"/>
              <a:t>, float</a:t>
            </a:r>
            <a:r>
              <a:rPr lang="he-IL" dirty="0"/>
              <a:t>(</a:t>
            </a:r>
            <a:r>
              <a:rPr lang="en-US" dirty="0"/>
              <a:t>.</a:t>
            </a:r>
          </a:p>
          <a:p>
            <a:r>
              <a:rPr lang="en-US" dirty="0"/>
              <a:t>Reassigning allocates a new value to memory.</a:t>
            </a:r>
          </a:p>
          <a:p>
            <a:r>
              <a:rPr lang="en-US" dirty="0"/>
              <a:t>This can be seen looking at the id, which corresponds to the address which stores the value.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9FFF84E-258D-7A47-A6BA-C32A140B68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9980" y="3882190"/>
            <a:ext cx="8832040" cy="2188237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87D17-6831-BD49-B283-F2F867A6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BC7EC77-7C01-3343-9972-BDC31A42419E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FE35-1DD1-0147-94AF-1BB4F54F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1323D-8452-0D4A-8646-F49FA764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2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A8A6-A57A-6C4E-BF6A-FAE226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687BF-0C53-7540-8E54-665E16EBCE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assignment tries to alter the value, but it is immutable!</a:t>
            </a:r>
          </a:p>
          <a:p>
            <a:r>
              <a:rPr lang="en-US" dirty="0"/>
              <a:t>Thus, another address is used.</a:t>
            </a:r>
          </a:p>
          <a:p>
            <a:r>
              <a:rPr lang="en-US" dirty="0"/>
              <a:t>Second assignment needs no change.</a:t>
            </a:r>
          </a:p>
          <a:p>
            <a:r>
              <a:rPr lang="en-US" dirty="0"/>
              <a:t>Thus, they both point to the same address.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13616-9C2E-D84B-A6BB-11EA4D9D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FAEAA-2470-8C44-82B7-0565DF11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04998-CF28-8249-B02B-46F3BF22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49668A9-2DFD-E849-B17E-91AA7E2B0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0150" y="1814478"/>
            <a:ext cx="4457700" cy="23241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D7CD57-AF90-784E-894E-4DBAF6B6D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60" y="4549959"/>
            <a:ext cx="2758889" cy="11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1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2801-4371-8944-AECF-1FF8303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immutable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D1C142-1909-F54B-8C25-ED3179688D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1299" y="1870074"/>
            <a:ext cx="4272707" cy="118843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C38D0-EA0D-0A4D-8368-B5F57FFA0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Same for strings.</a:t>
            </a:r>
          </a:p>
          <a:p>
            <a:r>
              <a:rPr lang="en-US" dirty="0"/>
              <a:t>Reassigning allocates new memory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0FAED-446F-6A42-BB10-974659CC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11DA7-3AEA-1F45-8648-DC106DF1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EB77A-B071-D049-98DF-0DEE21A9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D93634-7F20-284A-B4CF-2222DB6B5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9" y="3509169"/>
            <a:ext cx="7973611" cy="5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6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04AB-4609-C94B-9E5B-5BCDC5FB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672-AD5E-A94D-BAA5-8B38DE6C4D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made a grammar mistake.</a:t>
            </a:r>
          </a:p>
          <a:p>
            <a:r>
              <a:rPr lang="en-US" dirty="0"/>
              <a:t>Can I capitalize the first letter?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does it fail?</a:t>
            </a:r>
          </a:p>
          <a:p>
            <a:r>
              <a:rPr lang="en-US" dirty="0"/>
              <a:t>Strings are immutable, we cannot change parts</a:t>
            </a:r>
          </a:p>
          <a:p>
            <a:r>
              <a:rPr lang="en-US" dirty="0"/>
              <a:t>Will this work? – Yes! We allocate a whole new string.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258CE5-5AF2-DD4B-B86F-840183B9F7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5054" y="2004002"/>
            <a:ext cx="5679229" cy="63680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2D005-24F3-0E4F-9D47-C0003ABF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3/21/21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283C0-D2EB-4C45-9984-C4FC507A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6521A-6656-EF4E-9F85-840DCFE5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3B60E-8E0A-EC4E-8859-3377D9CA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140" y="3129620"/>
            <a:ext cx="7969143" cy="6698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2A5ABF-B4EC-734A-84E4-0471F32A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283" y="5216444"/>
            <a:ext cx="4699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5B4713-4A87-5641-8F70-9A51020D6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116" y="643466"/>
            <a:ext cx="4665768" cy="557106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64787-3022-E446-9EF1-A1DCC67C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C1EE97-1791-714D-911B-F3EFF883A170}" type="datetime1">
              <a:rPr lang="en-US" smtClean="0"/>
              <a:pPr>
                <a:spcAft>
                  <a:spcPts val="600"/>
                </a:spcAft>
              </a:pPr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3A297-EA12-3D46-9954-7C312E74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A1BAB-D3CD-DC49-9AE4-3274057E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5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12137</TotalTime>
  <Words>1017</Words>
  <Application>Microsoft Macintosh PowerPoint</Application>
  <PresentationFormat>Widescreen</PresentationFormat>
  <Paragraphs>195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Computer Science (371-1-1601)</vt:lpstr>
      <vt:lpstr>Recitation 4 Lists </vt:lpstr>
      <vt:lpstr>Today's topics</vt:lpstr>
      <vt:lpstr>Mutable vs. Immutable Variables</vt:lpstr>
      <vt:lpstr>Immutable types</vt:lpstr>
      <vt:lpstr>Immutable types</vt:lpstr>
      <vt:lpstr>Strings are immutable</vt:lpstr>
      <vt:lpstr>Oops</vt:lpstr>
      <vt:lpstr>PowerPoint Presentation</vt:lpstr>
      <vt:lpstr>Lists</vt:lpstr>
      <vt:lpstr>Making a list</vt:lpstr>
      <vt:lpstr>Accessing list elements</vt:lpstr>
      <vt:lpstr>Other ways of constructing lists</vt:lpstr>
      <vt:lpstr>So how is a string different from a list of characters?</vt:lpstr>
      <vt:lpstr>What happens here?</vt:lpstr>
      <vt:lpstr>Numeric lists – Dot Product</vt:lpstr>
      <vt:lpstr>List assignment</vt:lpstr>
      <vt:lpstr>List arithmetic and extension</vt:lpstr>
      <vt:lpstr>Other methods</vt:lpstr>
      <vt:lpstr>Nested Loops</vt:lpstr>
      <vt:lpstr>Declare the phone book, add contacts</vt:lpstr>
      <vt:lpstr>Find people by name using “"List comprehension"</vt:lpstr>
      <vt:lpstr>Removal using “"List comprehension"</vt:lpstr>
      <vt:lpstr>Sending parameters - argparse</vt:lpstr>
      <vt:lpstr>Argparse – four steps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baruch</dc:creator>
  <cp:lastModifiedBy>Yair Mazal</cp:lastModifiedBy>
  <cp:revision>144</cp:revision>
  <dcterms:created xsi:type="dcterms:W3CDTF">2019-01-21T08:43:48Z</dcterms:created>
  <dcterms:modified xsi:type="dcterms:W3CDTF">2021-03-21T10:37:28Z</dcterms:modified>
</cp:coreProperties>
</file>