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1"/>
  </p:sldMasterIdLst>
  <p:notesMasterIdLst>
    <p:notesMasterId r:id="rId31"/>
  </p:notesMasterIdLst>
  <p:sldIdLst>
    <p:sldId id="339" r:id="rId2"/>
    <p:sldId id="256" r:id="rId3"/>
    <p:sldId id="257" r:id="rId4"/>
    <p:sldId id="316" r:id="rId5"/>
    <p:sldId id="318" r:id="rId6"/>
    <p:sldId id="310" r:id="rId7"/>
    <p:sldId id="311" r:id="rId8"/>
    <p:sldId id="324" r:id="rId9"/>
    <p:sldId id="325" r:id="rId10"/>
    <p:sldId id="322" r:id="rId11"/>
    <p:sldId id="314" r:id="rId12"/>
    <p:sldId id="312" r:id="rId13"/>
    <p:sldId id="313" r:id="rId14"/>
    <p:sldId id="320" r:id="rId15"/>
    <p:sldId id="321" r:id="rId16"/>
    <p:sldId id="328" r:id="rId17"/>
    <p:sldId id="329" r:id="rId18"/>
    <p:sldId id="330" r:id="rId19"/>
    <p:sldId id="303" r:id="rId20"/>
    <p:sldId id="304" r:id="rId21"/>
    <p:sldId id="305" r:id="rId22"/>
    <p:sldId id="306" r:id="rId23"/>
    <p:sldId id="340" r:id="rId24"/>
    <p:sldId id="341" r:id="rId25"/>
    <p:sldId id="258" r:id="rId26"/>
    <p:sldId id="259" r:id="rId27"/>
    <p:sldId id="260" r:id="rId28"/>
    <p:sldId id="262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  <p:cmAuthor id="2" name="NUC" initials="N" lastIdx="12" clrIdx="1">
    <p:extLst>
      <p:ext uri="{19B8F6BF-5375-455C-9EA6-DF929625EA0E}">
        <p15:presenceInfo xmlns:p15="http://schemas.microsoft.com/office/powerpoint/2012/main" userId="NU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324234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class of Euclidian point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479550"/>
            <a:ext cx="7943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0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Exercise 1 – class of student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student class that holds the student's name, phone number, grade sheet, and his current courses.</a:t>
            </a:r>
          </a:p>
          <a:p>
            <a:r>
              <a:rPr lang="en-US" dirty="0"/>
              <a:t>Methods to implement:</a:t>
            </a:r>
          </a:p>
          <a:p>
            <a:pPr lvl="1"/>
            <a:r>
              <a:rPr lang="en-US" dirty="0"/>
              <a:t>Enroll course</a:t>
            </a:r>
          </a:p>
          <a:p>
            <a:pPr lvl="1"/>
            <a:r>
              <a:rPr lang="en-US" dirty="0"/>
              <a:t>Add grade to course</a:t>
            </a:r>
          </a:p>
          <a:p>
            <a:pPr lvl="1"/>
            <a:r>
              <a:rPr lang="en-US" dirty="0"/>
              <a:t>Send email to student</a:t>
            </a:r>
          </a:p>
          <a:p>
            <a:pPr lvl="1"/>
            <a:r>
              <a:rPr lang="en-US" dirty="0"/>
              <a:t>Calculate average grade</a:t>
            </a:r>
          </a:p>
          <a:p>
            <a:pPr lvl="1"/>
            <a:r>
              <a:rPr lang="en-US" dirty="0"/>
              <a:t>Drop course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267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Exercise 1 – </a:t>
            </a:r>
            <a:br>
              <a:rPr lang="en-US" dirty="0"/>
            </a:br>
            <a:r>
              <a:rPr lang="en-US" dirty="0"/>
              <a:t>class of student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6E0DD7-E2E2-6445-949A-0CCAA669E6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Note that “affiliations” is a member of the class and not the instance (more on that later).</a:t>
            </a:r>
          </a:p>
          <a:p>
            <a:r>
              <a:rPr lang="en-IL" dirty="0"/>
              <a:t>Thus, changing it for one object affects others too for mutable members.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CAD34D8-B853-3F45-B6E3-3191BF64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306" y="0"/>
            <a:ext cx="5073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Exercise 2 – quadrangle </a:t>
            </a:r>
            <a:r>
              <a:rPr lang="he-IL" dirty="0"/>
              <a:t>(מרובע)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 a class for quadrangles. </a:t>
            </a:r>
          </a:p>
          <a:p>
            <a:pPr marL="0" indent="0">
              <a:buNone/>
            </a:pPr>
            <a:r>
              <a:rPr lang="en-US" dirty="0"/>
              <a:t>	Which properties does the quadrangle have?</a:t>
            </a:r>
          </a:p>
          <a:p>
            <a:pPr marL="0" indent="0">
              <a:buNone/>
            </a:pPr>
            <a:r>
              <a:rPr lang="en-US" dirty="0"/>
              <a:t>	Which methods should we implement?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561" y="3308465"/>
            <a:ext cx="3765159" cy="26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1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Exercise 2 – quadrangle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he-IL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Angles</a:t>
            </a:r>
          </a:p>
          <a:p>
            <a:r>
              <a:rPr lang="en-US" dirty="0"/>
              <a:t>Edges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he-IL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Calculate area</a:t>
            </a:r>
          </a:p>
          <a:p>
            <a:r>
              <a:rPr lang="en-US" dirty="0"/>
              <a:t>Calculate perimeter</a:t>
            </a:r>
          </a:p>
          <a:p>
            <a:r>
              <a:rPr lang="en-US" dirty="0"/>
              <a:t>Calculate edges from points</a:t>
            </a:r>
          </a:p>
          <a:p>
            <a:r>
              <a:rPr lang="en-US" dirty="0"/>
              <a:t>Calculate angels from points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6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Exercise 2 – </a:t>
            </a:r>
            <a:br>
              <a:rPr lang="en-US" dirty="0"/>
            </a:br>
            <a:r>
              <a:rPr lang="en-US" dirty="0"/>
              <a:t>quadrangle</a:t>
            </a:r>
            <a:endParaRPr lang="he-I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100" y="441497"/>
            <a:ext cx="5528569" cy="580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5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he-IL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6314500" cy="4351338"/>
          </a:xfrm>
        </p:spPr>
        <p:txBody>
          <a:bodyPr/>
          <a:lstStyle/>
          <a:p>
            <a:r>
              <a:rPr lang="en-US" dirty="0"/>
              <a:t>Class can inherit properties or methods from a father class</a:t>
            </a:r>
          </a:p>
          <a:p>
            <a:r>
              <a:rPr lang="en-US" dirty="0"/>
              <a:t>You can add new properties or methods to the child class</a:t>
            </a:r>
          </a:p>
          <a:p>
            <a:r>
              <a:rPr lang="en-US" dirty="0"/>
              <a:t>You can also override properties or methods of the father class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700" y="1810977"/>
            <a:ext cx="4201100" cy="43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2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38870" cy="1325563"/>
          </a:xfrm>
        </p:spPr>
        <p:txBody>
          <a:bodyPr/>
          <a:lstStyle/>
          <a:p>
            <a:r>
              <a:rPr lang="en-US" dirty="0"/>
              <a:t>Kite (</a:t>
            </a:r>
            <a:r>
              <a:rPr lang="he-IL" dirty="0"/>
              <a:t>דלתון</a:t>
            </a:r>
            <a:r>
              <a:rPr lang="en-US" dirty="0"/>
              <a:t>) and Rectangle (</a:t>
            </a:r>
            <a:r>
              <a:rPr lang="he-IL" dirty="0"/>
              <a:t>מלבן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90500"/>
            <a:ext cx="65722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37" y="787400"/>
            <a:ext cx="88011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7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4572-FD15-E445-886A-9D32408F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OOP – implicit 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5CABBB-952C-3A44-80FB-2F7270A6C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Where is the constructor for Foo?</a:t>
            </a:r>
          </a:p>
          <a:p>
            <a:r>
              <a:rPr lang="en-IL" dirty="0"/>
              <a:t>In python, if we don’t declare a constructor explicitly, python declares a defualt one for us.</a:t>
            </a:r>
          </a:p>
          <a:p>
            <a:r>
              <a:rPr lang="en-IL" dirty="0"/>
              <a:t>The defualt constructor:</a:t>
            </a:r>
          </a:p>
          <a:p>
            <a:pPr lvl="1"/>
            <a:r>
              <a:rPr lang="en-US" dirty="0"/>
              <a:t>A</a:t>
            </a:r>
            <a:r>
              <a:rPr lang="en-IL" dirty="0"/>
              <a:t>llocates the object</a:t>
            </a:r>
          </a:p>
          <a:p>
            <a:pPr lvl="1"/>
            <a:r>
              <a:rPr lang="en-US" dirty="0"/>
              <a:t>I</a:t>
            </a:r>
            <a:r>
              <a:rPr lang="en-IL" dirty="0"/>
              <a:t>nitializes defualt propoerties.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8465A2-1CCD-6349-95F0-B0BBAA680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34913"/>
            <a:ext cx="5181600" cy="29327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C9FE-6173-4E47-BF75-9393D580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F32A-6A75-C04A-9B20-C3A3ED9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9523-308D-4F4F-A602-63E7C7F9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0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R</a:t>
            </a:r>
            <a:r>
              <a:rPr lang="en-US" dirty="0" err="1"/>
              <a:t>ecitation</a:t>
            </a:r>
            <a:r>
              <a:rPr lang="en-US" dirty="0"/>
              <a:t> 6</a:t>
            </a:r>
            <a:br>
              <a:rPr lang="en-US" dirty="0"/>
            </a:br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572B-1578-434E-9ACC-8D26D7D9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Recap - Inheritance vs. memebership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C5827F-CAB4-5644-8135-5CCCC547B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Inheritance</a:t>
            </a:r>
          </a:p>
        </p:txBody>
      </p:sp>
      <p:pic>
        <p:nvPicPr>
          <p:cNvPr id="13" name="Content Placeholder 12" descr="A close up of a sign&#10;&#10;Description automatically generated">
            <a:extLst>
              <a:ext uri="{FF2B5EF4-FFF2-40B4-BE49-F238E27FC236}">
                <a16:creationId xmlns:a16="http://schemas.microsoft.com/office/drawing/2014/main" id="{707D20A8-ACBF-BD45-974F-EEEDFD8A1E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671762"/>
            <a:ext cx="4267200" cy="6223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97684-A236-3A4D-8B2B-4E782A3EB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L" dirty="0"/>
              <a:t>Membership</a:t>
            </a:r>
          </a:p>
        </p:txBody>
      </p:sp>
      <p:pic>
        <p:nvPicPr>
          <p:cNvPr id="20" name="Content Placeholder 19" descr="A black sign with white text&#10;&#10;Description automatically generated">
            <a:extLst>
              <a:ext uri="{FF2B5EF4-FFF2-40B4-BE49-F238E27FC236}">
                <a16:creationId xmlns:a16="http://schemas.microsoft.com/office/drawing/2014/main" id="{BDB07D6E-E74B-B141-B58C-7860DBF017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994" y="2671762"/>
            <a:ext cx="2590800" cy="8382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AE69-518D-7041-9E9F-7BE6DD87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E51D4-752F-9A4B-A6B3-DF0C82F9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0FE11-409C-6E40-B6E0-3417912E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7FA6FB46-0AC2-DA4D-ADC3-77AE943BA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3500082"/>
            <a:ext cx="2273300" cy="2667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859FB2B-0711-F44D-844D-CD6B5CEA3E3B}"/>
              </a:ext>
            </a:extLst>
          </p:cNvPr>
          <p:cNvSpPr/>
          <p:nvPr/>
        </p:nvSpPr>
        <p:spPr>
          <a:xfrm>
            <a:off x="1216572" y="4088878"/>
            <a:ext cx="3323897" cy="16113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IL" dirty="0"/>
              <a:t>ubclass has access to parent methds</a:t>
            </a:r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9B6B7407-9840-B849-8FA7-B18248059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3719512"/>
            <a:ext cx="3556000" cy="7112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F0980BC-4415-524D-BEA5-191DCA2B62A9}"/>
              </a:ext>
            </a:extLst>
          </p:cNvPr>
          <p:cNvSpPr/>
          <p:nvPr/>
        </p:nvSpPr>
        <p:spPr>
          <a:xfrm>
            <a:off x="6172200" y="4629916"/>
            <a:ext cx="3323897" cy="16113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is </a:t>
            </a:r>
            <a:r>
              <a:rPr lang="en-US" b="1" dirty="0"/>
              <a:t>not</a:t>
            </a:r>
            <a:r>
              <a:rPr lang="en-US" dirty="0"/>
              <a:t> an instance of Foo, no access to its methods, except via member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241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BEBFF2-522B-0A48-83EC-B22D2445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Python classes type testing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0474B4-554D-064F-91F1-9A937533C5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L" dirty="0"/>
              <a:t>How can we check python classes types?</a:t>
            </a:r>
          </a:p>
          <a:p>
            <a:r>
              <a:rPr lang="en-IL" dirty="0"/>
              <a:t>Unlike type() instance() preserves inheritance </a:t>
            </a:r>
          </a:p>
        </p:txBody>
      </p:sp>
      <p:pic>
        <p:nvPicPr>
          <p:cNvPr id="14" name="Content Placeholder 13" descr="A close up of a screen&#10;&#10;Description automatically generated">
            <a:extLst>
              <a:ext uri="{FF2B5EF4-FFF2-40B4-BE49-F238E27FC236}">
                <a16:creationId xmlns:a16="http://schemas.microsoft.com/office/drawing/2014/main" id="{B7CC60A3-D5BE-C54C-904F-AB61A52DE7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31779" y="3687921"/>
            <a:ext cx="8484875" cy="137406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6DD08-FB19-B94D-BAF8-76CEDAE1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AAB36-43AD-B04A-B1C5-7F165F5F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CDF80-D4D2-1448-BF24-599F34CB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16" name="Picture 15" descr="A picture containing holding, white, drawing&#10;&#10;Description automatically generated">
            <a:extLst>
              <a:ext uri="{FF2B5EF4-FFF2-40B4-BE49-F238E27FC236}">
                <a16:creationId xmlns:a16="http://schemas.microsoft.com/office/drawing/2014/main" id="{71FD39E5-09E5-9442-912C-325D0F84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779" y="5105919"/>
            <a:ext cx="838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9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4B9E-39E7-5540-8A33-DA596E11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OOP exercise </a:t>
            </a:r>
            <a:r>
              <a:rPr lang="en-IL"/>
              <a:t>- 3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C73022-C943-BE4B-BAB7-B2C1B452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deck of cards class – Deck</a:t>
            </a:r>
          </a:p>
          <a:p>
            <a:r>
              <a:rPr lang="en-US" dirty="0"/>
              <a:t>The Deck class should have as members cards of type Card (another class).</a:t>
            </a:r>
          </a:p>
          <a:p>
            <a:r>
              <a:rPr lang="en-US" dirty="0"/>
              <a:t>Each card should have a suit (Hearts, Diamonds, Clubs, Spades) and a value (A,2,3,4,5,6,7,8,9,10,J,Q,K).</a:t>
            </a:r>
          </a:p>
          <a:p>
            <a:r>
              <a:rPr lang="en-US" dirty="0"/>
              <a:t>The Deck class should have a ”deal” method to deal a single card from the deck. After a card is dealt, it is removed from the deck.</a:t>
            </a:r>
          </a:p>
          <a:p>
            <a:r>
              <a:rPr lang="en-US" dirty="0"/>
              <a:t>There should be a ”shuffle” method which makes sure the deck of cards has all 52 cards and then rearranges them randomly.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A0E0-B6C7-3144-A078-DB8DBA1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3DA7-E31A-8E4A-A4E7-1DC119B3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65EE5-ECA2-BA4D-A765-78B31E70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74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Homework Assignment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The OOP aquarium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7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3933825"/>
            <a:ext cx="5819775" cy="2924175"/>
          </a:xfrm>
          <a:prstGeom prst="rect">
            <a:avLst/>
          </a:prstGeom>
        </p:spPr>
      </p:pic>
      <p:pic>
        <p:nvPicPr>
          <p:cNvPr id="5" name="Picture 4" descr="Freshwater Aquarium in Vadodara, साफ़ पानी वाला मछलीघर, वडोदरा - Latest  Price &amp; Mandi Rates from Dealers in Vadodara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1" b="13019"/>
          <a:stretch/>
        </p:blipFill>
        <p:spPr bwMode="auto">
          <a:xfrm flipH="1">
            <a:off x="9222661" y="0"/>
            <a:ext cx="2969339" cy="21862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31" y="1895963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You need to write a program that will display an aquarium.</a:t>
            </a:r>
          </a:p>
          <a:p>
            <a:pPr algn="l"/>
            <a:r>
              <a:rPr lang="en-US" sz="2400" dirty="0"/>
              <a:t>The aquarium will include 4 types of animals, 2 types of fish and two types of crabs.</a:t>
            </a:r>
          </a:p>
          <a:p>
            <a:r>
              <a:rPr lang="en-US" sz="2400" dirty="0"/>
              <a:t>You should write the program based on the OOP principles you have learned.</a:t>
            </a:r>
          </a:p>
          <a:p>
            <a:pPr algn="l"/>
            <a:r>
              <a:rPr lang="en-US" sz="2400" dirty="0"/>
              <a:t>The program will include a class for animals, a class for fish and a class for crabs. In addition, a class for each type.</a:t>
            </a:r>
          </a:p>
          <a:p>
            <a:r>
              <a:rPr lang="en-US" sz="2400" dirty="0"/>
              <a:t>In addition, a class for the aquarium.</a:t>
            </a:r>
          </a:p>
        </p:txBody>
      </p:sp>
    </p:spTree>
    <p:extLst>
      <p:ext uri="{BB962C8B-B14F-4D97-AF65-F5344CB8AC3E}">
        <p14:creationId xmlns:p14="http://schemas.microsoft.com/office/powerpoint/2010/main" val="282053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0" y="1384205"/>
            <a:ext cx="9572625" cy="5126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/>
              <a:t>The aquarium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57" y="2020824"/>
            <a:ext cx="9217152" cy="41561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The aquarium class has several main methods:</a:t>
            </a:r>
          </a:p>
          <a:p>
            <a:r>
              <a:rPr lang="en-US" dirty="0">
                <a:solidFill>
                  <a:schemeClr val="bg1"/>
                </a:solidFill>
              </a:rPr>
              <a:t>constructor (including initial creation of the aquarium).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Print the aquarium to the screen.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Adding an animal to the aquarium.</a:t>
            </a:r>
          </a:p>
          <a:p>
            <a:r>
              <a:rPr lang="en-US" dirty="0">
                <a:solidFill>
                  <a:schemeClr val="bg1"/>
                </a:solidFill>
              </a:rPr>
              <a:t>Step progress (including animal swimming and data update).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Feeding the animals.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Print a list of all the animals in the aquarium.</a:t>
            </a:r>
          </a:p>
          <a:p>
            <a:r>
              <a:rPr lang="en-US" dirty="0">
                <a:solidFill>
                  <a:schemeClr val="bg1"/>
                </a:solidFill>
              </a:rPr>
              <a:t>Note: The aquarium drawing is the same as the background image (the size of the aquarium is not fixed)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9138616" y="2308631"/>
            <a:ext cx="2978130" cy="16549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may add / divide into additional methods.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622716" y="6078380"/>
            <a:ext cx="698945" cy="6675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8736" y="6100051"/>
            <a:ext cx="698945" cy="6675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05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/>
              <a:t>animals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8" y="1573820"/>
            <a:ext cx="10483362" cy="4352383"/>
          </a:xfrm>
        </p:spPr>
        <p:txBody>
          <a:bodyPr/>
          <a:lstStyle/>
          <a:p>
            <a:pPr algn="l"/>
            <a:r>
              <a:rPr lang="en-US" dirty="0"/>
              <a:t>The animals that swim in the aquarium are:</a:t>
            </a:r>
          </a:p>
          <a:p>
            <a:pPr algn="l"/>
            <a:r>
              <a:rPr lang="en-US" u="sng" dirty="0"/>
              <a:t>Fish</a:t>
            </a:r>
            <a:r>
              <a:rPr lang="en-US" dirty="0"/>
              <a:t> - Scalar fish and Molly fish.</a:t>
            </a:r>
          </a:p>
          <a:p>
            <a:pPr algn="l"/>
            <a:r>
              <a:rPr lang="en-US" u="sng" dirty="0"/>
              <a:t>Crabs</a:t>
            </a:r>
            <a:r>
              <a:rPr lang="en-US" dirty="0"/>
              <a:t> - Sand crab and shrimp.</a:t>
            </a:r>
          </a:p>
          <a:p>
            <a:pPr algn="l"/>
            <a:r>
              <a:rPr lang="en-US" dirty="0"/>
              <a:t>Each of the animals is represented by * as seen in the picture.</a:t>
            </a:r>
          </a:p>
          <a:p>
            <a:pPr algn="l"/>
            <a:r>
              <a:rPr lang="en-US" dirty="0"/>
              <a:t>Please note: the animals can swim in both directions and the head is always in the swimming direction.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951" b="4748"/>
          <a:stretch/>
        </p:blipFill>
        <p:spPr>
          <a:xfrm>
            <a:off x="5286009" y="4014215"/>
            <a:ext cx="6772275" cy="28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8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/>
              <a:t>animals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09" y="1690688"/>
            <a:ext cx="11280530" cy="471585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u="sng" dirty="0"/>
              <a:t>Main methods:</a:t>
            </a:r>
          </a:p>
          <a:p>
            <a:r>
              <a:rPr lang="en-US" dirty="0"/>
              <a:t>Swimming in the right direction:</a:t>
            </a:r>
          </a:p>
          <a:p>
            <a:pPr algn="l"/>
            <a:r>
              <a:rPr lang="en-US" dirty="0"/>
              <a:t>Fish swim up or down </a:t>
            </a:r>
            <a:r>
              <a:rPr lang="en-US" b="1" dirty="0"/>
              <a:t>and</a:t>
            </a:r>
            <a:r>
              <a:rPr lang="en-US" dirty="0"/>
              <a:t> also right or left (swim </a:t>
            </a:r>
            <a:r>
              <a:rPr lang="en-US" b="1" dirty="0"/>
              <a:t>diagonally</a:t>
            </a:r>
            <a:r>
              <a:rPr lang="en-US" dirty="0"/>
              <a:t>).</a:t>
            </a:r>
          </a:p>
          <a:p>
            <a:pPr algn="l"/>
            <a:r>
              <a:rPr lang="en-US" dirty="0"/>
              <a:t>Crabs move on the bottom of the aquarium right or left.</a:t>
            </a:r>
          </a:p>
          <a:p>
            <a:pPr algn="l"/>
            <a:r>
              <a:rPr lang="en-US" u="sng" dirty="0"/>
              <a:t>Remarks</a:t>
            </a:r>
            <a:r>
              <a:rPr lang="en-US" dirty="0"/>
              <a:t>:</a:t>
            </a:r>
          </a:p>
          <a:p>
            <a:r>
              <a:rPr lang="en-US" dirty="0"/>
              <a:t>When an animal encounters the sides of the aquarium it changes direction (right / left).</a:t>
            </a:r>
            <a:endParaRPr lang="he-IL" dirty="0"/>
          </a:p>
          <a:p>
            <a:r>
              <a:rPr lang="en-US" dirty="0"/>
              <a:t>The fish are afraid of the crabs, so they do not get close to the bottom. When a fish reaches the water line or near the bottom (detailed in the instructions) it changes the direction of its swimming (up / down).</a:t>
            </a:r>
          </a:p>
          <a:p>
            <a:r>
              <a:rPr lang="en-US" dirty="0"/>
              <a:t>When two crabs collide, they change their walking direction.</a:t>
            </a:r>
          </a:p>
          <a:p>
            <a:r>
              <a:rPr lang="en-US" dirty="0"/>
              <a:t>Fish are allowed to pass over each other (the aquarium is deep, and they swim at different depths).</a:t>
            </a:r>
          </a:p>
          <a:p>
            <a:pPr algn="l"/>
            <a:r>
              <a:rPr lang="en-US" dirty="0"/>
              <a:t>Reducing the amount of food.</a:t>
            </a:r>
          </a:p>
          <a:p>
            <a:pPr algn="l"/>
            <a:r>
              <a:rPr lang="en-US" dirty="0"/>
              <a:t>Increasing the age of the animal.</a:t>
            </a:r>
          </a:p>
        </p:txBody>
      </p:sp>
    </p:spTree>
    <p:extLst>
      <p:ext uri="{BB962C8B-B14F-4D97-AF65-F5344CB8AC3E}">
        <p14:creationId xmlns:p14="http://schemas.microsoft.com/office/powerpoint/2010/main" val="2367722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/>
              <a:t>Screen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54" y="1624457"/>
            <a:ext cx="11887199" cy="4351338"/>
          </a:xfrm>
        </p:spPr>
        <p:txBody>
          <a:bodyPr/>
          <a:lstStyle/>
          <a:p>
            <a:pPr algn="l"/>
            <a:r>
              <a:rPr lang="en-US" dirty="0"/>
              <a:t>The size of the aquarium is determined by the user (with minimum values)</a:t>
            </a:r>
          </a:p>
          <a:p>
            <a:pPr algn="l"/>
            <a:r>
              <a:rPr lang="en-US" dirty="0"/>
              <a:t>Screen printing is done with a space "</a:t>
            </a:r>
            <a:r>
              <a:rPr lang="he-IL" dirty="0"/>
              <a:t> </a:t>
            </a:r>
            <a:r>
              <a:rPr lang="en-US" dirty="0"/>
              <a:t>" between any two horizontal characters: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9" y="3070369"/>
            <a:ext cx="11342331" cy="3680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2701037"/>
            <a:ext cx="22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space (‘ ‘)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66893" y="2701037"/>
            <a:ext cx="203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space (‘ ‘)</a:t>
            </a:r>
          </a:p>
        </p:txBody>
      </p:sp>
    </p:spTree>
    <p:extLst>
      <p:ext uri="{BB962C8B-B14F-4D97-AF65-F5344CB8AC3E}">
        <p14:creationId xmlns:p14="http://schemas.microsoft.com/office/powerpoint/2010/main" val="203734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b="1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 each step (turn / unit of time) each crab progresses one step horizontally and each fish one step horizontally </a:t>
            </a:r>
            <a:r>
              <a:rPr lang="en-US" b="1" dirty="0"/>
              <a:t>and</a:t>
            </a:r>
            <a:r>
              <a:rPr lang="en-US" dirty="0"/>
              <a:t> one step vertically (total one </a:t>
            </a:r>
            <a:r>
              <a:rPr lang="en-US" b="1" dirty="0"/>
              <a:t>diagonal</a:t>
            </a:r>
            <a:r>
              <a:rPr lang="en-US" dirty="0"/>
              <a:t> step).</a:t>
            </a:r>
          </a:p>
          <a:p>
            <a:r>
              <a:rPr lang="en-US" dirty="0"/>
              <a:t>When adding an animal the user enters a name, age, starting position and swimming direction. The initial amount of food is fixed.</a:t>
            </a:r>
            <a:endParaRPr lang="he-IL"/>
          </a:p>
          <a:p>
            <a:r>
              <a:rPr lang="en-US"/>
              <a:t>An </a:t>
            </a:r>
            <a:r>
              <a:rPr lang="en-US" dirty="0"/>
              <a:t>animal that has run out of food or reaches the age of 120 is dead.</a:t>
            </a:r>
          </a:p>
          <a:p>
            <a:pPr algn="l"/>
            <a:endParaRPr lang="en-US" dirty="0"/>
          </a:p>
          <a:p>
            <a:pPr algn="l"/>
            <a:r>
              <a:rPr lang="en-US" sz="3000" b="1" dirty="0"/>
              <a:t>Full instructions and requirements are in the homework file!</a:t>
            </a:r>
          </a:p>
        </p:txBody>
      </p:sp>
    </p:spTree>
    <p:extLst>
      <p:ext uri="{BB962C8B-B14F-4D97-AF65-F5344CB8AC3E}">
        <p14:creationId xmlns:p14="http://schemas.microsoft.com/office/powerpoint/2010/main" val="397527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B30-E12F-A94A-910F-EA2ADFA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67-186A-CA4A-899E-EE5A1519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Dictionary recap</a:t>
            </a:r>
          </a:p>
          <a:p>
            <a:r>
              <a:rPr lang="en-US" dirty="0"/>
              <a:t>Class definition</a:t>
            </a:r>
          </a:p>
          <a:p>
            <a:r>
              <a:rPr lang="en-US" dirty="0"/>
              <a:t>Inheritance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Exercise - BGU Student system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dictionary that holds the student's name, phone number, grade sheet, and his current courses.</a:t>
            </a:r>
          </a:p>
          <a:p>
            <a:r>
              <a:rPr lang="en-US" dirty="0"/>
              <a:t>function to implement:</a:t>
            </a:r>
          </a:p>
          <a:p>
            <a:pPr lvl="1"/>
            <a:r>
              <a:rPr lang="en-US" dirty="0"/>
              <a:t>Enroll course</a:t>
            </a:r>
          </a:p>
          <a:p>
            <a:pPr lvl="1"/>
            <a:r>
              <a:rPr lang="en-US" dirty="0"/>
              <a:t>Add grade to course</a:t>
            </a:r>
          </a:p>
          <a:p>
            <a:pPr lvl="1"/>
            <a:r>
              <a:rPr lang="en-US" dirty="0"/>
              <a:t>Send email to student</a:t>
            </a:r>
          </a:p>
          <a:p>
            <a:pPr lvl="1"/>
            <a:r>
              <a:rPr lang="en-US" dirty="0"/>
              <a:t>Calculate average grade</a:t>
            </a:r>
          </a:p>
          <a:p>
            <a:pPr lvl="1"/>
            <a:r>
              <a:rPr lang="en-US" dirty="0"/>
              <a:t>Drop course</a:t>
            </a:r>
            <a:endParaRPr lang="he-IL" dirty="0"/>
          </a:p>
          <a:p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0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BGU Student system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1421296"/>
            <a:ext cx="9620122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Programming</a:t>
            </a:r>
            <a:endParaRPr lang="he-IL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</a:t>
            </a:r>
            <a:endParaRPr lang="he-IL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תמונה 9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/>
          <a:srcRect t="26471" b="19783"/>
          <a:stretch/>
        </p:blipFill>
        <p:spPr>
          <a:xfrm>
            <a:off x="6379471" y="2505075"/>
            <a:ext cx="4768645" cy="3684588"/>
          </a:xfrm>
          <a:prstGeom prst="rect">
            <a:avLst/>
          </a:prstGeom>
        </p:spPr>
      </p:pic>
      <p:pic>
        <p:nvPicPr>
          <p:cNvPr id="11" name="Picture 2" descr="http://coronet.iicm.edu/sa/scripts/lesson01_files/image011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658" r="2367" b="2007"/>
          <a:stretch/>
        </p:blipFill>
        <p:spPr bwMode="auto">
          <a:xfrm>
            <a:off x="1172881" y="2671762"/>
            <a:ext cx="4491600" cy="271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2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</a:t>
            </a:r>
            <a:endParaRPr lang="he-I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>
            <a:normAutofit/>
          </a:bodyPr>
          <a:lstStyle/>
          <a:p>
            <a:r>
              <a:rPr lang="en-US" altLang="he-IL" dirty="0"/>
              <a:t>An object-oriented program may be viewed as a collection of interacting objects, as opposed to the conventional model, in which a program is seen as a list of tasks (subroutines) to perform. (from Wikipedia)</a:t>
            </a:r>
          </a:p>
          <a:p>
            <a:r>
              <a:rPr lang="en-US" dirty="0"/>
              <a:t>Objects holds both code (methods) and data (properties) for the entities they represent. </a:t>
            </a:r>
          </a:p>
          <a:p>
            <a:endParaRPr lang="he-I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תמונה 9"/>
          <p:cNvPicPr>
            <a:picLocks noChangeAspect="1"/>
          </p:cNvPicPr>
          <p:nvPr/>
        </p:nvPicPr>
        <p:blipFill rotWithShape="1">
          <a:blip r:embed="rId2" cstate="print"/>
          <a:srcRect t="26471" b="19783"/>
          <a:stretch/>
        </p:blipFill>
        <p:spPr>
          <a:xfrm>
            <a:off x="7219950" y="2225675"/>
            <a:ext cx="4596062" cy="35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class of Euclidian point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62" y="1690688"/>
            <a:ext cx="8422264" cy="43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7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class of Euclidian point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759874"/>
            <a:ext cx="8039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7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21175</TotalTime>
  <Words>1273</Words>
  <Application>Microsoft Macintosh PowerPoint</Application>
  <PresentationFormat>Widescreen</PresentationFormat>
  <Paragraphs>186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Introduction to Computer Science (371-1-1601)</vt:lpstr>
      <vt:lpstr>Recitation 6 Object Oriented Programming</vt:lpstr>
      <vt:lpstr>Today’s topics</vt:lpstr>
      <vt:lpstr>Recap Exercise - BGU Student system</vt:lpstr>
      <vt:lpstr>BGU Student system</vt:lpstr>
      <vt:lpstr>Classes</vt:lpstr>
      <vt:lpstr>Object-Oriented Programming (OOP)</vt:lpstr>
      <vt:lpstr>Example – class of Euclidian point</vt:lpstr>
      <vt:lpstr>Example – class of Euclidian point</vt:lpstr>
      <vt:lpstr>Example – class of Euclidian point</vt:lpstr>
      <vt:lpstr>OOP Exercise 1 – class of student</vt:lpstr>
      <vt:lpstr>OOP Exercise 1 –  class of student</vt:lpstr>
      <vt:lpstr>OOP Exercise 2 – quadrangle (מרובע)</vt:lpstr>
      <vt:lpstr>OOP Exercise 2 – quadrangle</vt:lpstr>
      <vt:lpstr>OOP Exercise 2 –  quadrangle</vt:lpstr>
      <vt:lpstr>Inheritance</vt:lpstr>
      <vt:lpstr>Kite (דלתון) and Rectangle (מלבן)</vt:lpstr>
      <vt:lpstr>Square</vt:lpstr>
      <vt:lpstr>OOP – implicit constructor</vt:lpstr>
      <vt:lpstr>Recap - Inheritance vs. memebership</vt:lpstr>
      <vt:lpstr>Python classes type testing</vt:lpstr>
      <vt:lpstr>OOP exercise - 3</vt:lpstr>
      <vt:lpstr>Homework Assignment 2</vt:lpstr>
      <vt:lpstr>concept</vt:lpstr>
      <vt:lpstr>The aquarium</vt:lpstr>
      <vt:lpstr>animals</vt:lpstr>
      <vt:lpstr>animals</vt:lpstr>
      <vt:lpstr>Screen printing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Yair Mazal</cp:lastModifiedBy>
  <cp:revision>200</cp:revision>
  <dcterms:created xsi:type="dcterms:W3CDTF">2019-01-21T08:43:48Z</dcterms:created>
  <dcterms:modified xsi:type="dcterms:W3CDTF">2021-04-17T20:45:21Z</dcterms:modified>
</cp:coreProperties>
</file>