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3" r:id="rId4"/>
  </p:sldMasterIdLst>
  <p:notesMasterIdLst>
    <p:notesMasterId r:id="rId29"/>
  </p:notesMasterIdLst>
  <p:sldIdLst>
    <p:sldId id="343" r:id="rId5"/>
    <p:sldId id="256" r:id="rId6"/>
    <p:sldId id="292" r:id="rId7"/>
    <p:sldId id="344" r:id="rId8"/>
    <p:sldId id="293" r:id="rId9"/>
    <p:sldId id="315" r:id="rId10"/>
    <p:sldId id="295" r:id="rId11"/>
    <p:sldId id="294" r:id="rId12"/>
    <p:sldId id="316" r:id="rId13"/>
    <p:sldId id="296" r:id="rId14"/>
    <p:sldId id="297" r:id="rId15"/>
    <p:sldId id="298" r:id="rId16"/>
    <p:sldId id="299" r:id="rId17"/>
    <p:sldId id="302" r:id="rId18"/>
    <p:sldId id="303" r:id="rId19"/>
    <p:sldId id="317" r:id="rId20"/>
    <p:sldId id="318" r:id="rId21"/>
    <p:sldId id="319" r:id="rId22"/>
    <p:sldId id="282" r:id="rId23"/>
    <p:sldId id="345" r:id="rId24"/>
    <p:sldId id="346" r:id="rId25"/>
    <p:sldId id="347" r:id="rId26"/>
    <p:sldId id="348" r:id="rId27"/>
    <p:sldId id="34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baruch" initials="ab" lastIdx="5" clrIdx="0">
    <p:extLst>
      <p:ext uri="{19B8F6BF-5375-455C-9EA6-DF929625EA0E}">
        <p15:presenceInfo xmlns:p15="http://schemas.microsoft.com/office/powerpoint/2012/main" userId="S::barucha@post.bgu.ac.il::6c7e3cdb-863d-4611-876f-1f2a2d132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/>
    <p:restoredTop sz="83673"/>
  </p:normalViewPr>
  <p:slideViewPr>
    <p:cSldViewPr snapToGrid="0" snapToObjects="1">
      <p:cViewPr varScale="1">
        <p:scale>
          <a:sx n="136" d="100"/>
          <a:sy n="136" d="100"/>
        </p:scale>
        <p:origin x="15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1D832-63E2-A847-AEBF-093AE4EB5B95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A0EC-C973-8443-AF4D-6D7C9514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8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3487-45A9-5C44-94C8-41CCBA826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AD30-D5F5-4349-9293-9685FF2C6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C929-E9CA-7346-8F66-E61CBF7D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8EA0-24A4-9C48-9942-93D48F51D26B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4132-5DF1-C746-9F8E-4291A14B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2510-A493-CA4E-A88F-82D51082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7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9286-1D8D-FD46-9F8E-F0D6E733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A2EDA-9F66-FC49-9D24-CE642BDD9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77C1-8A95-F04E-A437-24A0A6C3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F116-46A1-0A47-BD31-0E6FAC8EFB07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BD90-D12D-BF41-8887-527CE5B6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3783-EC7F-004A-88A4-F98D13D0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EBEAC-8A41-904A-9785-3B7F004E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EF99-2F71-4D49-BE97-E7DB93C3C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2D00-E0B3-D94C-9411-9DBC075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E5B4-1ACB-154F-8FB2-E356CBA783E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DD86-3CB9-CC42-8273-3E524B27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1920-76ED-964A-808C-45098DFF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1C84-B21A-B549-8F6F-91783A4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4D9F-27B5-4A47-84CD-ABCF7502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A4B6-E704-A040-B3C5-7DB34A91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5AB3-DC45-1246-947C-BA5942E6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873A-D1AC-6D4F-A6F2-C44AC12C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5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68F-F004-5143-B4DD-1387A7F7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632C-635E-B648-BDC9-6A74472B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1171-C5D6-A549-8D2D-597BCAC4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87C-0253-174D-AFE2-858CC54384E4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1FC7-9970-0D4C-9D6B-0BD1D228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01E4-2E19-C74D-B9BB-CED47867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4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E949-9DFB-FA42-AE64-03AA538C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E485-3CE8-5E40-BC87-753E0978A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5239F-3A72-6F47-905A-8FB9E76A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6F856-2A5A-8445-A979-AB53FF86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24F77-C265-2844-9D6F-DF9F1BC0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6E44-B024-D54F-ABB0-0C13420E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C8C0-3D6C-CA47-BD23-48D6539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F70D-A3FA-B04E-8FD3-02345A0C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8A874-1AE0-FE43-8CDA-F217BEF3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DDCAF-1F53-0548-9392-8A38BE339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69170-C7A8-D34C-8279-12D1C258C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5DB9D-6144-D148-8BA3-721A70A8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BBB8B-CC50-DB47-8BA5-DFCE4CA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6F998-BEFE-1640-9768-12004956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8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04E3-45B9-5D4B-B716-B5039C51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EBD3-1891-3D43-9BF0-1FCF75FE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B07-FD61-BA48-A08C-B309D3323F3D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08E04-C0EF-FF4B-84CA-A50DF2AB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CD3C-7C50-D349-A2FC-0F3B23BE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52163-57F5-9649-9E95-29921249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AB-3A92-E54C-9115-C53843F22E02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382B-A6F1-774A-ADB1-6226F017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B2F4E-6F40-6B42-A9FC-CBC599DE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0B0-8450-9043-8269-84D545A5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2468-BC6B-7F43-A7A5-D0355A1A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212B-AFB3-244B-A159-0F7F1E0E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A2D3-FB9F-0B41-9D48-2AA76575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BC4C-D5E7-FF43-B7B3-2897AF37D55E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44A9E-FA2B-8C49-AE1D-39D02FE6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B884A-5723-E642-A8A1-6D370EB1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0662-DE18-E44C-A417-35B439E8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0454E-F00E-194C-8520-3A22061A5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A5C90-D088-3648-A1C1-83E85E249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EEAA-CCA8-0442-AE7A-9CDC701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FAA0-F9EE-BD4F-868C-00AD95C7DBC1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BAF69-48D1-AA40-AC0F-C167512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89B4-3BD5-C74D-B60B-01742A11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4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0DE68-D55D-724D-87ED-EB638020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EE13-0316-174C-83B0-B230E295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7FAB-EDB1-C643-A58D-C98A1616F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FD8C-CA63-BE4D-A02D-2B5DDC416F8D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FEE0-0716-1443-A2FB-F06D1F1DC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A1EB-F8D6-D049-836F-F8CEF10DD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E9B5F-0F48-F64B-B356-B1D0E1B424E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88874" y="-4761"/>
            <a:ext cx="1140981" cy="1140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012A6-1C3C-6842-AB98-33527AF749B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75" y="5779513"/>
            <a:ext cx="993338" cy="9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1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eeksforgeeks.org/level-order-tree-traversal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www.tutorialspoint.com/data_structures_algorithms/breadth_first_traversal.ht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depth_first_traversal.ht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inorder-tree-traversal-without-recursion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tree_traversal.ht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geeksforgeeks.org/iterative-preorder-traversal/" TargetMode="External"/><Relationship Id="rId4" Type="http://schemas.openxmlformats.org/officeDocument/2006/relationships/hyperlink" Target="https://www.tutorialspoint.com/python/python_tree_traversal_algorithms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terative-postorder-traversal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yclic_code" TargetMode="External"/><Relationship Id="rId2" Type="http://schemas.openxmlformats.org/officeDocument/2006/relationships/hyperlink" Target="https://en.wikipedia.org/wiki/Base6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istogram" TargetMode="External"/><Relationship Id="rId4" Type="http://schemas.openxmlformats.org/officeDocument/2006/relationships/hyperlink" Target="https://en.wikipedia.org/wiki/Byte_pair_encoding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/python_binary_tree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python/python_binary_search_tree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Introduction to Computer Science (371-1-1601)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C878-14B9-074F-A4FB-D687DEFA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/>
              <a:t>Lectures by: Dr. Dan </a:t>
            </a:r>
            <a:r>
              <a:rPr lang="en-US" err="1"/>
              <a:t>Vilenchik</a:t>
            </a:r>
            <a:r>
              <a:rPr lang="en-US"/>
              <a:t> &amp; Dr. Zion </a:t>
            </a:r>
            <a:r>
              <a:rPr lang="en-US" err="1"/>
              <a:t>Siksik</a:t>
            </a:r>
            <a:endParaRPr lang="en-US"/>
          </a:p>
          <a:p>
            <a:r>
              <a:rPr lang="en-US"/>
              <a:t>Recitations by: Ariel Cohen, </a:t>
            </a:r>
            <a:r>
              <a:rPr lang="en-US" err="1"/>
              <a:t>Moshiko</a:t>
            </a:r>
            <a:r>
              <a:rPr lang="en-US"/>
              <a:t> Davidian, Assaf Livne, Yair Mazal</a:t>
            </a:r>
          </a:p>
        </p:txBody>
      </p:sp>
    </p:spTree>
    <p:extLst>
      <p:ext uri="{BB962C8B-B14F-4D97-AF65-F5344CB8AC3E}">
        <p14:creationId xmlns:p14="http://schemas.microsoft.com/office/powerpoint/2010/main" val="273036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2389-2C77-FF41-958E-745BA20D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E5658-BFA0-D042-8064-28D946BF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33B2-D7A0-D14A-9BF8-2A743488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A4BD-2D72-E841-A516-9311C90F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8D884BD-FC1A-4540-A0A7-BD0C15ECCC8E}"/>
              </a:ext>
            </a:extLst>
          </p:cNvPr>
          <p:cNvGrpSpPr/>
          <p:nvPr/>
        </p:nvGrpSpPr>
        <p:grpSpPr>
          <a:xfrm>
            <a:off x="7768514" y="2172581"/>
            <a:ext cx="2321278" cy="2729384"/>
            <a:chOff x="9441563" y="1294135"/>
            <a:chExt cx="2321278" cy="27293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C0A831-F8F1-524D-8F7E-08EAA7838879}"/>
                </a:ext>
              </a:extLst>
            </p:cNvPr>
            <p:cNvGrpSpPr/>
            <p:nvPr/>
          </p:nvGrpSpPr>
          <p:grpSpPr>
            <a:xfrm>
              <a:off x="10388547" y="1294135"/>
              <a:ext cx="892923" cy="1066511"/>
              <a:chOff x="6773380" y="1936113"/>
              <a:chExt cx="670850" cy="75352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79ABAC6-5574-B24B-8780-95BEE09C14B0}"/>
                  </a:ext>
                </a:extLst>
              </p:cNvPr>
              <p:cNvSpPr/>
              <p:nvPr/>
            </p:nvSpPr>
            <p:spPr>
              <a:xfrm>
                <a:off x="6895537" y="1936113"/>
                <a:ext cx="484775" cy="484775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 dirty="0"/>
                  <a:t>12</a:t>
                </a:r>
                <a:endParaRPr lang="he-IL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3A14D8D-AE10-F141-A410-7C3F4E797B45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H="1">
                <a:off x="6773380" y="2349895"/>
                <a:ext cx="193151" cy="320098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F98202E-C905-4741-9001-4256F0F2B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3842" y="2343034"/>
                <a:ext cx="170388" cy="346607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C7BB3D2-40CE-614A-9A4D-99EC18A1FAEA}"/>
                </a:ext>
              </a:extLst>
            </p:cNvPr>
            <p:cNvSpPr/>
            <p:nvPr/>
          </p:nvSpPr>
          <p:spPr>
            <a:xfrm>
              <a:off x="9989725" y="2290789"/>
              <a:ext cx="645251" cy="68613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6</a:t>
              </a:r>
              <a:endParaRPr lang="he-IL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ADB7AAC-DB7A-0C44-8562-00D809839223}"/>
                </a:ext>
              </a:extLst>
            </p:cNvPr>
            <p:cNvSpPr/>
            <p:nvPr/>
          </p:nvSpPr>
          <p:spPr>
            <a:xfrm>
              <a:off x="11117590" y="2290789"/>
              <a:ext cx="645251" cy="68613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14</a:t>
              </a:r>
              <a:endParaRPr lang="he-IL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955443-5ECB-A14E-890E-BA012C15582D}"/>
                </a:ext>
              </a:extLst>
            </p:cNvPr>
            <p:cNvSpPr/>
            <p:nvPr/>
          </p:nvSpPr>
          <p:spPr>
            <a:xfrm>
              <a:off x="10551145" y="1294136"/>
              <a:ext cx="645251" cy="68613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12</a:t>
              </a:r>
              <a:endParaRPr lang="he-IL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46639F3-E57B-EF40-969C-95BA1196BE09}"/>
                </a:ext>
              </a:extLst>
            </p:cNvPr>
            <p:cNvSpPr/>
            <p:nvPr/>
          </p:nvSpPr>
          <p:spPr>
            <a:xfrm>
              <a:off x="9441563" y="3337389"/>
              <a:ext cx="645251" cy="68613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E73A884-AC3F-2E48-9C3C-89772E0F17AB}"/>
                </a:ext>
              </a:extLst>
            </p:cNvPr>
            <p:cNvSpPr/>
            <p:nvPr/>
          </p:nvSpPr>
          <p:spPr>
            <a:xfrm>
              <a:off x="10488806" y="3335385"/>
              <a:ext cx="645251" cy="68613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8</a:t>
              </a:r>
              <a:endParaRPr lang="he-IL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2483F85-88B9-AB43-AAC2-4AACE431DC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724" y="2906686"/>
              <a:ext cx="257090" cy="45305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85ED81-E015-D242-80BE-B72AC7E75711}"/>
                </a:ext>
              </a:extLst>
            </p:cNvPr>
            <p:cNvCxnSpPr>
              <a:cxnSpLocks/>
            </p:cNvCxnSpPr>
            <p:nvPr/>
          </p:nvCxnSpPr>
          <p:spPr>
            <a:xfrm>
              <a:off x="10488806" y="2869166"/>
              <a:ext cx="226792" cy="49057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1395A5-A305-A24B-9CF6-EBBA2241D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566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findval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</a:rPr>
              <a:t>self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lkpval</a:t>
            </a:r>
            <a:r>
              <a:rPr lang="en-US" dirty="0"/>
              <a:t>) -&gt; </a:t>
            </a:r>
            <a:r>
              <a:rPr lang="en-US" dirty="0">
                <a:solidFill>
                  <a:srgbClr val="8888C6"/>
                </a:solidFill>
              </a:rPr>
              <a:t>bool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 err="1"/>
              <a:t>lkpval</a:t>
            </a:r>
            <a:r>
              <a:rPr lang="en-US" dirty="0"/>
              <a:t> &lt;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.data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.left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is None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</a:rPr>
              <a:t>return False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    return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.left.findval</a:t>
            </a:r>
            <a:r>
              <a:rPr lang="en-US" dirty="0"/>
              <a:t>(</a:t>
            </a:r>
            <a:r>
              <a:rPr lang="en-US" dirty="0" err="1"/>
              <a:t>lkpval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</a:rPr>
              <a:t>elif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/>
              <a:t>lkpval</a:t>
            </a:r>
            <a:r>
              <a:rPr lang="en-US" dirty="0"/>
              <a:t> &gt;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.data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.right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is None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</a:rPr>
              <a:t>return False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    return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.right.findval</a:t>
            </a:r>
            <a:r>
              <a:rPr lang="en-US" dirty="0"/>
              <a:t>(</a:t>
            </a:r>
            <a:r>
              <a:rPr lang="en-US" dirty="0" err="1"/>
              <a:t>lkpval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return True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0337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1E3F-4EEF-9A4B-9063-36314A55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AC8D2-4DDD-574E-83E0-2EB187E598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Let us print a tree: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1AC80820-2834-964C-AB7E-7860BC3194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8886" y="2371528"/>
            <a:ext cx="5181600" cy="219938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00204-7527-3E45-80B4-616D9F4F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D67F0-58C8-3B4E-98B1-80CC4D47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7341B-8F8C-4746-9611-36E66C53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025059-3C07-9943-9F87-CB946D113D79}"/>
              </a:ext>
            </a:extLst>
          </p:cNvPr>
          <p:cNvGrpSpPr/>
          <p:nvPr/>
        </p:nvGrpSpPr>
        <p:grpSpPr>
          <a:xfrm>
            <a:off x="8894736" y="1271910"/>
            <a:ext cx="2909360" cy="2729384"/>
            <a:chOff x="9032522" y="1411653"/>
            <a:chExt cx="2909360" cy="27293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DEC011-4CD8-7E41-8C06-DB4191A52017}"/>
                </a:ext>
              </a:extLst>
            </p:cNvPr>
            <p:cNvGrpSpPr/>
            <p:nvPr/>
          </p:nvGrpSpPr>
          <p:grpSpPr>
            <a:xfrm>
              <a:off x="9032522" y="1411653"/>
              <a:ext cx="2321278" cy="2729384"/>
              <a:chOff x="9441563" y="1294135"/>
              <a:chExt cx="2321278" cy="272938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2D4776E-5D2F-3E4F-93CF-01BA35D30F32}"/>
                  </a:ext>
                </a:extLst>
              </p:cNvPr>
              <p:cNvGrpSpPr/>
              <p:nvPr/>
            </p:nvGrpSpPr>
            <p:grpSpPr>
              <a:xfrm>
                <a:off x="10388547" y="1294135"/>
                <a:ext cx="892923" cy="1066511"/>
                <a:chOff x="6773380" y="1936113"/>
                <a:chExt cx="670850" cy="753528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DEE4D49-892B-0944-8F37-CA949320AB53}"/>
                    </a:ext>
                  </a:extLst>
                </p:cNvPr>
                <p:cNvSpPr/>
                <p:nvPr/>
              </p:nvSpPr>
              <p:spPr>
                <a:xfrm>
                  <a:off x="6895537" y="1936113"/>
                  <a:ext cx="484775" cy="484775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algn="l" rtl="0"/>
                  <a:r>
                    <a:rPr lang="en-US" dirty="0"/>
                    <a:t>12</a:t>
                  </a:r>
                  <a:endParaRPr lang="he-IL" dirty="0"/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D9FED7E2-FA54-8B49-B05B-1694BCF92B69}"/>
                    </a:ext>
                  </a:extLst>
                </p:cNvPr>
                <p:cNvCxnSpPr>
                  <a:cxnSpLocks/>
                  <a:stCxn id="17" idx="3"/>
                </p:cNvCxnSpPr>
                <p:nvPr/>
              </p:nvCxnSpPr>
              <p:spPr>
                <a:xfrm flipH="1">
                  <a:off x="6773380" y="2349895"/>
                  <a:ext cx="193151" cy="320098"/>
                </a:xfrm>
                <a:prstGeom prst="straightConnector1">
                  <a:avLst/>
                </a:prstGeom>
                <a:ln w="28575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576F7A53-D5FF-8B46-8A62-0F269086B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73842" y="2343034"/>
                  <a:ext cx="170388" cy="346607"/>
                </a:xfrm>
                <a:prstGeom prst="straightConnector1">
                  <a:avLst/>
                </a:prstGeom>
                <a:ln w="28575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0D44345-8592-7B41-91D6-40150045963C}"/>
                  </a:ext>
                </a:extLst>
              </p:cNvPr>
              <p:cNvSpPr/>
              <p:nvPr/>
            </p:nvSpPr>
            <p:spPr>
              <a:xfrm>
                <a:off x="9989725" y="2290789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 dirty="0"/>
                  <a:t>6</a:t>
                </a:r>
                <a:endParaRPr lang="he-IL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ED314E1-613F-F34A-AD2A-980E8688B026}"/>
                  </a:ext>
                </a:extLst>
              </p:cNvPr>
              <p:cNvSpPr/>
              <p:nvPr/>
            </p:nvSpPr>
            <p:spPr>
              <a:xfrm>
                <a:off x="11117590" y="2290789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 dirty="0"/>
                  <a:t>14</a:t>
                </a:r>
                <a:endParaRPr lang="he-IL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3FAF086-F9A5-814A-B3E9-1D79106610DA}"/>
                  </a:ext>
                </a:extLst>
              </p:cNvPr>
              <p:cNvSpPr/>
              <p:nvPr/>
            </p:nvSpPr>
            <p:spPr>
              <a:xfrm>
                <a:off x="10551145" y="1294136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 dirty="0"/>
                  <a:t>12</a:t>
                </a:r>
                <a:endParaRPr lang="he-IL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9987B92-5EF5-934E-A227-2031BFB309E9}"/>
                  </a:ext>
                </a:extLst>
              </p:cNvPr>
              <p:cNvSpPr/>
              <p:nvPr/>
            </p:nvSpPr>
            <p:spPr>
              <a:xfrm>
                <a:off x="9441563" y="3337389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 dirty="0"/>
                  <a:t>3</a:t>
                </a:r>
                <a:endParaRPr lang="he-IL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58B1F-CDE5-4F46-8B3B-EB3344B802DC}"/>
                  </a:ext>
                </a:extLst>
              </p:cNvPr>
              <p:cNvSpPr/>
              <p:nvPr/>
            </p:nvSpPr>
            <p:spPr>
              <a:xfrm>
                <a:off x="10488806" y="3335385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 dirty="0"/>
                  <a:t>8</a:t>
                </a:r>
                <a:endParaRPr lang="he-IL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851E62E-6035-E648-9B6B-A7F48F4D2B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724" y="2906686"/>
                <a:ext cx="257090" cy="453053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45A093B-8C11-C846-A52C-77D7C28B4D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8806" y="2869166"/>
                <a:ext cx="226792" cy="490573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DC052C-4D29-804F-9539-5E779955A0DF}"/>
                </a:ext>
              </a:extLst>
            </p:cNvPr>
            <p:cNvCxnSpPr>
              <a:cxnSpLocks/>
            </p:cNvCxnSpPr>
            <p:nvPr/>
          </p:nvCxnSpPr>
          <p:spPr>
            <a:xfrm>
              <a:off x="11233719" y="2980647"/>
              <a:ext cx="226792" cy="49057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704E3C5-B94A-CA45-BA22-B5A0ACEEC25E}"/>
                </a:ext>
              </a:extLst>
            </p:cNvPr>
            <p:cNvSpPr/>
            <p:nvPr/>
          </p:nvSpPr>
          <p:spPr>
            <a:xfrm>
              <a:off x="11296631" y="3401363"/>
              <a:ext cx="645251" cy="68613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16</a:t>
              </a:r>
              <a:endParaRPr lang="he-IL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1513DD0-CA09-E149-BA01-A2A89054E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420" y="4096050"/>
            <a:ext cx="3302000" cy="2184400"/>
          </a:xfrm>
          <a:prstGeom prst="rect">
            <a:avLst/>
          </a:prstGeom>
        </p:spPr>
      </p:pic>
      <p:sp>
        <p:nvSpPr>
          <p:cNvPr id="27" name="Explosion 2 26">
            <a:extLst>
              <a:ext uri="{FF2B5EF4-FFF2-40B4-BE49-F238E27FC236}">
                <a16:creationId xmlns:a16="http://schemas.microsoft.com/office/drawing/2014/main" id="{7053BAD4-6EFB-9544-8FA9-39EAB86A25FB}"/>
              </a:ext>
            </a:extLst>
          </p:cNvPr>
          <p:cNvSpPr/>
          <p:nvPr/>
        </p:nvSpPr>
        <p:spPr>
          <a:xfrm>
            <a:off x="1978590" y="4617380"/>
            <a:ext cx="3212909" cy="151311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we print by depth?</a:t>
            </a:r>
          </a:p>
        </p:txBody>
      </p:sp>
    </p:spTree>
    <p:extLst>
      <p:ext uri="{BB962C8B-B14F-4D97-AF65-F5344CB8AC3E}">
        <p14:creationId xmlns:p14="http://schemas.microsoft.com/office/powerpoint/2010/main" val="175779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A356-DD0E-B242-8EA7-C284CF95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by depth – taken from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9F78498-53E5-C34B-BA34-932834DC39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3000" y="1690688"/>
            <a:ext cx="2387600" cy="22225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6C0A2-B411-CD4A-8DC4-A0E04800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71998-3D5E-6047-B78B-B7E5C722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1F1A2-194C-E44C-A188-C528630E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E9D35A-D874-8B47-9D84-8CDCDDDC67EC}"/>
              </a:ext>
            </a:extLst>
          </p:cNvPr>
          <p:cNvGrpSpPr/>
          <p:nvPr/>
        </p:nvGrpSpPr>
        <p:grpSpPr>
          <a:xfrm>
            <a:off x="8894736" y="1271910"/>
            <a:ext cx="2909360" cy="2729384"/>
            <a:chOff x="9032522" y="1411653"/>
            <a:chExt cx="2909360" cy="27293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8F9EB1A-4B88-BD4D-B7BD-C3D8D129C41B}"/>
                </a:ext>
              </a:extLst>
            </p:cNvPr>
            <p:cNvGrpSpPr/>
            <p:nvPr/>
          </p:nvGrpSpPr>
          <p:grpSpPr>
            <a:xfrm>
              <a:off x="9032522" y="1411653"/>
              <a:ext cx="2321278" cy="2729384"/>
              <a:chOff x="9441563" y="1294135"/>
              <a:chExt cx="2321278" cy="272938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D3FF3D6-2441-8143-B221-64657BEA65E6}"/>
                  </a:ext>
                </a:extLst>
              </p:cNvPr>
              <p:cNvGrpSpPr/>
              <p:nvPr/>
            </p:nvGrpSpPr>
            <p:grpSpPr>
              <a:xfrm>
                <a:off x="10388547" y="1294135"/>
                <a:ext cx="892923" cy="1066511"/>
                <a:chOff x="6773380" y="1936113"/>
                <a:chExt cx="670850" cy="753528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E398E36-97A7-EF40-A556-D636ADF27929}"/>
                    </a:ext>
                  </a:extLst>
                </p:cNvPr>
                <p:cNvSpPr/>
                <p:nvPr/>
              </p:nvSpPr>
              <p:spPr>
                <a:xfrm>
                  <a:off x="6895537" y="1936113"/>
                  <a:ext cx="484775" cy="484775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algn="l" rtl="0"/>
                  <a:r>
                    <a:rPr lang="en-US" dirty="0"/>
                    <a:t>12</a:t>
                  </a:r>
                  <a:endParaRPr lang="he-IL" dirty="0"/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59A11C63-DB61-3140-AE66-4E47F5CD8562}"/>
                    </a:ext>
                  </a:extLst>
                </p:cNvPr>
                <p:cNvCxnSpPr>
                  <a:cxnSpLocks/>
                  <a:stCxn id="24" idx="3"/>
                </p:cNvCxnSpPr>
                <p:nvPr/>
              </p:nvCxnSpPr>
              <p:spPr>
                <a:xfrm flipH="1">
                  <a:off x="6773380" y="2349895"/>
                  <a:ext cx="193151" cy="320098"/>
                </a:xfrm>
                <a:prstGeom prst="straightConnector1">
                  <a:avLst/>
                </a:prstGeom>
                <a:ln w="28575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02D150F3-A029-D745-8EEE-9CE5EE82F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73842" y="2343034"/>
                  <a:ext cx="170388" cy="346607"/>
                </a:xfrm>
                <a:prstGeom prst="straightConnector1">
                  <a:avLst/>
                </a:prstGeom>
                <a:ln w="28575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713BBD4-748C-154E-96AF-692965A10B80}"/>
                  </a:ext>
                </a:extLst>
              </p:cNvPr>
              <p:cNvSpPr/>
              <p:nvPr/>
            </p:nvSpPr>
            <p:spPr>
              <a:xfrm>
                <a:off x="9989725" y="2290789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 dirty="0"/>
                  <a:t>6</a:t>
                </a:r>
                <a:endParaRPr lang="he-IL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A251229-0031-BC4B-B120-01321B3020F0}"/>
                  </a:ext>
                </a:extLst>
              </p:cNvPr>
              <p:cNvSpPr/>
              <p:nvPr/>
            </p:nvSpPr>
            <p:spPr>
              <a:xfrm>
                <a:off x="11117590" y="2290789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 dirty="0"/>
                  <a:t>14</a:t>
                </a:r>
                <a:endParaRPr lang="he-IL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AC671E2-7BE2-FE4B-81D5-DC39D587590C}"/>
                  </a:ext>
                </a:extLst>
              </p:cNvPr>
              <p:cNvSpPr/>
              <p:nvPr/>
            </p:nvSpPr>
            <p:spPr>
              <a:xfrm>
                <a:off x="10551145" y="1294136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 dirty="0"/>
                  <a:t>12</a:t>
                </a:r>
                <a:endParaRPr lang="he-IL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253B2A2-A5CC-6249-AB3A-42FC412E6285}"/>
                  </a:ext>
                </a:extLst>
              </p:cNvPr>
              <p:cNvSpPr/>
              <p:nvPr/>
            </p:nvSpPr>
            <p:spPr>
              <a:xfrm>
                <a:off x="9441563" y="3337389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 dirty="0"/>
                  <a:t>3</a:t>
                </a:r>
                <a:endParaRPr lang="he-IL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3DBA0B1-5729-D144-80CE-C264CFE77429}"/>
                  </a:ext>
                </a:extLst>
              </p:cNvPr>
              <p:cNvSpPr/>
              <p:nvPr/>
            </p:nvSpPr>
            <p:spPr>
              <a:xfrm>
                <a:off x="10488806" y="3335385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 dirty="0"/>
                  <a:t>8</a:t>
                </a:r>
                <a:endParaRPr lang="he-IL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1DD9EB0-9E9A-904E-9458-BB6C794766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724" y="2906686"/>
                <a:ext cx="257090" cy="453053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19A116F-3897-E64D-9638-E71C7047E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8806" y="2869166"/>
                <a:ext cx="226792" cy="490573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D86A78-A867-B943-9C68-6D1C170C7D50}"/>
                </a:ext>
              </a:extLst>
            </p:cNvPr>
            <p:cNvCxnSpPr>
              <a:cxnSpLocks/>
            </p:cNvCxnSpPr>
            <p:nvPr/>
          </p:nvCxnSpPr>
          <p:spPr>
            <a:xfrm>
              <a:off x="11233719" y="2980647"/>
              <a:ext cx="226792" cy="49057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BFCB19-348C-1F41-86A8-1674245E4D00}"/>
                </a:ext>
              </a:extLst>
            </p:cNvPr>
            <p:cNvSpPr/>
            <p:nvPr/>
          </p:nvSpPr>
          <p:spPr>
            <a:xfrm>
              <a:off x="11296631" y="3401363"/>
              <a:ext cx="645251" cy="68613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16</a:t>
              </a:r>
              <a:endParaRPr lang="he-IL" dirty="0"/>
            </a:p>
          </p:txBody>
        </p:sp>
      </p:grpSp>
      <p:sp>
        <p:nvSpPr>
          <p:cNvPr id="28" name="Oval Callout 27">
            <a:extLst>
              <a:ext uri="{FF2B5EF4-FFF2-40B4-BE49-F238E27FC236}">
                <a16:creationId xmlns:a16="http://schemas.microsoft.com/office/drawing/2014/main" id="{89CD8EEB-03F2-234B-B989-C3D5D0A42666}"/>
              </a:ext>
            </a:extLst>
          </p:cNvPr>
          <p:cNvSpPr/>
          <p:nvPr/>
        </p:nvSpPr>
        <p:spPr>
          <a:xfrm>
            <a:off x="9841720" y="4463457"/>
            <a:ext cx="2077193" cy="14287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would you print right before left?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1F3E63D2-8E89-584F-8F83-E08D0515449B}"/>
              </a:ext>
            </a:extLst>
          </p:cNvPr>
          <p:cNvSpPr/>
          <p:nvPr/>
        </p:nvSpPr>
        <p:spPr>
          <a:xfrm>
            <a:off x="6419642" y="4255002"/>
            <a:ext cx="2443553" cy="1637181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use a queue to alter the order</a:t>
            </a:r>
          </a:p>
          <a:p>
            <a:pPr algn="ctr"/>
            <a:r>
              <a:rPr lang="en-US" dirty="0">
                <a:hlinkClick r:id="rId4"/>
              </a:rPr>
              <a:t>Breadth First Traversal</a:t>
            </a:r>
            <a:endParaRPr lang="en-US" dirty="0"/>
          </a:p>
        </p:txBody>
      </p:sp>
      <p:pic>
        <p:nvPicPr>
          <p:cNvPr id="27" name="Content Placeholder 8">
            <a:extLst>
              <a:ext uri="{FF2B5EF4-FFF2-40B4-BE49-F238E27FC236}">
                <a16:creationId xmlns:a16="http://schemas.microsoft.com/office/drawing/2014/main" id="{51A3D0B2-B589-8A4B-8EC9-AB9312FA1A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931840" y="1825625"/>
            <a:ext cx="4994319" cy="4351338"/>
          </a:xfrm>
        </p:spPr>
      </p:pic>
    </p:spTree>
    <p:extLst>
      <p:ext uri="{BB962C8B-B14F-4D97-AF65-F5344CB8AC3E}">
        <p14:creationId xmlns:p14="http://schemas.microsoft.com/office/powerpoint/2010/main" val="1640644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3471-24FF-584F-8DFF-D940C49C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traversal orders – In-Order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781F-D9A8-7745-BDC5-9E008E969E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In-order Traversal </a:t>
            </a:r>
            <a:r>
              <a:rPr lang="en-US" dirty="0"/>
              <a:t>- left subtree, root, right subtree</a:t>
            </a:r>
          </a:p>
          <a:p>
            <a:r>
              <a:rPr lang="en-US" dirty="0"/>
              <a:t>Good for generating sorted values in ascending order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B4E328-7C96-FC48-A4D1-52CFB144AC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100" y="2045494"/>
            <a:ext cx="4495800" cy="39116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7038-6E2D-C142-8075-4201C370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59EB-4D13-0D43-ADF3-87D3943F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B84DA-1722-314F-A861-8163736A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5E61276-E1AE-344A-B19F-DEB1C8B135B4}"/>
              </a:ext>
            </a:extLst>
          </p:cNvPr>
          <p:cNvSpPr/>
          <p:nvPr/>
        </p:nvSpPr>
        <p:spPr>
          <a:xfrm>
            <a:off x="664989" y="4001294"/>
            <a:ext cx="2443553" cy="1637181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of</a:t>
            </a:r>
          </a:p>
          <a:p>
            <a:pPr algn="ctr"/>
            <a:r>
              <a:rPr lang="en-US" dirty="0">
                <a:hlinkClick r:id="rId3"/>
              </a:rPr>
              <a:t>Depth First Traversal</a:t>
            </a:r>
            <a:endParaRPr lang="en-US" dirty="0"/>
          </a:p>
          <a:p>
            <a:pPr algn="ctr"/>
            <a:r>
              <a:rPr lang="en-US" dirty="0"/>
              <a:t>Uses a stack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96911F4A-D913-3944-81FB-3DF2CF5144AC}"/>
              </a:ext>
            </a:extLst>
          </p:cNvPr>
          <p:cNvSpPr/>
          <p:nvPr/>
        </p:nvSpPr>
        <p:spPr>
          <a:xfrm>
            <a:off x="3429000" y="4001293"/>
            <a:ext cx="2443553" cy="1637181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without recursion:</a:t>
            </a:r>
          </a:p>
          <a:p>
            <a:pPr algn="ctr"/>
            <a:r>
              <a:rPr lang="en-US" dirty="0">
                <a:hlinkClick r:id="rId4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3471-24FF-584F-8DFF-D940C49C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traversal orders – Pre-Order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781F-D9A8-7745-BDC5-9E008E969E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Pre-order Traversal</a:t>
            </a:r>
            <a:r>
              <a:rPr lang="en-US" dirty="0"/>
              <a:t> - root , left subtree, right subtree</a:t>
            </a:r>
          </a:p>
          <a:p>
            <a:r>
              <a:rPr lang="en-US" dirty="0"/>
              <a:t>Good for copying trees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B4E328-7C96-FC48-A4D1-52CFB144AC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100" y="2083418"/>
            <a:ext cx="4495800" cy="383575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7038-6E2D-C142-8075-4201C370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59EB-4D13-0D43-ADF3-87D3943F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B84DA-1722-314F-A861-8163736A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5E61276-E1AE-344A-B19F-DEB1C8B135B4}"/>
              </a:ext>
            </a:extLst>
          </p:cNvPr>
          <p:cNvSpPr/>
          <p:nvPr/>
        </p:nvSpPr>
        <p:spPr>
          <a:xfrm>
            <a:off x="838200" y="4001293"/>
            <a:ext cx="2443553" cy="1637181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description of traversal order: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General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>
                <a:hlinkClick r:id="rId4"/>
              </a:rPr>
              <a:t>Python</a:t>
            </a:r>
            <a:endParaRPr lang="en-US" dirty="0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631F4DED-8869-DF40-93E7-770E813752F4}"/>
              </a:ext>
            </a:extLst>
          </p:cNvPr>
          <p:cNvSpPr/>
          <p:nvPr/>
        </p:nvSpPr>
        <p:spPr>
          <a:xfrm>
            <a:off x="3429000" y="4001293"/>
            <a:ext cx="2443553" cy="1637181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without recursion:</a:t>
            </a:r>
          </a:p>
          <a:p>
            <a:pPr algn="ctr"/>
            <a:r>
              <a:rPr lang="en-US" dirty="0">
                <a:hlinkClick r:id="rId5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4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3471-24FF-584F-8DFF-D940C49C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traversal orders – Post-Order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781F-D9A8-7745-BDC5-9E008E969E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Post-order Traversal </a:t>
            </a:r>
            <a:r>
              <a:rPr lang="en-US" dirty="0"/>
              <a:t>- left subtree, right subtree, root</a:t>
            </a:r>
          </a:p>
          <a:p>
            <a:r>
              <a:rPr lang="en-US" dirty="0"/>
              <a:t>Good for deleting trees (where you’re responsible for it)</a:t>
            </a:r>
          </a:p>
          <a:p>
            <a:r>
              <a:rPr lang="en-US" dirty="0"/>
              <a:t>A bit more complex without recursion, can be done easily with two stacks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B4E328-7C96-FC48-A4D1-52CFB144AC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100" y="1906307"/>
            <a:ext cx="4838700" cy="391269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7038-6E2D-C142-8075-4201C370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59EB-4D13-0D43-ADF3-87D3943F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B84DA-1722-314F-A861-8163736A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AA97FBE8-EE0F-3C43-A275-8439A97D2C9B}"/>
              </a:ext>
            </a:extLst>
          </p:cNvPr>
          <p:cNvSpPr/>
          <p:nvPr/>
        </p:nvSpPr>
        <p:spPr>
          <a:xfrm>
            <a:off x="1633147" y="5000411"/>
            <a:ext cx="2443553" cy="1637181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without recursion:</a:t>
            </a:r>
          </a:p>
          <a:p>
            <a:pPr algn="ctr"/>
            <a:r>
              <a:rPr lang="en-US" dirty="0">
                <a:hlinkClick r:id="rId3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7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8BCC-4B43-6744-A507-A9899E63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Exercise – Print values sorted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18E5-8F1A-8E42-9CE9-AEE6D7D266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L" dirty="0"/>
              <a:t>As explained above, getting odered elements can be done using ‘in order traversal’.</a:t>
            </a:r>
          </a:p>
          <a:p>
            <a:r>
              <a:rPr lang="en-IL" dirty="0"/>
              <a:t>This can be implemented using a stack.</a:t>
            </a:r>
          </a:p>
          <a:p>
            <a:r>
              <a:rPr lang="en-IL" dirty="0"/>
              <a:t>In python a stack can be simply implemented using a list with:</a:t>
            </a:r>
          </a:p>
          <a:p>
            <a:pPr lvl="1"/>
            <a:r>
              <a:rPr lang="en-US" dirty="0"/>
              <a:t>p</a:t>
            </a:r>
            <a:r>
              <a:rPr lang="en-IL" dirty="0"/>
              <a:t>op()</a:t>
            </a:r>
          </a:p>
          <a:p>
            <a:pPr lvl="1"/>
            <a:r>
              <a:rPr lang="en-US" dirty="0"/>
              <a:t>ap</a:t>
            </a:r>
            <a:r>
              <a:rPr lang="en-IL" dirty="0"/>
              <a:t>pend()</a:t>
            </a:r>
          </a:p>
        </p:txBody>
      </p:sp>
      <p:pic>
        <p:nvPicPr>
          <p:cNvPr id="11" name="Content Placeholder 10" descr="A close up of a keyboard&#10;&#10;Description automatically generated">
            <a:extLst>
              <a:ext uri="{FF2B5EF4-FFF2-40B4-BE49-F238E27FC236}">
                <a16:creationId xmlns:a16="http://schemas.microsoft.com/office/drawing/2014/main" id="{BEA841F4-482A-8147-BD63-888E138AB4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7937" y="1242679"/>
            <a:ext cx="4769153" cy="282399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B0ABE-DA9E-8A4F-B9F0-34EBFE2F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E5015-A705-7E4D-B1A2-FD49E7EA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F1304-93D6-9247-ACB7-377B7DAC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4DAEB8-F112-614E-B2A9-F28E35EBA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770" y="3777916"/>
            <a:ext cx="2757346" cy="239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14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1450-FA37-2147-A0A9-B67BDE63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Exercise – Print values sorted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0F9012-0E36-104F-916C-41006AAD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Download the file “</a:t>
            </a:r>
            <a:r>
              <a:rPr lang="en-US" dirty="0"/>
              <a:t>g_binary_tree_basic.py” from </a:t>
            </a:r>
            <a:r>
              <a:rPr lang="en-US" dirty="0" err="1"/>
              <a:t>moodle</a:t>
            </a:r>
            <a:r>
              <a:rPr lang="en-US" dirty="0"/>
              <a:t>.</a:t>
            </a:r>
          </a:p>
          <a:p>
            <a:r>
              <a:rPr lang="en-US" dirty="0"/>
              <a:t>Implement a method “</a:t>
            </a:r>
            <a:r>
              <a:rPr lang="en-US" dirty="0" err="1"/>
              <a:t>in_order_traversal</a:t>
            </a:r>
            <a:r>
              <a:rPr lang="en-US" dirty="0"/>
              <a:t>” for the class.</a:t>
            </a:r>
          </a:p>
          <a:p>
            <a:r>
              <a:rPr lang="en-IL" dirty="0"/>
              <a:t>The method returns the elements of the tree in an ascending order.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265A2-577E-7B42-8CED-A37C17E4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029A4-05D4-6348-A1E5-403C2AFE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ECEFE-AAF3-DA49-BBA8-26AF3A11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7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1749-BEDF-B949-9314-F0EC70D7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Exercise – Print values sorted - solution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7DC5CB4-A924-9748-9B75-E8BA3B50E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61021" cy="4351338"/>
          </a:xfrm>
        </p:spPr>
        <p:txBody>
          <a:bodyPr>
            <a:normAutofit fontScale="62500" lnSpcReduction="20000"/>
          </a:bodyPr>
          <a:lstStyle/>
          <a:p>
            <a:r>
              <a:rPr lang="en-IL" sz="4400" dirty="0"/>
              <a:t>We go left down the tree to push smalles items to the stack.</a:t>
            </a:r>
          </a:p>
          <a:p>
            <a:r>
              <a:rPr lang="en-IL" sz="4400" dirty="0"/>
              <a:t>When we hit bottom, we start backtracking.</a:t>
            </a:r>
          </a:p>
          <a:p>
            <a:r>
              <a:rPr lang="en-IL" sz="4400" dirty="0"/>
              <a:t>Whenever popping, if possible go right.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ECA3BEC-3552-7A4F-9E60-A94CC4DB2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251284"/>
            <a:ext cx="6071938" cy="54701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in_order_traversal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</a:rPr>
              <a:t>self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</a:rPr>
              <a:t># Set current to root of binary tree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/>
              <a:t>current = </a:t>
            </a:r>
            <a:r>
              <a:rPr lang="en-US" dirty="0">
                <a:solidFill>
                  <a:srgbClr val="94558D"/>
                </a:solidFill>
              </a:rPr>
              <a:t>self</a:t>
            </a:r>
            <a:br>
              <a:rPr lang="en-US" dirty="0">
                <a:solidFill>
                  <a:srgbClr val="94558D"/>
                </a:solidFill>
              </a:rPr>
            </a:br>
            <a:r>
              <a:rPr lang="en-US" dirty="0">
                <a:solidFill>
                  <a:srgbClr val="94558D"/>
                </a:solidFill>
              </a:rPr>
              <a:t>    </a:t>
            </a:r>
            <a:r>
              <a:rPr lang="en-US" dirty="0"/>
              <a:t>stack = []  </a:t>
            </a:r>
            <a:r>
              <a:rPr lang="en-US" dirty="0">
                <a:solidFill>
                  <a:srgbClr val="808080"/>
                </a:solidFill>
              </a:rPr>
              <a:t># initialize stack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/>
              <a:t>result = </a:t>
            </a:r>
            <a:r>
              <a:rPr lang="en-US" dirty="0">
                <a:solidFill>
                  <a:srgbClr val="8888C6"/>
                </a:solidFill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while True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808080"/>
                </a:solidFill>
              </a:rPr>
              <a:t># Reach the left most Node of the current Node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current </a:t>
            </a:r>
            <a:r>
              <a:rPr lang="en-US" dirty="0">
                <a:solidFill>
                  <a:srgbClr val="CC7832"/>
                </a:solidFill>
              </a:rPr>
              <a:t>is not None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808080"/>
                </a:solidFill>
              </a:rPr>
              <a:t># Place pointer to a tree node on the stack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        # before traversing the node's left subtree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        </a:t>
            </a:r>
            <a:r>
              <a:rPr lang="en-US" dirty="0" err="1"/>
              <a:t>stack.append</a:t>
            </a:r>
            <a:r>
              <a:rPr lang="en-US" dirty="0"/>
              <a:t>(current)</a:t>
            </a:r>
            <a:br>
              <a:rPr lang="en-US" dirty="0"/>
            </a:br>
            <a:r>
              <a:rPr lang="en-US" dirty="0"/>
              <a:t>            current = </a:t>
            </a:r>
            <a:r>
              <a:rPr lang="en-US" dirty="0" err="1"/>
              <a:t>current.left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808080"/>
                </a:solidFill>
              </a:rPr>
              <a:t># </a:t>
            </a:r>
            <a:r>
              <a:rPr lang="en-US" dirty="0" err="1">
                <a:solidFill>
                  <a:srgbClr val="808080"/>
                </a:solidFill>
              </a:rPr>
              <a:t>BackTrack</a:t>
            </a:r>
            <a:r>
              <a:rPr lang="en-US" dirty="0">
                <a:solidFill>
                  <a:srgbClr val="808080"/>
                </a:solidFill>
              </a:rPr>
              <a:t> from the empty subtree and visit the Node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    # at the top of the stack; however, if the stack is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    # empty you are done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    </a:t>
            </a:r>
            <a:r>
              <a:rPr lang="en-US" dirty="0">
                <a:solidFill>
                  <a:srgbClr val="CC7832"/>
                </a:solidFill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(stack) &gt;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    current = </a:t>
            </a:r>
            <a:r>
              <a:rPr lang="en-US" dirty="0" err="1"/>
              <a:t>stack.pop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result.append</a:t>
            </a:r>
            <a:r>
              <a:rPr lang="en-US" dirty="0"/>
              <a:t>(</a:t>
            </a:r>
            <a:r>
              <a:rPr lang="en-US" dirty="0" err="1"/>
              <a:t>current.data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</a:t>
            </a:r>
            <a:r>
              <a:rPr lang="en-US" dirty="0">
                <a:solidFill>
                  <a:srgbClr val="808080"/>
                </a:solidFill>
              </a:rPr>
              <a:t># We have visited the node and its left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            # subtree. Now, it's right subtree's turn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            </a:t>
            </a:r>
            <a:r>
              <a:rPr lang="en-US" dirty="0"/>
              <a:t>current = </a:t>
            </a:r>
            <a:r>
              <a:rPr lang="en-US" dirty="0" err="1"/>
              <a:t>current.right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>
                <a:solidFill>
                  <a:srgbClr val="CC7832"/>
                </a:solidFill>
              </a:rPr>
              <a:t>break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/>
              <a:t>result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4F51-ED3F-4B4E-A602-93F3CFF4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ACA18-EEC5-DA46-94E5-173ACAEC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B2D74-65CC-3E47-865E-66E5A39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7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/>
              <a:t>We saw today:</a:t>
            </a:r>
          </a:p>
          <a:p>
            <a:r>
              <a:rPr lang="en-US" dirty="0"/>
              <a:t>Linked lists</a:t>
            </a:r>
          </a:p>
          <a:p>
            <a:r>
              <a:rPr lang="en-US" dirty="0"/>
              <a:t>Binary search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9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R</a:t>
            </a:r>
            <a:r>
              <a:rPr lang="en-US" dirty="0" err="1"/>
              <a:t>ecitation</a:t>
            </a:r>
            <a:r>
              <a:rPr lang="en-US" dirty="0"/>
              <a:t> 9b</a:t>
            </a:r>
            <a:br>
              <a:rPr lang="en-US" dirty="0"/>
            </a:br>
            <a:r>
              <a:rPr lang="en-US" dirty="0"/>
              <a:t>Binary Trees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8C33F0-4BB3-3744-A200-92C5EB56B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72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E02D-D398-499F-B6CA-6F66F9D4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FC82-D523-4C16-A007-8A974CE8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assignment, we will expand the default python string abilities. </a:t>
            </a:r>
          </a:p>
          <a:p>
            <a:pPr marL="0" indent="0"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focus mostly on different encoding and decoding techniques. </a:t>
            </a:r>
          </a:p>
          <a:p>
            <a:pPr marL="0" indent="0"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create a new string class that will have all the default abilities of the default python string class but will also have some encoding and decoding features.</a:t>
            </a:r>
            <a:endParaRPr lang="en-US" sz="4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15A0D-B67B-4D8F-AFC3-9698B2CE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2AD64-3A91-427F-827C-15BE8E1C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4A04-0E63-4C14-A45E-0786AC38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21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6F80-740F-474F-8A0F-384BEFD5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HW3 -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1D60-F805-4D7D-9C4C-128CBBA3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a class that have the same abilities of the default python str class.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 all the relevant exceptions.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support for </a:t>
            </a:r>
            <a:r>
              <a:rPr lang="en-US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base64</a:t>
            </a:r>
            <a:r>
              <a:rPr lang="en-US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support for </a:t>
            </a:r>
            <a:r>
              <a:rPr lang="en-US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cyclic chars encoding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support for </a:t>
            </a:r>
            <a:r>
              <a:rPr lang="en-US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cyclic bits encoding</a:t>
            </a:r>
            <a:r>
              <a:rPr lang="en-US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support for </a:t>
            </a:r>
            <a:r>
              <a:rPr lang="en-US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byte pair encoding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support for </a:t>
            </a:r>
            <a:r>
              <a:rPr lang="en-US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histogram of chars</a:t>
            </a:r>
            <a:r>
              <a:rPr lang="en-US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A11BA-28A6-4572-8B6A-F160E3A2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D1A64-48A6-46EF-9AC4-FA6FFE70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44D4-3248-437D-9DAF-328E69A0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44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C3B5-5434-431E-9D2E-DB41A0C6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HW3 -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56B0-0858-459D-AA27-465C580C4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construct one class, but feel free to construct more functions or classes.</a:t>
            </a:r>
          </a:p>
          <a:p>
            <a:r>
              <a:rPr lang="en-US" dirty="0"/>
              <a:t>You will be submitting only one file.</a:t>
            </a:r>
          </a:p>
          <a:p>
            <a:r>
              <a:rPr lang="en-US" dirty="0"/>
              <a:t>Everything should be self coded. Using the import statement will results in failing the HW.</a:t>
            </a:r>
          </a:p>
          <a:p>
            <a:r>
              <a:rPr lang="en-US" dirty="0"/>
              <a:t>Read the file in the </a:t>
            </a:r>
            <a:r>
              <a:rPr lang="en-US" dirty="0" err="1"/>
              <a:t>moodle</a:t>
            </a:r>
            <a:r>
              <a:rPr lang="en-US" dirty="0"/>
              <a:t> carefully. Every encoding has its own features and specific implementation features.</a:t>
            </a:r>
          </a:p>
          <a:p>
            <a:r>
              <a:rPr lang="en-US" dirty="0"/>
              <a:t>A Good solution will be around 200-300 codes.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BD8A9-55C7-4737-930A-1FE64EE6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7152-91D0-4A6E-B6F3-7F7B0428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C5690-B632-4D15-A22E-B2B51E6A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88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7C68-A52F-41AE-AFD1-40B44CB1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HW3 - prototype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750BBF-12B2-4422-A03C-BB6E47B1B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679"/>
            <a:ext cx="10515600" cy="433322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29B9-D117-4D2D-AF67-EF1879F2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AEDB3-086F-4448-AE8B-86C4465C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B4186-CD95-4F39-98E0-070A917D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31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34DF-BDC2-4F6A-8CF3-708F7F2A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HW3-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E727-1DEA-4143-B05C-1787DB09A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 = String(“Hello World”)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h_base64 = h.base64()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h_base64 == "SGVsbG8gV29ybGQ":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grade ++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h2 = String(“</a:t>
            </a:r>
            <a:r>
              <a:rPr lang="en-US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bla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bla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”)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h3 = h2 + h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if h3 == 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Hello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</a:t>
            </a:r>
            <a:r>
              <a:rPr lang="en-US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bla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bla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":</a:t>
            </a:r>
            <a:b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   grade 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96FF0-4960-494E-BAC6-A9F9C47E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85450-9E23-4C1D-B8F2-911D3606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92C64-1255-4085-A154-C65DD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5A44-F140-3741-8CA9-A8337B00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06436-90B1-6F48-9014-9B2A46A226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think about the structure below as a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Graph</a:t>
                </a:r>
                <a:r>
                  <a:rPr lang="en-US" dirty="0"/>
                  <a:t>   G=(V,E)</a:t>
                </a:r>
              </a:p>
              <a:p>
                <a:r>
                  <a:rPr lang="en-US" dirty="0"/>
                  <a:t>V is called the set of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Nodes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Vertices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called the set of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Links</a:t>
                </a:r>
                <a:r>
                  <a:rPr lang="en-US" dirty="0"/>
                  <a:t>, or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Edges</a:t>
                </a:r>
                <a:endParaRPr lang="en-US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Graphs may either be directed, i.e. edges have a direction (go from one node to another), or undirected.</a:t>
                </a:r>
              </a:p>
              <a:p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06436-90B1-6F48-9014-9B2A46A22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BC97B-D926-AF42-8650-0D4FB5FD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CF867-AD4A-CB4C-9705-40848BD6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1549-4370-B74A-A36F-E680EF59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3792FD-369B-1E4F-92B5-DA3C04EF42F7}"/>
              </a:ext>
            </a:extLst>
          </p:cNvPr>
          <p:cNvGrpSpPr/>
          <p:nvPr/>
        </p:nvGrpSpPr>
        <p:grpSpPr>
          <a:xfrm>
            <a:off x="2915816" y="4905164"/>
            <a:ext cx="3564396" cy="1530265"/>
            <a:chOff x="2915816" y="4905164"/>
            <a:chExt cx="3564396" cy="15302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11D4B7-0CB2-E34D-AF6B-9902F2DC570E}"/>
                </a:ext>
              </a:extLst>
            </p:cNvPr>
            <p:cNvSpPr/>
            <p:nvPr/>
          </p:nvSpPr>
          <p:spPr>
            <a:xfrm>
              <a:off x="3779912" y="5085184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1</a:t>
              </a:r>
              <a:endParaRPr lang="he-IL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8C4524D-B9F6-4047-99E9-22BACBD8C22B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4139952" y="5336309"/>
              <a:ext cx="1008112" cy="308648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A18CED-F82F-244F-8AD5-A95CEC65B5D6}"/>
                </a:ext>
              </a:extLst>
            </p:cNvPr>
            <p:cNvSpPr/>
            <p:nvPr/>
          </p:nvSpPr>
          <p:spPr>
            <a:xfrm>
              <a:off x="5148064" y="5464937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2070DF6-3C59-634A-9976-3CF00486B78E}"/>
                </a:ext>
              </a:extLst>
            </p:cNvPr>
            <p:cNvSpPr/>
            <p:nvPr/>
          </p:nvSpPr>
          <p:spPr>
            <a:xfrm>
              <a:off x="4067944" y="6075389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2</a:t>
              </a:r>
              <a:endParaRPr lang="he-IL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F3EF2D-9C5E-4A4F-8943-0EF3E4178985}"/>
                </a:ext>
              </a:extLst>
            </p:cNvPr>
            <p:cNvSpPr/>
            <p:nvPr/>
          </p:nvSpPr>
          <p:spPr>
            <a:xfrm>
              <a:off x="2915816" y="5644957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5</a:t>
              </a:r>
              <a:endParaRPr lang="he-I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03D7AC-6F50-3244-869C-46D72EAB5EA0}"/>
                </a:ext>
              </a:extLst>
            </p:cNvPr>
            <p:cNvSpPr/>
            <p:nvPr/>
          </p:nvSpPr>
          <p:spPr>
            <a:xfrm>
              <a:off x="6120172" y="4905164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4</a:t>
              </a:r>
              <a:endParaRPr lang="he-IL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05B51-D8C6-E542-9C13-F3F8787231FC}"/>
                </a:ext>
              </a:extLst>
            </p:cNvPr>
            <p:cNvCxnSpPr>
              <a:stCxn id="10" idx="7"/>
            </p:cNvCxnSpPr>
            <p:nvPr/>
          </p:nvCxnSpPr>
          <p:spPr>
            <a:xfrm flipV="1">
              <a:off x="5455377" y="5085184"/>
              <a:ext cx="700799" cy="43248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2FA0C8-9DC8-C648-AB8B-6EC2FF6F1F17}"/>
                </a:ext>
              </a:extLst>
            </p:cNvPr>
            <p:cNvCxnSpPr>
              <a:endCxn id="10" idx="6"/>
            </p:cNvCxnSpPr>
            <p:nvPr/>
          </p:nvCxnSpPr>
          <p:spPr>
            <a:xfrm flipH="1">
              <a:off x="5508104" y="5204289"/>
              <a:ext cx="720080" cy="440668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DF23ED1-B5AC-534F-A448-3FF44AAAC4A6}"/>
                </a:ext>
              </a:extLst>
            </p:cNvPr>
            <p:cNvCxnSpPr/>
            <p:nvPr/>
          </p:nvCxnSpPr>
          <p:spPr>
            <a:xfrm flipH="1">
              <a:off x="4427984" y="5734967"/>
              <a:ext cx="792088" cy="46976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DCD6C0-5E34-3449-B905-611E9E12CE38}"/>
                </a:ext>
              </a:extLst>
            </p:cNvPr>
            <p:cNvCxnSpPr/>
            <p:nvPr/>
          </p:nvCxnSpPr>
          <p:spPr>
            <a:xfrm>
              <a:off x="3995936" y="5464937"/>
              <a:ext cx="180020" cy="63260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0A13B05-73B6-0441-A993-A39F94402694}"/>
                </a:ext>
              </a:extLst>
            </p:cNvPr>
            <p:cNvCxnSpPr>
              <a:endCxn id="8" idx="3"/>
            </p:cNvCxnSpPr>
            <p:nvPr/>
          </p:nvCxnSpPr>
          <p:spPr>
            <a:xfrm flipV="1">
              <a:off x="3275856" y="5392497"/>
              <a:ext cx="556783" cy="34247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690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5A44-F140-3741-8CA9-A8337B00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06436-90B1-6F48-9014-9B2A46A226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think about the structure below as a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Graph</a:t>
                </a:r>
                <a:r>
                  <a:rPr lang="en-US" dirty="0"/>
                  <a:t>   G=(V,E)</a:t>
                </a:r>
              </a:p>
              <a:p>
                <a:r>
                  <a:rPr lang="en-US" dirty="0"/>
                  <a:t>V is called the set of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Nodes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Vertices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called the set of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Links</a:t>
                </a:r>
                <a:r>
                  <a:rPr lang="en-US" dirty="0"/>
                  <a:t>, or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Edges</a:t>
                </a:r>
                <a:endParaRPr lang="en-US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Graphs may either be directed, i.e. edges have a direction (go from one node to another), or undirected.</a:t>
                </a:r>
              </a:p>
              <a:p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06436-90B1-6F48-9014-9B2A46A22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BC97B-D926-AF42-8650-0D4FB5FD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CF867-AD4A-CB4C-9705-40848BD6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1549-4370-B74A-A36F-E680EF59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3792FD-369B-1E4F-92B5-DA3C04EF42F7}"/>
              </a:ext>
            </a:extLst>
          </p:cNvPr>
          <p:cNvGrpSpPr/>
          <p:nvPr/>
        </p:nvGrpSpPr>
        <p:grpSpPr>
          <a:xfrm>
            <a:off x="2915816" y="4905164"/>
            <a:ext cx="3564396" cy="1530265"/>
            <a:chOff x="2915816" y="4905164"/>
            <a:chExt cx="3564396" cy="15302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11D4B7-0CB2-E34D-AF6B-9902F2DC570E}"/>
                </a:ext>
              </a:extLst>
            </p:cNvPr>
            <p:cNvSpPr/>
            <p:nvPr/>
          </p:nvSpPr>
          <p:spPr>
            <a:xfrm>
              <a:off x="3779912" y="5085184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1</a:t>
              </a:r>
              <a:endParaRPr lang="he-IL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8C4524D-B9F6-4047-99E9-22BACBD8C22B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4139952" y="5336309"/>
              <a:ext cx="1008112" cy="308648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A18CED-F82F-244F-8AD5-A95CEC65B5D6}"/>
                </a:ext>
              </a:extLst>
            </p:cNvPr>
            <p:cNvSpPr/>
            <p:nvPr/>
          </p:nvSpPr>
          <p:spPr>
            <a:xfrm>
              <a:off x="5148064" y="5464937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2070DF6-3C59-634A-9976-3CF00486B78E}"/>
                </a:ext>
              </a:extLst>
            </p:cNvPr>
            <p:cNvSpPr/>
            <p:nvPr/>
          </p:nvSpPr>
          <p:spPr>
            <a:xfrm>
              <a:off x="4067944" y="6075389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2</a:t>
              </a:r>
              <a:endParaRPr lang="he-IL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F3EF2D-9C5E-4A4F-8943-0EF3E4178985}"/>
                </a:ext>
              </a:extLst>
            </p:cNvPr>
            <p:cNvSpPr/>
            <p:nvPr/>
          </p:nvSpPr>
          <p:spPr>
            <a:xfrm>
              <a:off x="2915816" y="5644957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5</a:t>
              </a:r>
              <a:endParaRPr lang="he-I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03D7AC-6F50-3244-869C-46D72EAB5EA0}"/>
                </a:ext>
              </a:extLst>
            </p:cNvPr>
            <p:cNvSpPr/>
            <p:nvPr/>
          </p:nvSpPr>
          <p:spPr>
            <a:xfrm>
              <a:off x="6120172" y="4905164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4</a:t>
              </a:r>
              <a:endParaRPr lang="he-IL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05B51-D8C6-E542-9C13-F3F8787231FC}"/>
                </a:ext>
              </a:extLst>
            </p:cNvPr>
            <p:cNvCxnSpPr>
              <a:stCxn id="10" idx="7"/>
            </p:cNvCxnSpPr>
            <p:nvPr/>
          </p:nvCxnSpPr>
          <p:spPr>
            <a:xfrm flipV="1">
              <a:off x="5455377" y="5085184"/>
              <a:ext cx="700799" cy="43248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2FA0C8-9DC8-C648-AB8B-6EC2FF6F1F17}"/>
                </a:ext>
              </a:extLst>
            </p:cNvPr>
            <p:cNvCxnSpPr>
              <a:endCxn id="10" idx="6"/>
            </p:cNvCxnSpPr>
            <p:nvPr/>
          </p:nvCxnSpPr>
          <p:spPr>
            <a:xfrm flipH="1">
              <a:off x="5508104" y="5204289"/>
              <a:ext cx="720080" cy="440668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DF23ED1-B5AC-534F-A448-3FF44AAAC4A6}"/>
                </a:ext>
              </a:extLst>
            </p:cNvPr>
            <p:cNvCxnSpPr/>
            <p:nvPr/>
          </p:nvCxnSpPr>
          <p:spPr>
            <a:xfrm flipH="1">
              <a:off x="4427984" y="5734967"/>
              <a:ext cx="792088" cy="46976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DCD6C0-5E34-3449-B905-611E9E12CE38}"/>
                </a:ext>
              </a:extLst>
            </p:cNvPr>
            <p:cNvCxnSpPr/>
            <p:nvPr/>
          </p:nvCxnSpPr>
          <p:spPr>
            <a:xfrm>
              <a:off x="3995936" y="5464937"/>
              <a:ext cx="180020" cy="63260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0A13B05-73B6-0441-A993-A39F94402694}"/>
                </a:ext>
              </a:extLst>
            </p:cNvPr>
            <p:cNvCxnSpPr>
              <a:endCxn id="8" idx="3"/>
            </p:cNvCxnSpPr>
            <p:nvPr/>
          </p:nvCxnSpPr>
          <p:spPr>
            <a:xfrm flipV="1">
              <a:off x="3275856" y="5392497"/>
              <a:ext cx="556783" cy="34247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196E294-3312-41D4-912C-0D885402FC78}"/>
              </a:ext>
            </a:extLst>
          </p:cNvPr>
          <p:cNvSpPr/>
          <p:nvPr/>
        </p:nvSpPr>
        <p:spPr>
          <a:xfrm rot="20910073">
            <a:off x="7003987" y="4271999"/>
            <a:ext cx="4164577" cy="153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FF0000"/>
                </a:solidFill>
              </a:rPr>
              <a:t>Is linked list a graph?</a:t>
            </a:r>
          </a:p>
        </p:txBody>
      </p:sp>
    </p:spTree>
    <p:extLst>
      <p:ext uri="{BB962C8B-B14F-4D97-AF65-F5344CB8AC3E}">
        <p14:creationId xmlns:p14="http://schemas.microsoft.com/office/powerpoint/2010/main" val="97137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6AA2-206A-9A4F-B38E-1D7A7502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20F1-C73E-C84B-ADD0-7268B5DE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7188" cy="435133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Directed Rooted Trees </a:t>
            </a:r>
            <a:r>
              <a:rPr lang="en-US" dirty="0"/>
              <a:t>are one particularly useful class of Graphs.</a:t>
            </a:r>
          </a:p>
          <a:p>
            <a:r>
              <a:rPr lang="en-US" dirty="0"/>
              <a:t>They have a special node called “the root”</a:t>
            </a:r>
          </a:p>
          <a:p>
            <a:r>
              <a:rPr lang="en-US" dirty="0"/>
              <a:t>There is exactly one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path</a:t>
            </a:r>
            <a:r>
              <a:rPr lang="en-US" dirty="0"/>
              <a:t> from the root to every other node in the tree.</a:t>
            </a:r>
          </a:p>
          <a:p>
            <a:r>
              <a:rPr lang="en-US" dirty="0">
                <a:hlinkClick r:id="rId2"/>
              </a:rPr>
              <a:t>Binary trees</a:t>
            </a:r>
            <a:r>
              <a:rPr lang="en-US" dirty="0"/>
              <a:t> have the further property that each node has at most two others beneath it. Is the tree to the right binary?</a:t>
            </a:r>
            <a:endParaRPr lang="he-IL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4E9FC-D743-E14C-99D8-24513E53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90576-570F-3A4E-AF21-E8B1116F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3A1A-2B52-9345-B6C2-E278B6B2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69C9EA-38BE-6647-BE65-6EB21443FFA9}"/>
              </a:ext>
            </a:extLst>
          </p:cNvPr>
          <p:cNvGrpSpPr/>
          <p:nvPr/>
        </p:nvGrpSpPr>
        <p:grpSpPr>
          <a:xfrm>
            <a:off x="8153400" y="1988840"/>
            <a:ext cx="2808312" cy="2880320"/>
            <a:chOff x="5220072" y="2060848"/>
            <a:chExt cx="2808312" cy="28803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51BA5A-279B-4545-BF4F-7F4F5FFBBBF1}"/>
                </a:ext>
              </a:extLst>
            </p:cNvPr>
            <p:cNvSpPr/>
            <p:nvPr/>
          </p:nvSpPr>
          <p:spPr>
            <a:xfrm>
              <a:off x="7020272" y="2060848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1</a:t>
              </a:r>
              <a:endParaRPr lang="he-IL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37D7A5-1E19-BF4E-8133-974F3F784CB7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7327585" y="2368161"/>
              <a:ext cx="484775" cy="62879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69502A-2CB3-8947-A9E9-66BEA04E57BD}"/>
                </a:ext>
              </a:extLst>
            </p:cNvPr>
            <p:cNvCxnSpPr>
              <a:stCxn id="8" idx="3"/>
            </p:cNvCxnSpPr>
            <p:nvPr/>
          </p:nvCxnSpPr>
          <p:spPr>
            <a:xfrm flipH="1">
              <a:off x="6588224" y="2368161"/>
              <a:ext cx="484775" cy="62879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B2F7AE-47E2-D745-9680-E27940841583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7200292" y="2420888"/>
              <a:ext cx="0" cy="576064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739713-7725-814F-953A-B36D971DA037}"/>
                </a:ext>
              </a:extLst>
            </p:cNvPr>
            <p:cNvSpPr/>
            <p:nvPr/>
          </p:nvSpPr>
          <p:spPr>
            <a:xfrm>
              <a:off x="6372200" y="2996952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2</a:t>
              </a:r>
              <a:endParaRPr lang="he-I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FF9FCF-ADC1-6F46-95DB-1E1102C4B842}"/>
                </a:ext>
              </a:extLst>
            </p:cNvPr>
            <p:cNvSpPr/>
            <p:nvPr/>
          </p:nvSpPr>
          <p:spPr>
            <a:xfrm>
              <a:off x="7020272" y="2996952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0A7FC8C-21CA-4B4E-AE5B-8CDDC8ABD3A2}"/>
                </a:ext>
              </a:extLst>
            </p:cNvPr>
            <p:cNvSpPr/>
            <p:nvPr/>
          </p:nvSpPr>
          <p:spPr>
            <a:xfrm>
              <a:off x="7668344" y="2996952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4</a:t>
              </a:r>
              <a:endParaRPr lang="he-IL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A29AC26-1A69-DE49-9EAC-C5239AB2935A}"/>
                </a:ext>
              </a:extLst>
            </p:cNvPr>
            <p:cNvSpPr/>
            <p:nvPr/>
          </p:nvSpPr>
          <p:spPr>
            <a:xfrm>
              <a:off x="7452320" y="3789040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7</a:t>
              </a:r>
              <a:endParaRPr lang="he-IL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A7B390-CFF4-6A41-B8DA-34339D448662}"/>
                </a:ext>
              </a:extLst>
            </p:cNvPr>
            <p:cNvSpPr/>
            <p:nvPr/>
          </p:nvSpPr>
          <p:spPr>
            <a:xfrm>
              <a:off x="6660232" y="3789040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6</a:t>
              </a:r>
              <a:endParaRPr lang="he-IL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D8A53E-87E0-F541-8F58-829549E4B1D0}"/>
                </a:ext>
              </a:extLst>
            </p:cNvPr>
            <p:cNvSpPr/>
            <p:nvPr/>
          </p:nvSpPr>
          <p:spPr>
            <a:xfrm>
              <a:off x="5724128" y="3789040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5</a:t>
              </a:r>
              <a:endParaRPr lang="he-IL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E8259AD-8DBD-CC42-AD27-BDF2C51B9ECE}"/>
                </a:ext>
              </a:extLst>
            </p:cNvPr>
            <p:cNvSpPr/>
            <p:nvPr/>
          </p:nvSpPr>
          <p:spPr>
            <a:xfrm>
              <a:off x="5220072" y="4581128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8</a:t>
              </a:r>
              <a:endParaRPr lang="he-IL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A8C33E4-EE7E-454D-AF72-023CE3A9A887}"/>
                </a:ext>
              </a:extLst>
            </p:cNvPr>
            <p:cNvCxnSpPr>
              <a:stCxn id="12" idx="3"/>
              <a:endCxn id="17" idx="7"/>
            </p:cNvCxnSpPr>
            <p:nvPr/>
          </p:nvCxnSpPr>
          <p:spPr>
            <a:xfrm flipH="1">
              <a:off x="6031441" y="3304265"/>
              <a:ext cx="393486" cy="537502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9682B2-A189-CA4E-A243-C22A86649F8D}"/>
                </a:ext>
              </a:extLst>
            </p:cNvPr>
            <p:cNvCxnSpPr>
              <a:stCxn id="17" idx="3"/>
              <a:endCxn id="18" idx="7"/>
            </p:cNvCxnSpPr>
            <p:nvPr/>
          </p:nvCxnSpPr>
          <p:spPr>
            <a:xfrm flipH="1">
              <a:off x="5527385" y="4096353"/>
              <a:ext cx="249470" cy="537502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1DF9527-F9A1-9841-AD5D-F6C80ACF4FE2}"/>
                </a:ext>
              </a:extLst>
            </p:cNvPr>
            <p:cNvCxnSpPr>
              <a:stCxn id="13" idx="3"/>
              <a:endCxn id="16" idx="0"/>
            </p:cNvCxnSpPr>
            <p:nvPr/>
          </p:nvCxnSpPr>
          <p:spPr>
            <a:xfrm flipH="1">
              <a:off x="6840252" y="3304265"/>
              <a:ext cx="232747" cy="48477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2BB2C0-860B-BC46-A42F-0F2738393FBD}"/>
                </a:ext>
              </a:extLst>
            </p:cNvPr>
            <p:cNvCxnSpPr>
              <a:stCxn id="13" idx="5"/>
              <a:endCxn id="15" idx="0"/>
            </p:cNvCxnSpPr>
            <p:nvPr/>
          </p:nvCxnSpPr>
          <p:spPr>
            <a:xfrm>
              <a:off x="7327585" y="3304265"/>
              <a:ext cx="304755" cy="48477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164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AF06-C623-EB46-9F1B-662D8E27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Binary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9B25-970B-A143-9368-B2B9DF2B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87C-0253-174D-AFE2-858CC54384E4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4D3C-4ED8-C84E-96C3-113B9B23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46198-6E78-4F4C-B889-2C73321D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6AA2-206A-9A4F-B38E-1D7A7502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420F1-C73E-C84B-ADD0-7268B5DE1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07188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Each node can have:</a:t>
                </a:r>
              </a:p>
              <a:p>
                <a:pPr lvl="1"/>
                <a:r>
                  <a:rPr lang="en-US" dirty="0"/>
                  <a:t>Children</a:t>
                </a:r>
              </a:p>
              <a:p>
                <a:pPr lvl="1"/>
                <a:r>
                  <a:rPr lang="en-US" dirty="0"/>
                  <a:t>Parents</a:t>
                </a:r>
              </a:p>
              <a:p>
                <a:r>
                  <a:rPr lang="en-US" dirty="0"/>
                  <a:t>On the top of the tree there’s the </a:t>
                </a:r>
                <a:r>
                  <a:rPr lang="en-US" b="1" u="sng" dirty="0"/>
                  <a:t>root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 node with no children is called called a </a:t>
                </a:r>
                <a:r>
                  <a:rPr lang="en-US" b="1" u="sng" dirty="0"/>
                  <a:t>leaf</a:t>
                </a:r>
                <a:r>
                  <a:rPr lang="en-US" dirty="0"/>
                  <a:t>, other are called internal nodes.</a:t>
                </a:r>
              </a:p>
              <a:p>
                <a:r>
                  <a:rPr lang="en-US" dirty="0"/>
                  <a:t>A tree has a </a:t>
                </a:r>
                <a:r>
                  <a:rPr lang="en-US" b="1" dirty="0"/>
                  <a:t>depth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determined as longest path (arrows) from  the root to a leaf. </a:t>
                </a:r>
              </a:p>
              <a:p>
                <a:r>
                  <a:rPr lang="en-US" dirty="0"/>
                  <a:t>The number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 a tree relates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via: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420F1-C73E-C84B-ADD0-7268B5DE1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07188" cy="4351338"/>
              </a:xfrm>
              <a:blipFill>
                <a:blip r:embed="rId2"/>
                <a:stretch>
                  <a:fillRect l="-1232" t="-233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4E9FC-D743-E14C-99D8-24513E53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90576-570F-3A4E-AF21-E8B1116F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3A1A-2B52-9345-B6C2-E278B6B2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69C9EA-38BE-6647-BE65-6EB21443FFA9}"/>
              </a:ext>
            </a:extLst>
          </p:cNvPr>
          <p:cNvGrpSpPr/>
          <p:nvPr/>
        </p:nvGrpSpPr>
        <p:grpSpPr>
          <a:xfrm>
            <a:off x="8153400" y="1988840"/>
            <a:ext cx="2988528" cy="2880320"/>
            <a:chOff x="5220072" y="2060848"/>
            <a:chExt cx="2988528" cy="28803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51BA5A-279B-4545-BF4F-7F4F5FFBBBF1}"/>
                </a:ext>
              </a:extLst>
            </p:cNvPr>
            <p:cNvSpPr/>
            <p:nvPr/>
          </p:nvSpPr>
          <p:spPr>
            <a:xfrm>
              <a:off x="7020272" y="2060848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1</a:t>
              </a:r>
              <a:endParaRPr lang="he-I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69502A-2CB3-8947-A9E9-66BEA04E57BD}"/>
                </a:ext>
              </a:extLst>
            </p:cNvPr>
            <p:cNvCxnSpPr>
              <a:stCxn id="8" idx="3"/>
            </p:cNvCxnSpPr>
            <p:nvPr/>
          </p:nvCxnSpPr>
          <p:spPr>
            <a:xfrm flipH="1">
              <a:off x="6588224" y="2368161"/>
              <a:ext cx="484775" cy="62879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B2F7AE-47E2-D745-9680-E27940841583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>
              <a:off x="7327585" y="2368161"/>
              <a:ext cx="268947" cy="68975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739713-7725-814F-953A-B36D971DA037}"/>
                </a:ext>
              </a:extLst>
            </p:cNvPr>
            <p:cNvSpPr/>
            <p:nvPr/>
          </p:nvSpPr>
          <p:spPr>
            <a:xfrm>
              <a:off x="6372200" y="2996952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2</a:t>
              </a:r>
              <a:endParaRPr lang="he-I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FF9FCF-ADC1-6F46-95DB-1E1102C4B842}"/>
                </a:ext>
              </a:extLst>
            </p:cNvPr>
            <p:cNvSpPr/>
            <p:nvPr/>
          </p:nvSpPr>
          <p:spPr>
            <a:xfrm>
              <a:off x="7416512" y="3057912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A29AC26-1A69-DE49-9EAC-C5239AB2935A}"/>
                </a:ext>
              </a:extLst>
            </p:cNvPr>
            <p:cNvSpPr/>
            <p:nvPr/>
          </p:nvSpPr>
          <p:spPr>
            <a:xfrm>
              <a:off x="7848560" y="3850000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7</a:t>
              </a:r>
              <a:endParaRPr lang="he-IL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A7B390-CFF4-6A41-B8DA-34339D448662}"/>
                </a:ext>
              </a:extLst>
            </p:cNvPr>
            <p:cNvSpPr/>
            <p:nvPr/>
          </p:nvSpPr>
          <p:spPr>
            <a:xfrm>
              <a:off x="7056472" y="3850000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6</a:t>
              </a:r>
              <a:endParaRPr lang="he-IL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D8A53E-87E0-F541-8F58-829549E4B1D0}"/>
                </a:ext>
              </a:extLst>
            </p:cNvPr>
            <p:cNvSpPr/>
            <p:nvPr/>
          </p:nvSpPr>
          <p:spPr>
            <a:xfrm>
              <a:off x="5724128" y="3789040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5</a:t>
              </a:r>
              <a:endParaRPr lang="he-IL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E8259AD-8DBD-CC42-AD27-BDF2C51B9ECE}"/>
                </a:ext>
              </a:extLst>
            </p:cNvPr>
            <p:cNvSpPr/>
            <p:nvPr/>
          </p:nvSpPr>
          <p:spPr>
            <a:xfrm>
              <a:off x="5220072" y="4581128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 dirty="0"/>
                <a:t>8</a:t>
              </a:r>
              <a:endParaRPr lang="he-IL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A8C33E4-EE7E-454D-AF72-023CE3A9A887}"/>
                </a:ext>
              </a:extLst>
            </p:cNvPr>
            <p:cNvCxnSpPr>
              <a:stCxn id="12" idx="3"/>
              <a:endCxn id="17" idx="7"/>
            </p:cNvCxnSpPr>
            <p:nvPr/>
          </p:nvCxnSpPr>
          <p:spPr>
            <a:xfrm flipH="1">
              <a:off x="6031441" y="3304265"/>
              <a:ext cx="393486" cy="537502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9682B2-A189-CA4E-A243-C22A86649F8D}"/>
                </a:ext>
              </a:extLst>
            </p:cNvPr>
            <p:cNvCxnSpPr>
              <a:stCxn id="17" idx="3"/>
              <a:endCxn id="18" idx="7"/>
            </p:cNvCxnSpPr>
            <p:nvPr/>
          </p:nvCxnSpPr>
          <p:spPr>
            <a:xfrm flipH="1">
              <a:off x="5527385" y="4096353"/>
              <a:ext cx="249470" cy="537502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1DF9527-F9A1-9841-AD5D-F6C80ACF4FE2}"/>
                </a:ext>
              </a:extLst>
            </p:cNvPr>
            <p:cNvCxnSpPr>
              <a:stCxn id="13" idx="3"/>
              <a:endCxn id="16" idx="0"/>
            </p:cNvCxnSpPr>
            <p:nvPr/>
          </p:nvCxnSpPr>
          <p:spPr>
            <a:xfrm flipH="1">
              <a:off x="7236492" y="3365225"/>
              <a:ext cx="232747" cy="48477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2BB2C0-860B-BC46-A42F-0F2738393FBD}"/>
                </a:ext>
              </a:extLst>
            </p:cNvPr>
            <p:cNvCxnSpPr>
              <a:stCxn id="13" idx="5"/>
              <a:endCxn id="15" idx="0"/>
            </p:cNvCxnSpPr>
            <p:nvPr/>
          </p:nvCxnSpPr>
          <p:spPr>
            <a:xfrm>
              <a:off x="7723825" y="3365225"/>
              <a:ext cx="304755" cy="48477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346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6915-975F-8C42-8C0C-82CF77BD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EEDF-4A55-1F43-B95C-15C5E9D0A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Binary search trees</a:t>
            </a:r>
            <a:r>
              <a:rPr lang="en-US" dirty="0"/>
              <a:t> have the additional property  that they are ordered.</a:t>
            </a:r>
          </a:p>
          <a:p>
            <a:r>
              <a:rPr lang="en-US" dirty="0"/>
              <a:t>They have many uses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657E-6062-2343-AD4E-F73F6CE1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CE7D5-C3A0-8A47-9200-559DC015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DCEA9-38BB-364E-9E49-C92A77B5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32D7B7-C8F5-E94C-8D0F-B7E953BA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452" y="2944908"/>
            <a:ext cx="6421769" cy="299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868D-1AEE-794F-9AE7-B9CB8010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Exercise – Tree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7A30-F2A0-AF43-BD9C-14F1835D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Download the file “</a:t>
            </a:r>
            <a:r>
              <a:rPr lang="en-US" dirty="0"/>
              <a:t>g_binary_tree_basic.py” from </a:t>
            </a:r>
            <a:r>
              <a:rPr lang="en-US" dirty="0" err="1"/>
              <a:t>moodle</a:t>
            </a:r>
            <a:r>
              <a:rPr lang="en-US" dirty="0"/>
              <a:t>.</a:t>
            </a:r>
          </a:p>
          <a:p>
            <a:r>
              <a:rPr lang="en-US" dirty="0"/>
              <a:t>Implement a method “</a:t>
            </a:r>
            <a:r>
              <a:rPr lang="en-US" dirty="0" err="1"/>
              <a:t>find_val</a:t>
            </a:r>
            <a:r>
              <a:rPr lang="en-US" dirty="0"/>
              <a:t>” for the class. The method accepts a single argument – a lookup value.</a:t>
            </a:r>
          </a:p>
          <a:p>
            <a:r>
              <a:rPr lang="en-US" dirty="0"/>
              <a:t>The method returns true if the value is found and false otherwise.</a:t>
            </a:r>
          </a:p>
          <a:p>
            <a:r>
              <a:rPr lang="en-US" dirty="0"/>
              <a:t>Remember the tree is binary search tree. Can this help you?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4249-19E4-0144-B4A8-F500798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D582-2371-C346-AB2D-BB2509D5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B8789-7DDB-3C40-8F6C-13934DB3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3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4EF411A19A1A4B9E7346737D2A1417" ma:contentTypeVersion="4" ma:contentTypeDescription="Create a new document." ma:contentTypeScope="" ma:versionID="ceccf5383038092e08be6e5c35e7f764">
  <xsd:schema xmlns:xsd="http://www.w3.org/2001/XMLSchema" xmlns:xs="http://www.w3.org/2001/XMLSchema" xmlns:p="http://schemas.microsoft.com/office/2006/metadata/properties" xmlns:ns2="30745bad-0236-4269-bac6-18b0cf771cc1" targetNamespace="http://schemas.microsoft.com/office/2006/metadata/properties" ma:root="true" ma:fieldsID="3e39f81d29c17568b4ab846713f5c2ea" ns2:_="">
    <xsd:import namespace="30745bad-0236-4269-bac6-18b0cf771c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45bad-0236-4269-bac6-18b0cf771c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699487-BF88-4CBA-861C-DF289902B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085F92-650B-44EC-8A00-536195F419E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4CBD113-1969-4EB3-886E-34B29AD070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745bad-0236-4269-bac6-18b0cf771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13843</TotalTime>
  <Words>1484</Words>
  <Application>Microsoft Office PowerPoint</Application>
  <PresentationFormat>Widescreen</PresentationFormat>
  <Paragraphs>231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Office Theme</vt:lpstr>
      <vt:lpstr>Introduction to Computer Science (371-1-1601)</vt:lpstr>
      <vt:lpstr>Recitation 9b Binary Trees</vt:lpstr>
      <vt:lpstr>Graphs</vt:lpstr>
      <vt:lpstr>Graphs</vt:lpstr>
      <vt:lpstr>Trees</vt:lpstr>
      <vt:lpstr>Binary Trees</vt:lpstr>
      <vt:lpstr>Tree Terminology</vt:lpstr>
      <vt:lpstr>Binary Search Trees</vt:lpstr>
      <vt:lpstr>Exercise – Tree Lookup</vt:lpstr>
      <vt:lpstr>Lookup</vt:lpstr>
      <vt:lpstr>Traversing trees</vt:lpstr>
      <vt:lpstr>Print by depth – taken from here</vt:lpstr>
      <vt:lpstr>Standard traversal orders – In-Order</vt:lpstr>
      <vt:lpstr>Standard traversal orders – Pre-Order</vt:lpstr>
      <vt:lpstr>Standard traversal orders – Post-Order</vt:lpstr>
      <vt:lpstr>Exercise – Print values sorted</vt:lpstr>
      <vt:lpstr>Exercise – Print values sorted</vt:lpstr>
      <vt:lpstr>Exercise – Print values sorted - solution</vt:lpstr>
      <vt:lpstr>Summary</vt:lpstr>
      <vt:lpstr>HW3</vt:lpstr>
      <vt:lpstr>HW3 - Tasks</vt:lpstr>
      <vt:lpstr>HW3 - Tips</vt:lpstr>
      <vt:lpstr>HW3 - prototype</vt:lpstr>
      <vt:lpstr>HW3-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baruch</dc:creator>
  <cp:lastModifiedBy>assaf livne</cp:lastModifiedBy>
  <cp:revision>241</cp:revision>
  <dcterms:created xsi:type="dcterms:W3CDTF">2019-01-21T08:43:48Z</dcterms:created>
  <dcterms:modified xsi:type="dcterms:W3CDTF">2021-05-11T08:59:36Z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0x010100F64EF411A19A1A4B9E7346737D2A1417</vt:lpwstr>
  </property>
</Properties>
</file>