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3" r:id="rId4"/>
  </p:sldMasterIdLst>
  <p:notesMasterIdLst>
    <p:notesMasterId r:id="rId42"/>
  </p:notesMasterIdLst>
  <p:sldIdLst>
    <p:sldId id="369" r:id="rId5"/>
    <p:sldId id="370" r:id="rId6"/>
    <p:sldId id="316" r:id="rId7"/>
    <p:sldId id="339" r:id="rId8"/>
    <p:sldId id="342" r:id="rId9"/>
    <p:sldId id="343" r:id="rId10"/>
    <p:sldId id="363" r:id="rId11"/>
    <p:sldId id="341" r:id="rId12"/>
    <p:sldId id="344" r:id="rId13"/>
    <p:sldId id="371" r:id="rId14"/>
    <p:sldId id="340" r:id="rId15"/>
    <p:sldId id="345" r:id="rId16"/>
    <p:sldId id="346" r:id="rId17"/>
    <p:sldId id="357" r:id="rId18"/>
    <p:sldId id="360" r:id="rId19"/>
    <p:sldId id="359" r:id="rId20"/>
    <p:sldId id="365" r:id="rId21"/>
    <p:sldId id="361" r:id="rId22"/>
    <p:sldId id="362" r:id="rId23"/>
    <p:sldId id="358" r:id="rId24"/>
    <p:sldId id="366" r:id="rId25"/>
    <p:sldId id="368" r:id="rId26"/>
    <p:sldId id="367" r:id="rId27"/>
    <p:sldId id="347" r:id="rId28"/>
    <p:sldId id="349" r:id="rId29"/>
    <p:sldId id="350" r:id="rId30"/>
    <p:sldId id="351" r:id="rId31"/>
    <p:sldId id="352" r:id="rId32"/>
    <p:sldId id="353" r:id="rId33"/>
    <p:sldId id="348" r:id="rId34"/>
    <p:sldId id="354" r:id="rId35"/>
    <p:sldId id="356" r:id="rId36"/>
    <p:sldId id="364" r:id="rId37"/>
    <p:sldId id="372" r:id="rId38"/>
    <p:sldId id="373" r:id="rId39"/>
    <p:sldId id="374" r:id="rId40"/>
    <p:sldId id="37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on baruch" initials="ab" lastIdx="5" clrIdx="0">
    <p:extLst>
      <p:ext uri="{19B8F6BF-5375-455C-9EA6-DF929625EA0E}">
        <p15:presenceInfo xmlns:p15="http://schemas.microsoft.com/office/powerpoint/2012/main" userId="S::barucha@post.bgu.ac.il::6c7e3cdb-863d-4611-876f-1f2a2d132585" providerId="AD"/>
      </p:ext>
    </p:extLst>
  </p:cmAuthor>
  <p:cmAuthor id="2" name="NUC" initials="N" lastIdx="12" clrIdx="1">
    <p:extLst>
      <p:ext uri="{19B8F6BF-5375-455C-9EA6-DF929625EA0E}">
        <p15:presenceInfo xmlns:p15="http://schemas.microsoft.com/office/powerpoint/2012/main" userId="NU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76683" autoAdjust="0"/>
  </p:normalViewPr>
  <p:slideViewPr>
    <p:cSldViewPr snapToGrid="0" snapToObjects="1">
      <p:cViewPr varScale="1">
        <p:scale>
          <a:sx n="85" d="100"/>
          <a:sy n="85" d="100"/>
        </p:scale>
        <p:origin x="14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1D832-63E2-A847-AEBF-093AE4EB5B9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DA0EC-C973-8443-AF4D-6D7C9514B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47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Calculates the sum of digits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70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Calculates the sum of digits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06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Print the characters in reverse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93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3487-45A9-5C44-94C8-41CCBA826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FAD30-D5F5-4349-9293-9685FF2C6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6C929-E9CA-7346-8F66-E61CBF7D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8EA0-24A4-9C48-9942-93D48F51D26B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84132-5DF1-C746-9F8E-4291A14B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12510-A493-CA4E-A88F-82D51082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7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9286-1D8D-FD46-9F8E-F0D6E733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A2EDA-9F66-FC49-9D24-CE642BDD9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E77C1-8A95-F04E-A437-24A0A6C3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F116-46A1-0A47-BD31-0E6FAC8EFB07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FBD90-D12D-BF41-8887-527CE5B6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F3783-EC7F-004A-88A4-F98D13D0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4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EBEAC-8A41-904A-9785-3B7F004E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9EF99-2F71-4D49-BE97-E7DB93C3C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72D00-E0B3-D94C-9411-9DBC075A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4E5B4-1ACB-154F-8FB2-E356CBA783E9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CDD86-3CB9-CC42-8273-3E524B27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C1920-76ED-964A-808C-45098DFF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1C84-B21A-B549-8F6F-91783A4F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4D9F-27B5-4A47-84CD-ABCF7502C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EA4B6-E704-A040-B3C5-7DB34A91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A5AB3-DC45-1246-947C-BA5942E6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873A-D1AC-6D4F-A6F2-C44AC12C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5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168F-F004-5143-B4DD-1387A7F7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D632C-635E-B648-BDC9-6A74472B6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51171-C5D6-A549-8D2D-597BCAC4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587C-0253-174D-AFE2-858CC54384E4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D1FC7-9970-0D4C-9D6B-0BD1D228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01E4-2E19-C74D-B9BB-CED47867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4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E949-9DFB-FA42-AE64-03AA538C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E485-3CE8-5E40-BC87-753E0978A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5239F-3A72-6F47-905A-8FB9E76AE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6F856-2A5A-8445-A979-AB53FF86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24F77-C265-2844-9D6F-DF9F1BC0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16E44-B024-D54F-ABB0-0C13420E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6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C8C0-3D6C-CA47-BD23-48D6539C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EF70D-A3FA-B04E-8FD3-02345A0C5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8A874-1AE0-FE43-8CDA-F217BEF34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DDCAF-1F53-0548-9392-8A38BE339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69170-C7A8-D34C-8279-12D1C258C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5DB9D-6144-D148-8BA3-721A70A8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EC77-7C01-3343-9972-BDC31A42419E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BBB8B-CC50-DB47-8BA5-DFCE4CA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6F998-BEFE-1640-9768-12004956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8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04E3-45B9-5D4B-B716-B5039C51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5EBD3-1891-3D43-9BF0-1FCF75FE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9B07-FD61-BA48-A08C-B309D3323F3D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08E04-C0EF-FF4B-84CA-A50DF2AB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DCD3C-7C50-D349-A2FC-0F3B23BE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7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52163-57F5-9649-9E95-29921249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1FAB-3A92-E54C-9115-C53843F22E02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A382B-A6F1-774A-ADB1-6226F017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B2F4E-6F40-6B42-A9FC-CBC599DE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8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B0B0-8450-9043-8269-84D545A5A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42468-BC6B-7F43-A7A5-D0355A1A8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1212B-AFB3-244B-A159-0F7F1E0E5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1A2D3-FB9F-0B41-9D48-2AA76575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BC4C-D5E7-FF43-B7B3-2897AF37D55E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44A9E-FA2B-8C49-AE1D-39D02FE6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B884A-5723-E642-A8A1-6D370EB1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8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0662-DE18-E44C-A417-35B439E8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0454E-F00E-194C-8520-3A22061A5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A5C90-D088-3648-A1C1-83E85E249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BEEAA-CCA8-0442-AE7A-9CDC7015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FAA0-F9EE-BD4F-868C-00AD95C7DBC1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BAF69-48D1-AA40-AC0F-C1675123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B89B4-3BD5-C74D-B60B-01742A11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4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0DE68-D55D-724D-87ED-EB638020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4EE13-0316-174C-83B0-B230E2950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A7FAB-EDB1-C643-A58D-C98A1616F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FFD8C-CA63-BE4D-A02D-2B5DDC416F8D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4FEE0-0716-1443-A2FB-F06D1F1DC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6A1EB-F8D6-D049-836F-F8CEF10DD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2E9B5F-0F48-F64B-B356-B1D0E1B424E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988874" y="-4761"/>
            <a:ext cx="1140981" cy="1140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012A6-1C3C-6842-AB98-33527AF749B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975" y="5779513"/>
            <a:ext cx="993338" cy="9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1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7E7C-6223-8D43-9BC3-D64EDB800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/>
              <a:t>Introduction to Computer Science (371-1-1601)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EC878-14B9-074F-A4FB-D687DEFA5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/>
              <a:t>Lectures by: Dr. Dan </a:t>
            </a:r>
            <a:r>
              <a:rPr lang="en-US" err="1"/>
              <a:t>Vilenchik</a:t>
            </a:r>
            <a:r>
              <a:rPr lang="en-US"/>
              <a:t> &amp; Dr. Zion </a:t>
            </a:r>
            <a:r>
              <a:rPr lang="en-US" err="1"/>
              <a:t>Siksik</a:t>
            </a:r>
            <a:endParaRPr lang="en-US"/>
          </a:p>
          <a:p>
            <a:r>
              <a:rPr lang="en-US"/>
              <a:t>Recitations by: Ariel Cohen, </a:t>
            </a:r>
            <a:r>
              <a:rPr lang="en-US" err="1"/>
              <a:t>Moshiko</a:t>
            </a:r>
            <a:r>
              <a:rPr lang="en-US"/>
              <a:t> Davidian, Assaf Livne, Yair Mazal</a:t>
            </a:r>
          </a:p>
        </p:txBody>
      </p:sp>
    </p:spTree>
    <p:extLst>
      <p:ext uri="{BB962C8B-B14F-4D97-AF65-F5344CB8AC3E}">
        <p14:creationId xmlns:p14="http://schemas.microsoft.com/office/powerpoint/2010/main" val="3639542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example </a:t>
            </a:r>
            <a:r>
              <a:rPr lang="en-US" dirty="0" smtClean="0"/>
              <a:t>2_5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CC7832"/>
                </a:solidFill>
              </a:rPr>
              <a:t>def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 smtClean="0">
                <a:solidFill>
                  <a:srgbClr val="FFC66D"/>
                </a:solidFill>
              </a:rPr>
              <a:t>example2_5</a:t>
            </a:r>
            <a:r>
              <a:rPr lang="en-US" dirty="0" smtClean="0"/>
              <a:t>(</a:t>
            </a:r>
            <a:r>
              <a:rPr lang="en-US" dirty="0" err="1" smtClean="0"/>
              <a:t>num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he-IL" dirty="0" smtClean="0"/>
              <a:t>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897BB"/>
                </a:solidFill>
              </a:rPr>
              <a:t>10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 err="1"/>
              <a:t>num</a:t>
            </a:r>
            <a:r>
              <a:rPr lang="en-US" dirty="0">
                <a:solidFill>
                  <a:srgbClr val="6897BB"/>
                </a:solidFill>
              </a:rPr>
              <a:t/>
            </a:r>
            <a:br>
              <a:rPr lang="en-US" dirty="0">
                <a:solidFill>
                  <a:srgbClr val="6897BB"/>
                </a:solidFill>
              </a:rPr>
            </a:br>
            <a:r>
              <a:rPr lang="en-US" dirty="0">
                <a:solidFill>
                  <a:srgbClr val="6897BB"/>
                </a:solidFill>
              </a:rPr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/>
              <a:t>example2(</a:t>
            </a:r>
            <a:r>
              <a:rPr lang="en-US" dirty="0" err="1"/>
              <a:t>num</a:t>
            </a:r>
            <a:r>
              <a:rPr lang="en-US" dirty="0"/>
              <a:t>//</a:t>
            </a:r>
            <a:r>
              <a:rPr lang="en-US" dirty="0">
                <a:solidFill>
                  <a:srgbClr val="6897BB"/>
                </a:solidFill>
              </a:rPr>
              <a:t>10</a:t>
            </a:r>
            <a:r>
              <a:rPr lang="en-US" dirty="0"/>
              <a:t>) + </a:t>
            </a:r>
            <a:r>
              <a:rPr lang="en-US" dirty="0" err="1"/>
              <a:t>num</a:t>
            </a:r>
            <a:r>
              <a:rPr lang="en-US" dirty="0"/>
              <a:t> % </a:t>
            </a:r>
            <a:r>
              <a:rPr lang="en-US" dirty="0">
                <a:solidFill>
                  <a:srgbClr val="6897BB"/>
                </a:solidFill>
              </a:rPr>
              <a:t>10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Sequential Access Storage 6">
            <a:extLst>
              <a:ext uri="{FF2B5EF4-FFF2-40B4-BE49-F238E27FC236}">
                <a16:creationId xmlns:a16="http://schemas.microsoft.com/office/drawing/2014/main" id="{324B11D0-DE83-8E4C-BA28-9C7E4FD16EA7}"/>
              </a:ext>
            </a:extLst>
          </p:cNvPr>
          <p:cNvSpPr/>
          <p:nvPr/>
        </p:nvSpPr>
        <p:spPr>
          <a:xfrm>
            <a:off x="7841673" y="1265382"/>
            <a:ext cx="2743200" cy="2068945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solution based on different stopping conditions</a:t>
            </a:r>
          </a:p>
        </p:txBody>
      </p:sp>
    </p:spTree>
    <p:extLst>
      <p:ext uri="{BB962C8B-B14F-4D97-AF65-F5344CB8AC3E}">
        <p14:creationId xmlns:p14="http://schemas.microsoft.com/office/powerpoint/2010/main" val="3108038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in Recursions tips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is the stop condition?</a:t>
            </a:r>
          </a:p>
          <a:p>
            <a:pPr marL="228600" indent="-22860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to do under this condition?</a:t>
            </a:r>
          </a:p>
          <a:p>
            <a:pPr marL="228600" indent="-22860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Small scale problem</a:t>
            </a:r>
          </a:p>
          <a:p>
            <a:pPr marL="228600" indent="-22860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41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example 3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C7832"/>
                </a:solidFill>
              </a:rPr>
              <a:t>def </a:t>
            </a:r>
            <a:r>
              <a:rPr lang="en-US" dirty="0">
                <a:solidFill>
                  <a:srgbClr val="FFC66D"/>
                </a:solidFill>
              </a:rPr>
              <a:t>example3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 err="1">
                <a:solidFill>
                  <a:srgbClr val="8888C6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 ==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 err="1"/>
              <a:t>str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/>
              <a:t>example3(</a:t>
            </a:r>
            <a:r>
              <a:rPr lang="en-US" dirty="0" err="1"/>
              <a:t>str</a:t>
            </a:r>
            <a:r>
              <a:rPr lang="en-US" dirty="0"/>
              <a:t>[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:]) + </a:t>
            </a:r>
            <a:r>
              <a:rPr lang="en-US" dirty="0" err="1"/>
              <a:t>str</a:t>
            </a:r>
            <a:r>
              <a:rPr lang="en-US" dirty="0"/>
              <a:t>[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Sequential Access Storage 6">
            <a:extLst>
              <a:ext uri="{FF2B5EF4-FFF2-40B4-BE49-F238E27FC236}">
                <a16:creationId xmlns:a16="http://schemas.microsoft.com/office/drawing/2014/main" id="{66D7F435-71F9-E24C-9D93-085CDBB573F0}"/>
              </a:ext>
            </a:extLst>
          </p:cNvPr>
          <p:cNvSpPr/>
          <p:nvPr/>
        </p:nvSpPr>
        <p:spPr>
          <a:xfrm>
            <a:off x="7841673" y="1265382"/>
            <a:ext cx="2743200" cy="2068945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does example3() does?</a:t>
            </a:r>
          </a:p>
        </p:txBody>
      </p:sp>
    </p:spTree>
    <p:extLst>
      <p:ext uri="{BB962C8B-B14F-4D97-AF65-F5344CB8AC3E}">
        <p14:creationId xmlns:p14="http://schemas.microsoft.com/office/powerpoint/2010/main" val="526932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k of 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Choosing k of n, unordered is denoted as: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*the number of possible combinations of k elements out of total n elements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D7B11C-591D-3747-A0B2-7DDB49C1D9EE}"/>
                  </a:ext>
                </a:extLst>
              </p:cNvPr>
              <p:cNvSpPr txBox="1"/>
              <p:nvPr/>
            </p:nvSpPr>
            <p:spPr>
              <a:xfrm>
                <a:off x="7028871" y="1643063"/>
                <a:ext cx="3768437" cy="1101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D7B11C-591D-3747-A0B2-7DDB49C1D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871" y="1643063"/>
                <a:ext cx="3768437" cy="11016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35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k of 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example lets say that I am at the grocery store and want to pick 3 oranges out of a total of 4 oranges. How many combinations can I pick?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D7B11C-591D-3747-A0B2-7DDB49C1D9EE}"/>
                  </a:ext>
                </a:extLst>
              </p:cNvPr>
              <p:cNvSpPr txBox="1"/>
              <p:nvPr/>
            </p:nvSpPr>
            <p:spPr>
              <a:xfrm>
                <a:off x="5135418" y="2751426"/>
                <a:ext cx="1459346" cy="911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=?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D7B11C-591D-3747-A0B2-7DDB49C1D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418" y="2751426"/>
                <a:ext cx="1459346" cy="911724"/>
              </a:xfrm>
              <a:prstGeom prst="rect">
                <a:avLst/>
              </a:prstGeom>
              <a:blipFill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Valencia Juicing Oranges, 4 lb Bag - Walmart.com - Walmart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863" y="3468255"/>
            <a:ext cx="2798401" cy="279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230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k of 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example lets say that I am at the grocery store and want to pick 3 oranges out of a total of 4 oranges. How many combinations can I pick?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have 4 different oranges that I can choose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to pick.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D7B11C-591D-3747-A0B2-7DDB49C1D9EE}"/>
                  </a:ext>
                </a:extLst>
              </p:cNvPr>
              <p:cNvSpPr txBox="1"/>
              <p:nvPr/>
            </p:nvSpPr>
            <p:spPr>
              <a:xfrm>
                <a:off x="5135418" y="2751426"/>
                <a:ext cx="1459346" cy="911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=4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D7B11C-591D-3747-A0B2-7DDB49C1D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418" y="2751426"/>
                <a:ext cx="1459346" cy="911724"/>
              </a:xfrm>
              <a:prstGeom prst="rect">
                <a:avLst/>
              </a:prstGeom>
              <a:blipFill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1BBA980-E2DC-D347-B782-D94D5A544288}"/>
              </a:ext>
            </a:extLst>
          </p:cNvPr>
          <p:cNvSpPr/>
          <p:nvPr/>
        </p:nvSpPr>
        <p:spPr>
          <a:xfrm>
            <a:off x="923636" y="4461165"/>
            <a:ext cx="1149928" cy="12076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10E530-D576-A44D-BACE-3D5800B83DD2}"/>
              </a:ext>
            </a:extLst>
          </p:cNvPr>
          <p:cNvSpPr/>
          <p:nvPr/>
        </p:nvSpPr>
        <p:spPr>
          <a:xfrm>
            <a:off x="960580" y="4497316"/>
            <a:ext cx="538020" cy="48952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23C5D6-8D31-A54B-8402-E4D7BE6EA768}"/>
              </a:ext>
            </a:extLst>
          </p:cNvPr>
          <p:cNvSpPr/>
          <p:nvPr/>
        </p:nvSpPr>
        <p:spPr>
          <a:xfrm>
            <a:off x="2590800" y="4461165"/>
            <a:ext cx="1149928" cy="12076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BE1613-E944-D642-A702-867BD0D8CF40}"/>
              </a:ext>
            </a:extLst>
          </p:cNvPr>
          <p:cNvSpPr/>
          <p:nvPr/>
        </p:nvSpPr>
        <p:spPr>
          <a:xfrm>
            <a:off x="5925128" y="4497316"/>
            <a:ext cx="1149928" cy="12076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E2BE25-E1D9-2B40-962F-D74E020ABC84}"/>
              </a:ext>
            </a:extLst>
          </p:cNvPr>
          <p:cNvSpPr/>
          <p:nvPr/>
        </p:nvSpPr>
        <p:spPr>
          <a:xfrm>
            <a:off x="4257964" y="4461165"/>
            <a:ext cx="1149928" cy="12076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D7E6FE-4A64-F34F-AF1D-DA0DB67151DD}"/>
              </a:ext>
            </a:extLst>
          </p:cNvPr>
          <p:cNvSpPr/>
          <p:nvPr/>
        </p:nvSpPr>
        <p:spPr>
          <a:xfrm>
            <a:off x="1498600" y="4725158"/>
            <a:ext cx="538020" cy="48952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E56179-6CB8-E44F-A615-848A996CDC32}"/>
              </a:ext>
            </a:extLst>
          </p:cNvPr>
          <p:cNvSpPr/>
          <p:nvPr/>
        </p:nvSpPr>
        <p:spPr>
          <a:xfrm>
            <a:off x="1106055" y="5149309"/>
            <a:ext cx="538020" cy="48952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A6A01D6-0BAC-9849-9384-DEA5072FA2CB}"/>
              </a:ext>
            </a:extLst>
          </p:cNvPr>
          <p:cNvSpPr/>
          <p:nvPr/>
        </p:nvSpPr>
        <p:spPr>
          <a:xfrm>
            <a:off x="2638136" y="5121963"/>
            <a:ext cx="538020" cy="48952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685CE17-64B5-014B-9369-0C4B9E530E44}"/>
              </a:ext>
            </a:extLst>
          </p:cNvPr>
          <p:cNvSpPr/>
          <p:nvPr/>
        </p:nvSpPr>
        <p:spPr>
          <a:xfrm>
            <a:off x="3165764" y="4804424"/>
            <a:ext cx="538020" cy="48952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03FB6D-922C-984F-BC8B-A4EB7363A1C6}"/>
              </a:ext>
            </a:extLst>
          </p:cNvPr>
          <p:cNvSpPr/>
          <p:nvPr/>
        </p:nvSpPr>
        <p:spPr>
          <a:xfrm>
            <a:off x="2627744" y="4540431"/>
            <a:ext cx="538020" cy="48952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4ECB1B-568A-7342-9A79-CB2ABDDBF39F}"/>
              </a:ext>
            </a:extLst>
          </p:cNvPr>
          <p:cNvSpPr/>
          <p:nvPr/>
        </p:nvSpPr>
        <p:spPr>
          <a:xfrm>
            <a:off x="5945335" y="5126525"/>
            <a:ext cx="538020" cy="48952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BC76D95-CBDF-D549-A4F2-13F5910030CA}"/>
              </a:ext>
            </a:extLst>
          </p:cNvPr>
          <p:cNvSpPr/>
          <p:nvPr/>
        </p:nvSpPr>
        <p:spPr>
          <a:xfrm>
            <a:off x="6523189" y="4828307"/>
            <a:ext cx="538020" cy="48952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2B0248-D682-D645-BA6E-B3952370A17B}"/>
              </a:ext>
            </a:extLst>
          </p:cNvPr>
          <p:cNvSpPr/>
          <p:nvPr/>
        </p:nvSpPr>
        <p:spPr>
          <a:xfrm>
            <a:off x="5985169" y="4540430"/>
            <a:ext cx="538020" cy="48952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F25DB79-E2E8-AE4A-BC26-E54B8C486D1A}"/>
              </a:ext>
            </a:extLst>
          </p:cNvPr>
          <p:cNvSpPr/>
          <p:nvPr/>
        </p:nvSpPr>
        <p:spPr>
          <a:xfrm>
            <a:off x="4354943" y="5121963"/>
            <a:ext cx="538020" cy="48952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5EAE6E1-A4CE-7745-BE9C-1B4383131F86}"/>
              </a:ext>
            </a:extLst>
          </p:cNvPr>
          <p:cNvSpPr/>
          <p:nvPr/>
        </p:nvSpPr>
        <p:spPr>
          <a:xfrm>
            <a:off x="4835241" y="4806986"/>
            <a:ext cx="538020" cy="48952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997A67-0BEC-FD46-A5D0-4C8159B557E6}"/>
              </a:ext>
            </a:extLst>
          </p:cNvPr>
          <p:cNvSpPr/>
          <p:nvPr/>
        </p:nvSpPr>
        <p:spPr>
          <a:xfrm>
            <a:off x="4315692" y="4504603"/>
            <a:ext cx="538020" cy="48952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660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k of 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they were a total of 5 oranges?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fifth orange can either be chosen or not, so: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D651AC-CA90-474A-9FEE-7212F985F3E9}"/>
                  </a:ext>
                </a:extLst>
              </p:cNvPr>
              <p:cNvSpPr txBox="1"/>
              <p:nvPr/>
            </p:nvSpPr>
            <p:spPr>
              <a:xfrm>
                <a:off x="6694054" y="1527607"/>
                <a:ext cx="1459346" cy="923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=?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D651AC-CA90-474A-9FEE-7212F985F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054" y="1527607"/>
                <a:ext cx="1459346" cy="923523"/>
              </a:xfrm>
              <a:prstGeom prst="rect">
                <a:avLst/>
              </a:prstGeom>
              <a:blipFill>
                <a:blip r:embed="rId3"/>
                <a:stretch>
                  <a:fillRect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2B6CBC-0BEC-E841-AB52-4C8338C2AEB5}"/>
                  </a:ext>
                </a:extLst>
              </p:cNvPr>
              <p:cNvSpPr txBox="1"/>
              <p:nvPr/>
            </p:nvSpPr>
            <p:spPr>
              <a:xfrm>
                <a:off x="2134754" y="3539532"/>
                <a:ext cx="2893291" cy="923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2B6CBC-0BEC-E841-AB52-4C8338C2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754" y="3539532"/>
                <a:ext cx="2893291" cy="923523"/>
              </a:xfrm>
              <a:prstGeom prst="rect">
                <a:avLst/>
              </a:prstGeom>
              <a:blipFill>
                <a:blip r:embed="rId4"/>
                <a:stretch>
                  <a:fillRect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372069" y="4950677"/>
            <a:ext cx="23219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If we choose the fifth orange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572000" y="4463055"/>
            <a:ext cx="304800" cy="48762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001046" y="4463055"/>
            <a:ext cx="417946" cy="48762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979588" y="4915207"/>
            <a:ext cx="20590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If we do not choose the fifth orange</a:t>
            </a:r>
          </a:p>
        </p:txBody>
      </p:sp>
    </p:spTree>
    <p:extLst>
      <p:ext uri="{BB962C8B-B14F-4D97-AF65-F5344CB8AC3E}">
        <p14:creationId xmlns:p14="http://schemas.microsoft.com/office/powerpoint/2010/main" val="2225918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k of 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they were a total of 5 oranges?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fifth orange can either be chosen or not, so: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already solved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additionally,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we can say that the fourth orange can either be chosen or not so: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D651AC-CA90-474A-9FEE-7212F985F3E9}"/>
                  </a:ext>
                </a:extLst>
              </p:cNvPr>
              <p:cNvSpPr txBox="1"/>
              <p:nvPr/>
            </p:nvSpPr>
            <p:spPr>
              <a:xfrm>
                <a:off x="6694054" y="1527607"/>
                <a:ext cx="1459346" cy="923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=?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D651AC-CA90-474A-9FEE-7212F985F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054" y="1527607"/>
                <a:ext cx="1459346" cy="923523"/>
              </a:xfrm>
              <a:prstGeom prst="rect">
                <a:avLst/>
              </a:prstGeom>
              <a:blipFill>
                <a:blip r:embed="rId3"/>
                <a:stretch>
                  <a:fillRect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2B6CBC-0BEC-E841-AB52-4C8338C2AEB5}"/>
                  </a:ext>
                </a:extLst>
              </p:cNvPr>
              <p:cNvSpPr txBox="1"/>
              <p:nvPr/>
            </p:nvSpPr>
            <p:spPr>
              <a:xfrm>
                <a:off x="2134754" y="3539532"/>
                <a:ext cx="2893291" cy="923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2B6CBC-0BEC-E841-AB52-4C8338C2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754" y="3539532"/>
                <a:ext cx="2893291" cy="923523"/>
              </a:xfrm>
              <a:prstGeom prst="rect">
                <a:avLst/>
              </a:prstGeom>
              <a:blipFill>
                <a:blip r:embed="rId4"/>
                <a:stretch>
                  <a:fillRect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54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k of 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can be continued to: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2B6CBC-0BEC-E841-AB52-4C8338C2AEB5}"/>
                  </a:ext>
                </a:extLst>
              </p:cNvPr>
              <p:cNvSpPr txBox="1"/>
              <p:nvPr/>
            </p:nvSpPr>
            <p:spPr>
              <a:xfrm>
                <a:off x="1229591" y="2061714"/>
                <a:ext cx="5309754" cy="923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=4 +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2B6CBC-0BEC-E841-AB52-4C8338C2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591" y="2061714"/>
                <a:ext cx="5309754" cy="923523"/>
              </a:xfrm>
              <a:prstGeom prst="rect">
                <a:avLst/>
              </a:prstGeom>
              <a:blipFill>
                <a:blip r:embed="rId2"/>
                <a:stretch>
                  <a:fillRect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A25326-0B0F-5B47-9EE5-E7359799EE6D}"/>
                  </a:ext>
                </a:extLst>
              </p:cNvPr>
              <p:cNvSpPr txBox="1"/>
              <p:nvPr/>
            </p:nvSpPr>
            <p:spPr>
              <a:xfrm>
                <a:off x="1097974" y="3938531"/>
                <a:ext cx="7055426" cy="923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=4 +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=4+3+3=10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A25326-0B0F-5B47-9EE5-E7359799E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974" y="3938531"/>
                <a:ext cx="7055426" cy="923523"/>
              </a:xfrm>
              <a:prstGeom prst="rect">
                <a:avLst/>
              </a:prstGeom>
              <a:blipFill>
                <a:blip r:embed="rId3"/>
                <a:stretch>
                  <a:fillRect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61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k of 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general: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Notice that:	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42" t="-12281" b="-98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2B6CBC-0BEC-E841-AB52-4C8338C2AEB5}"/>
                  </a:ext>
                </a:extLst>
              </p:cNvPr>
              <p:cNvSpPr txBox="1"/>
              <p:nvPr/>
            </p:nvSpPr>
            <p:spPr>
              <a:xfrm>
                <a:off x="3300845" y="1646238"/>
                <a:ext cx="6323445" cy="1221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4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4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400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2B6CBC-0BEC-E841-AB52-4C8338C2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845" y="1646238"/>
                <a:ext cx="6323445" cy="1221360"/>
              </a:xfrm>
              <a:prstGeom prst="rect">
                <a:avLst/>
              </a:prstGeom>
              <a:blipFill>
                <a:blip r:embed="rId3"/>
                <a:stretch>
                  <a:fillRect b="-10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15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7E7C-6223-8D43-9BC3-D64EDB800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err="1"/>
              <a:t>R</a:t>
            </a:r>
            <a:r>
              <a:rPr lang="en-US" dirty="0" err="1"/>
              <a:t>ecitation</a:t>
            </a:r>
            <a:r>
              <a:rPr lang="en-US" dirty="0"/>
              <a:t> </a:t>
            </a:r>
            <a:r>
              <a:rPr lang="en-US" dirty="0" smtClean="0"/>
              <a:t>8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Recursions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E8C33F0-4BB3-3744-A200-92C5EB56B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686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example 4 choose k of 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Choosing k of 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C7832"/>
                </a:solidFill>
              </a:rPr>
              <a:t>def </a:t>
            </a:r>
            <a:r>
              <a:rPr lang="en-US" dirty="0">
                <a:solidFill>
                  <a:srgbClr val="FFC66D"/>
                </a:solidFill>
              </a:rPr>
              <a:t>example4</a:t>
            </a:r>
            <a:r>
              <a:rPr lang="en-US" dirty="0"/>
              <a:t>(n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k):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/>
              <a:t>n &lt; k: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>
                <a:solidFill>
                  <a:srgbClr val="6897BB"/>
                </a:solidFill>
              </a:rPr>
              <a:t>0</a:t>
            </a:r>
            <a:br>
              <a:rPr lang="en-US" dirty="0">
                <a:solidFill>
                  <a:srgbClr val="6897BB"/>
                </a:solidFill>
              </a:rPr>
            </a:br>
            <a:r>
              <a:rPr lang="en-US" dirty="0">
                <a:solidFill>
                  <a:srgbClr val="6897BB"/>
                </a:solidFill>
              </a:rPr>
              <a:t>   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/>
              <a:t>(k ==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 | (n-k ==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/>
              <a:t>n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/>
              <a:t>k == n: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>
                <a:solidFill>
                  <a:srgbClr val="6897BB"/>
                </a:solidFill>
              </a:rPr>
              <a:t>1</a:t>
            </a:r>
            <a:br>
              <a:rPr lang="en-US" dirty="0">
                <a:solidFill>
                  <a:srgbClr val="6897BB"/>
                </a:solidFill>
              </a:rPr>
            </a:br>
            <a:r>
              <a:rPr lang="en-US" dirty="0">
                <a:solidFill>
                  <a:srgbClr val="6897BB"/>
                </a:solidFill>
              </a:rPr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/>
              <a:t>example4(n-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k-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 + example4(n-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k)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D7B11C-591D-3747-A0B2-7DDB49C1D9EE}"/>
                  </a:ext>
                </a:extLst>
              </p:cNvPr>
              <p:cNvSpPr txBox="1"/>
              <p:nvPr/>
            </p:nvSpPr>
            <p:spPr>
              <a:xfrm>
                <a:off x="3666835" y="1690688"/>
                <a:ext cx="960582" cy="831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D7B11C-591D-3747-A0B2-7DDB49C1D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835" y="1690688"/>
                <a:ext cx="960582" cy="831766"/>
              </a:xfrm>
              <a:prstGeom prst="rect">
                <a:avLst/>
              </a:prstGeom>
              <a:blipFill>
                <a:blip r:embed="rId2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081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Another problem that can be solved with recursion is permutations.</a:t>
            </a:r>
          </a:p>
          <a:p>
            <a:pPr marL="0" indent="0">
              <a:buNone/>
            </a:pPr>
            <a:r>
              <a:rPr lang="en-US" dirty="0"/>
              <a:t>More specifically permutation with repetition: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example: choose 3 elements from   [2,7,11,3]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75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example: choose 3 elements from   [2,7,11,3] with repetition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[2,2,2], [2,7,2], [2,7,7], [2,7,11], [2,7,3], [2,11,2]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many combinations?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8999"/>
            <a:ext cx="4743450" cy="600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056679"/>
            <a:ext cx="4743451" cy="218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46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General case: Choose sets of length “r”, comprised of elements from set of size “k”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many combinations ?</a:t>
            </a:r>
          </a:p>
          <a:p>
            <a:pPr marL="0" indent="0">
              <a:buNone/>
            </a:pPr>
            <a:r>
              <a:rPr lang="en-US" dirty="0"/>
              <a:t>How can we write the code 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5" y="3009900"/>
            <a:ext cx="5972175" cy="1600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81400" y="5190974"/>
            <a:ext cx="55866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Take a few minutes to try for yourself</a:t>
            </a:r>
          </a:p>
        </p:txBody>
      </p:sp>
    </p:spTree>
    <p:extLst>
      <p:ext uri="{BB962C8B-B14F-4D97-AF65-F5344CB8AC3E}">
        <p14:creationId xmlns:p14="http://schemas.microsoft.com/office/powerpoint/2010/main" val="2868677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power operator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C7832"/>
                </a:solidFill>
              </a:rPr>
              <a:t>def </a:t>
            </a:r>
            <a:r>
              <a:rPr lang="en-US" dirty="0">
                <a:solidFill>
                  <a:srgbClr val="FFC66D"/>
                </a:solidFill>
              </a:rPr>
              <a:t>power1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power):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80"/>
                </a:solidFill>
              </a:rPr>
              <a:t># loop implementation of power operator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</a:t>
            </a:r>
            <a:r>
              <a:rPr lang="en-US" dirty="0"/>
              <a:t>res = </a:t>
            </a:r>
            <a:r>
              <a:rPr lang="en-US" dirty="0">
                <a:solidFill>
                  <a:srgbClr val="6897BB"/>
                </a:solidFill>
              </a:rPr>
              <a:t>1</a:t>
            </a:r>
            <a:br>
              <a:rPr lang="en-US" dirty="0">
                <a:solidFill>
                  <a:srgbClr val="6897BB"/>
                </a:solidFill>
              </a:rPr>
            </a:br>
            <a:r>
              <a:rPr lang="en-US" dirty="0">
                <a:solidFill>
                  <a:srgbClr val="6897BB"/>
                </a:solidFill>
              </a:rPr>
              <a:t>    </a:t>
            </a:r>
            <a:r>
              <a:rPr lang="en-US" dirty="0">
                <a:solidFill>
                  <a:srgbClr val="CC7832"/>
                </a:solidFill>
              </a:rPr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</a:rPr>
              <a:t>in </a:t>
            </a:r>
            <a:r>
              <a:rPr lang="en-US" dirty="0">
                <a:solidFill>
                  <a:srgbClr val="8888C6"/>
                </a:solidFill>
              </a:rPr>
              <a:t>range</a:t>
            </a:r>
            <a:r>
              <a:rPr lang="en-US" dirty="0"/>
              <a:t>(power):</a:t>
            </a:r>
            <a:br>
              <a:rPr lang="en-US" dirty="0"/>
            </a:br>
            <a:r>
              <a:rPr lang="en-US" dirty="0"/>
              <a:t>        res *= </a:t>
            </a:r>
            <a:r>
              <a:rPr lang="en-US" dirty="0" err="1"/>
              <a:t>num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/>
              <a:t>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4100" name="Picture 4" descr="New 'Power' episode 6 season 4 spoilers revealed by STAR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22624"/>
            <a:ext cx="4721225" cy="24786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311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power operator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Let's try to do it with a recursion:</a:t>
            </a:r>
            <a:r>
              <a:rPr lang="en-US" dirty="0">
                <a:solidFill>
                  <a:srgbClr val="CC7832"/>
                </a:solidFill>
              </a:rPr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7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power operator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Lets try to do it with a recursion:</a:t>
            </a:r>
            <a:r>
              <a:rPr lang="en-US" dirty="0">
                <a:solidFill>
                  <a:srgbClr val="CC7832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def </a:t>
            </a:r>
            <a:r>
              <a:rPr lang="en-US" dirty="0">
                <a:solidFill>
                  <a:srgbClr val="FFC66D"/>
                </a:solidFill>
              </a:rPr>
              <a:t>power2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power):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888C6"/>
                </a:solidFill>
              </a:rPr>
              <a:t>print</a:t>
            </a:r>
            <a:r>
              <a:rPr lang="en-US" dirty="0"/>
              <a:t>(power)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/>
              <a:t>power ==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 err="1"/>
              <a:t>num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/>
              <a:t>power ==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>
                <a:solidFill>
                  <a:srgbClr val="6897BB"/>
                </a:solidFill>
              </a:rPr>
              <a:t>1</a:t>
            </a:r>
            <a:br>
              <a:rPr lang="en-US" dirty="0">
                <a:solidFill>
                  <a:srgbClr val="6897BB"/>
                </a:solidFill>
              </a:rPr>
            </a:br>
            <a:r>
              <a:rPr lang="en-US" dirty="0">
                <a:solidFill>
                  <a:srgbClr val="6897BB"/>
                </a:solidFill>
              </a:rPr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 err="1"/>
              <a:t>num</a:t>
            </a:r>
            <a:r>
              <a:rPr lang="en-US" dirty="0"/>
              <a:t>*power2(</a:t>
            </a:r>
            <a:r>
              <a:rPr lang="en-US" dirty="0" err="1"/>
              <a:t>num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power-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63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power operator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b="1" dirty="0"/>
              <a:t>How can we improve the run time?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09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power operator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51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power operator 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=…=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9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-  solving iteratively with a loop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Factorial: </a:t>
            </a:r>
          </a:p>
          <a:p>
            <a:pPr marL="0" indent="0">
              <a:buNone/>
            </a:pPr>
            <a:r>
              <a:rPr lang="en-US" dirty="0"/>
              <a:t>N! = 1*2*3*..*n-1*n</a:t>
            </a:r>
            <a:endParaRPr lang="he-IL" dirty="0"/>
          </a:p>
          <a:p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Python: Perform repetitive tasks using Iteration or Loop | Rookie's L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46238"/>
            <a:ext cx="2895600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602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power operator 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=…=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2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power operator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/>
                  <a:t>Finally we can write: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𝑜𝑑𝑑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𝑒𝑣𝑒𝑛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96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US"/>
              <a:t>power operator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C7832"/>
                </a:solidFill>
              </a:rPr>
              <a:t>def </a:t>
            </a:r>
            <a:r>
              <a:rPr lang="en-US" dirty="0">
                <a:solidFill>
                  <a:srgbClr val="FFC66D"/>
                </a:solidFill>
              </a:rPr>
              <a:t>power3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power):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/>
              <a:t>power ==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>
                <a:solidFill>
                  <a:srgbClr val="6897BB"/>
                </a:solidFill>
              </a:rPr>
              <a:t>1</a:t>
            </a:r>
            <a:br>
              <a:rPr lang="en-US" dirty="0">
                <a:solidFill>
                  <a:srgbClr val="6897BB"/>
                </a:solidFill>
              </a:rPr>
            </a:br>
            <a:r>
              <a:rPr lang="en-US" dirty="0">
                <a:solidFill>
                  <a:srgbClr val="6897BB"/>
                </a:solidFill>
              </a:rPr>
              <a:t>   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/>
              <a:t>power % </a:t>
            </a:r>
            <a:r>
              <a:rPr lang="en-US" dirty="0">
                <a:solidFill>
                  <a:srgbClr val="6897BB"/>
                </a:solidFill>
              </a:rPr>
              <a:t>2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 err="1"/>
              <a:t>num</a:t>
            </a:r>
            <a:r>
              <a:rPr lang="en-US" dirty="0"/>
              <a:t>*power3(</a:t>
            </a:r>
            <a:r>
              <a:rPr lang="en-US" dirty="0" err="1"/>
              <a:t>num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power-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tmp</a:t>
            </a:r>
            <a:r>
              <a:rPr lang="en-US" dirty="0"/>
              <a:t> = power3(</a:t>
            </a:r>
            <a:r>
              <a:rPr lang="en-US" dirty="0" err="1"/>
              <a:t>num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power/</a:t>
            </a:r>
            <a:r>
              <a:rPr lang="en-US" dirty="0">
                <a:solidFill>
                  <a:srgbClr val="6897BB"/>
                </a:solidFill>
              </a:rPr>
              <a:t>2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 err="1"/>
              <a:t>tmp</a:t>
            </a:r>
            <a:r>
              <a:rPr lang="en-US" dirty="0"/>
              <a:t>*</a:t>
            </a:r>
            <a:r>
              <a:rPr lang="en-US" dirty="0" err="1"/>
              <a:t>tmp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77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power operator – </a:t>
            </a:r>
            <a:br>
              <a:rPr lang="en-US" dirty="0"/>
            </a:br>
            <a:r>
              <a:rPr lang="en-US" dirty="0"/>
              <a:t>run time comparison 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9">
                <a:extLst>
                  <a:ext uri="{FF2B5EF4-FFF2-40B4-BE49-F238E27FC236}">
                    <a16:creationId xmlns:a16="http://schemas.microsoft.com/office/drawing/2014/main" id="{F0067DBE-61FD-5B4D-B284-16E7B7F612E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79203861"/>
                  </p:ext>
                </p:extLst>
              </p:nvPr>
            </p:nvGraphicFramePr>
            <p:xfrm>
              <a:off x="838200" y="1825625"/>
              <a:ext cx="105156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1624246137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24166558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268058336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3856957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X=20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X=100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X=700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6220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power1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 000005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 0000128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0.0000801 [s]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35618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power2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0.000011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 0000488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0.0009391 [s]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211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power3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 000017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 0000209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0.0000422 [s]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04097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9">
                <a:extLst>
                  <a:ext uri="{FF2B5EF4-FFF2-40B4-BE49-F238E27FC236}">
                    <a16:creationId xmlns:a16="http://schemas.microsoft.com/office/drawing/2014/main" id="{F0067DBE-61FD-5B4D-B284-16E7B7F612E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79203861"/>
                  </p:ext>
                </p:extLst>
              </p:nvPr>
            </p:nvGraphicFramePr>
            <p:xfrm>
              <a:off x="838200" y="1825625"/>
              <a:ext cx="105156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1624246137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24166558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268058336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3856957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3" t="-6667" r="-300966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X=20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X=100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X=700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6220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power1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 000005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 0000128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0.0000801 [s]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35618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power2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0.000011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 0000488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0.0009391 [s]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211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power3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 000017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 0000209 [s]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0.0000422 [s]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040972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122" name="Picture 2" descr="Modern Methods for Saving Money in Your Business Tod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997" y="3787828"/>
            <a:ext cx="4179358" cy="208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451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en-IL" dirty="0" smtClean="0"/>
              <a:t>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Python program to calculate the sum of the positive integers of n+(n-2)+(n-4)... (until n-x =&lt; 0</a:t>
            </a:r>
            <a:r>
              <a:rPr lang="en-US" dirty="0" smtClean="0"/>
              <a:t>).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i="1" dirty="0" smtClean="0"/>
              <a:t>Test </a:t>
            </a:r>
            <a:r>
              <a:rPr lang="en-US" i="1" dirty="0"/>
              <a:t>Data</a:t>
            </a:r>
            <a:r>
              <a:rPr lang="en-US" dirty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sum_series</a:t>
            </a:r>
            <a:r>
              <a:rPr lang="en-US" dirty="0"/>
              <a:t>(6) -&gt; 12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sum_series</a:t>
            </a:r>
            <a:r>
              <a:rPr lang="en-US" dirty="0"/>
              <a:t>(10) -&gt; 30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427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sum_series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num</a:t>
            </a:r>
            <a:r>
              <a:rPr lang="en-US" dirty="0"/>
              <a:t> &lt; 0:</a:t>
            </a:r>
          </a:p>
          <a:p>
            <a:pPr marL="0" indent="0">
              <a:buNone/>
            </a:pPr>
            <a:r>
              <a:rPr lang="en-US" dirty="0"/>
              <a:t>        return 0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num</a:t>
            </a:r>
            <a:r>
              <a:rPr lang="en-US" dirty="0"/>
              <a:t> + </a:t>
            </a:r>
            <a:r>
              <a:rPr lang="en-US" dirty="0" err="1"/>
              <a:t>sum_series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 - 2)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sum_series</a:t>
            </a:r>
            <a:r>
              <a:rPr lang="en-US" dirty="0"/>
              <a:t>(10))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252" y="1965502"/>
            <a:ext cx="29051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69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IL" dirty="0"/>
              <a:t>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06244" cy="4351338"/>
          </a:xfrm>
        </p:spPr>
        <p:txBody>
          <a:bodyPr/>
          <a:lstStyle/>
          <a:p>
            <a:r>
              <a:rPr lang="en-US" dirty="0"/>
              <a:t>Write a recursive Python function that has a parameter representing a list of integers and returns the maximum stored in the </a:t>
            </a:r>
            <a:r>
              <a:rPr lang="en-US" dirty="0" smtClean="0"/>
              <a:t>list.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pic>
        <p:nvPicPr>
          <p:cNvPr id="2050" name="Picture 2" descr="C program to find the largest number in an array | Programming Simplifi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063" y="3313995"/>
            <a:ext cx="5725936" cy="286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318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find_max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 == 1: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arr</a:t>
            </a:r>
            <a:r>
              <a:rPr lang="en-US" dirty="0"/>
              <a:t>[0]</a:t>
            </a:r>
          </a:p>
          <a:p>
            <a:pPr marL="0" indent="0">
              <a:buNone/>
            </a:pPr>
            <a:r>
              <a:rPr lang="en-US" dirty="0"/>
              <a:t>    return max(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)-1], </a:t>
            </a:r>
            <a:r>
              <a:rPr lang="en-US" dirty="0" err="1"/>
              <a:t>find_max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[:-1]))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find_max</a:t>
            </a:r>
            <a:r>
              <a:rPr lang="en-US" dirty="0"/>
              <a:t>([2,7,4,5,9,3,1]))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583" y="1825625"/>
            <a:ext cx="40767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0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-  solving iteratively with a loop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stop condition</a:t>
            </a:r>
          </a:p>
          <a:p>
            <a:r>
              <a:rPr lang="en-US" dirty="0"/>
              <a:t>Perform current calculation</a:t>
            </a:r>
          </a:p>
          <a:p>
            <a:r>
              <a:rPr lang="en-US" dirty="0"/>
              <a:t>Next iteration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-  solving iteratively with a loop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" dirty="0" err="1">
                <a:solidFill>
                  <a:srgbClr val="CC7832"/>
                </a:solidFill>
              </a:rPr>
              <a:t>def</a:t>
            </a:r>
            <a:r>
              <a:rPr lang="pt" dirty="0">
                <a:solidFill>
                  <a:srgbClr val="CC7832"/>
                </a:solidFill>
              </a:rPr>
              <a:t> </a:t>
            </a:r>
            <a:r>
              <a:rPr lang="pt" dirty="0" err="1">
                <a:solidFill>
                  <a:srgbClr val="FFC66D"/>
                </a:solidFill>
              </a:rPr>
              <a:t>factorial</a:t>
            </a:r>
            <a:r>
              <a:rPr lang="pt" dirty="0"/>
              <a:t>(</a:t>
            </a:r>
            <a:r>
              <a:rPr lang="pt" dirty="0" err="1"/>
              <a:t>n</a:t>
            </a:r>
            <a:r>
              <a:rPr lang="pt" dirty="0"/>
              <a:t>):</a:t>
            </a:r>
            <a:br>
              <a:rPr lang="pt" dirty="0"/>
            </a:br>
            <a:r>
              <a:rPr lang="pt" dirty="0"/>
              <a:t>    sum = </a:t>
            </a:r>
            <a:r>
              <a:rPr lang="pt" dirty="0">
                <a:solidFill>
                  <a:srgbClr val="6897BB"/>
                </a:solidFill>
              </a:rPr>
              <a:t>1</a:t>
            </a:r>
            <a:br>
              <a:rPr lang="pt" dirty="0">
                <a:solidFill>
                  <a:srgbClr val="6897BB"/>
                </a:solidFill>
              </a:rPr>
            </a:br>
            <a:r>
              <a:rPr lang="pt" dirty="0">
                <a:solidFill>
                  <a:srgbClr val="6897BB"/>
                </a:solidFill>
              </a:rPr>
              <a:t>    </a:t>
            </a:r>
            <a:r>
              <a:rPr lang="pt" dirty="0"/>
              <a:t>num = </a:t>
            </a:r>
            <a:r>
              <a:rPr lang="pt" dirty="0">
                <a:solidFill>
                  <a:srgbClr val="6897BB"/>
                </a:solidFill>
              </a:rPr>
              <a:t>1</a:t>
            </a:r>
            <a:br>
              <a:rPr lang="pt" dirty="0">
                <a:solidFill>
                  <a:srgbClr val="6897BB"/>
                </a:solidFill>
              </a:rPr>
            </a:br>
            <a:r>
              <a:rPr lang="pt" dirty="0">
                <a:solidFill>
                  <a:srgbClr val="6897BB"/>
                </a:solidFill>
              </a:rPr>
              <a:t>    </a:t>
            </a:r>
            <a:r>
              <a:rPr lang="pt" dirty="0" err="1">
                <a:solidFill>
                  <a:srgbClr val="CC7832"/>
                </a:solidFill>
              </a:rPr>
              <a:t>while</a:t>
            </a:r>
            <a:r>
              <a:rPr lang="pt" dirty="0">
                <a:solidFill>
                  <a:srgbClr val="CC7832"/>
                </a:solidFill>
              </a:rPr>
              <a:t> </a:t>
            </a:r>
            <a:r>
              <a:rPr lang="pt" dirty="0"/>
              <a:t>num &lt;= </a:t>
            </a:r>
            <a:r>
              <a:rPr lang="pt" dirty="0" err="1"/>
              <a:t>n</a:t>
            </a:r>
            <a:r>
              <a:rPr lang="pt" dirty="0"/>
              <a:t>:</a:t>
            </a:r>
            <a:br>
              <a:rPr lang="pt" dirty="0"/>
            </a:br>
            <a:r>
              <a:rPr lang="pt" dirty="0"/>
              <a:t>        sum *= num</a:t>
            </a:r>
            <a:br>
              <a:rPr lang="pt" dirty="0"/>
            </a:br>
            <a:r>
              <a:rPr lang="pt" dirty="0"/>
              <a:t>        num += </a:t>
            </a:r>
            <a:r>
              <a:rPr lang="pt" dirty="0">
                <a:solidFill>
                  <a:srgbClr val="6897BB"/>
                </a:solidFill>
              </a:rPr>
              <a:t>1</a:t>
            </a:r>
            <a:br>
              <a:rPr lang="pt" dirty="0">
                <a:solidFill>
                  <a:srgbClr val="6897BB"/>
                </a:solidFill>
              </a:rPr>
            </a:br>
            <a:r>
              <a:rPr lang="pt" dirty="0">
                <a:solidFill>
                  <a:srgbClr val="6897BB"/>
                </a:solidFill>
              </a:rPr>
              <a:t>    </a:t>
            </a:r>
            <a:r>
              <a:rPr lang="pt" dirty="0" err="1">
                <a:solidFill>
                  <a:srgbClr val="CC7832"/>
                </a:solidFill>
              </a:rPr>
              <a:t>return</a:t>
            </a:r>
            <a:r>
              <a:rPr lang="pt" dirty="0">
                <a:solidFill>
                  <a:srgbClr val="CC7832"/>
                </a:solidFill>
              </a:rPr>
              <a:t> </a:t>
            </a:r>
            <a:r>
              <a:rPr lang="pt" dirty="0"/>
              <a:t>sum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3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iteratively with a recursion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C7832"/>
                </a:solidFill>
              </a:rPr>
              <a:t>def </a:t>
            </a:r>
            <a:r>
              <a:rPr lang="pt" dirty="0">
                <a:solidFill>
                  <a:srgbClr val="FFC66D"/>
                </a:solidFill>
              </a:rPr>
              <a:t>factorial2</a:t>
            </a:r>
            <a:r>
              <a:rPr lang="en-US" dirty="0"/>
              <a:t>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/>
              <a:t>n == </a:t>
            </a:r>
            <a:r>
              <a:rPr lang="en-US" dirty="0">
                <a:solidFill>
                  <a:srgbClr val="6897BB"/>
                </a:solidFill>
              </a:rPr>
              <a:t>1 </a:t>
            </a:r>
            <a:r>
              <a:rPr lang="en-US" dirty="0"/>
              <a:t>| n ==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>
                <a:solidFill>
                  <a:srgbClr val="6897BB"/>
                </a:solidFill>
              </a:rPr>
              <a:t>1</a:t>
            </a:r>
            <a:br>
              <a:rPr lang="en-US" dirty="0">
                <a:solidFill>
                  <a:srgbClr val="6897BB"/>
                </a:solidFill>
              </a:rPr>
            </a:br>
            <a:r>
              <a:rPr lang="en-US" dirty="0">
                <a:solidFill>
                  <a:srgbClr val="6897BB"/>
                </a:solidFill>
              </a:rPr>
              <a:t>   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/>
              <a:t>n &gt;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/>
              <a:t>n*</a:t>
            </a:r>
            <a:r>
              <a:rPr lang="pt" dirty="0">
                <a:solidFill>
                  <a:srgbClr val="FFC66D"/>
                </a:solidFill>
              </a:rPr>
              <a:t> factorial2</a:t>
            </a:r>
            <a:r>
              <a:rPr lang="en-US" dirty="0"/>
              <a:t>(n-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 descr="Thinking Recursively in Python – Real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910" y="2273608"/>
            <a:ext cx="4957839" cy="278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22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Factorial - example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221900-0072-894E-BF58-ED47E760D6C6}"/>
              </a:ext>
            </a:extLst>
          </p:cNvPr>
          <p:cNvSpPr txBox="1"/>
          <p:nvPr/>
        </p:nvSpPr>
        <p:spPr>
          <a:xfrm>
            <a:off x="350982" y="3929784"/>
            <a:ext cx="28779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def </a:t>
            </a:r>
            <a:r>
              <a:rPr lang="pt" dirty="0">
                <a:solidFill>
                  <a:srgbClr val="FFC66D"/>
                </a:solidFill>
              </a:rPr>
              <a:t>factorial2</a:t>
            </a:r>
            <a:r>
              <a:rPr lang="en-US" dirty="0"/>
              <a:t>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/>
              <a:t>n == </a:t>
            </a:r>
            <a:r>
              <a:rPr lang="en-US" dirty="0">
                <a:solidFill>
                  <a:srgbClr val="6897BB"/>
                </a:solidFill>
              </a:rPr>
              <a:t>1 </a:t>
            </a:r>
            <a:r>
              <a:rPr lang="en-US" dirty="0"/>
              <a:t>| n ==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>
                <a:solidFill>
                  <a:srgbClr val="6897BB"/>
                </a:solidFill>
              </a:rPr>
              <a:t>1</a:t>
            </a:r>
            <a:br>
              <a:rPr lang="en-US" dirty="0">
                <a:solidFill>
                  <a:srgbClr val="6897BB"/>
                </a:solidFill>
              </a:rPr>
            </a:br>
            <a:r>
              <a:rPr lang="en-US" dirty="0">
                <a:solidFill>
                  <a:srgbClr val="6897BB"/>
                </a:solidFill>
              </a:rPr>
              <a:t>   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/>
              <a:t>n &gt;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/>
              <a:t>n*</a:t>
            </a:r>
            <a:r>
              <a:rPr lang="pt" dirty="0">
                <a:solidFill>
                  <a:srgbClr val="FFC66D"/>
                </a:solidFill>
              </a:rPr>
              <a:t> factorial2</a:t>
            </a:r>
            <a:r>
              <a:rPr lang="en-US" dirty="0"/>
              <a:t>(n-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ACBAF1-7661-2045-8522-60563FB947AB}"/>
              </a:ext>
            </a:extLst>
          </p:cNvPr>
          <p:cNvSpPr/>
          <p:nvPr/>
        </p:nvSpPr>
        <p:spPr>
          <a:xfrm>
            <a:off x="350982" y="1679286"/>
            <a:ext cx="2246745" cy="843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5*factorial2(4)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B70E68-FFC5-A14E-9ED5-2904FAAB77DE}"/>
              </a:ext>
            </a:extLst>
          </p:cNvPr>
          <p:cNvSpPr/>
          <p:nvPr/>
        </p:nvSpPr>
        <p:spPr>
          <a:xfrm>
            <a:off x="350983" y="1397350"/>
            <a:ext cx="133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" dirty="0"/>
              <a:t>factorial2</a:t>
            </a:r>
            <a:r>
              <a:rPr lang="en-US" dirty="0"/>
              <a:t>(5)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86288F-2DBA-D844-920B-9CA7C0F81B9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561288" y="2090608"/>
            <a:ext cx="347519" cy="4910"/>
          </a:xfrm>
          <a:prstGeom prst="straightConnector1">
            <a:avLst/>
          </a:prstGeom>
          <a:ln w="571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6A18D23-6E66-7945-B299-0935F95F20C7}"/>
              </a:ext>
            </a:extLst>
          </p:cNvPr>
          <p:cNvSpPr/>
          <p:nvPr/>
        </p:nvSpPr>
        <p:spPr>
          <a:xfrm>
            <a:off x="2908807" y="2187878"/>
            <a:ext cx="2246744" cy="843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4*factorial2(3)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D32FF3-7B21-3341-887C-47FD1D3907EB}"/>
              </a:ext>
            </a:extLst>
          </p:cNvPr>
          <p:cNvSpPr/>
          <p:nvPr/>
        </p:nvSpPr>
        <p:spPr>
          <a:xfrm>
            <a:off x="2908807" y="1905942"/>
            <a:ext cx="133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" dirty="0"/>
              <a:t>factorial2</a:t>
            </a:r>
            <a:r>
              <a:rPr lang="en-US" dirty="0"/>
              <a:t>(4)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2B2DA1-5764-5D46-85A4-B4A5FE3EB834}"/>
              </a:ext>
            </a:extLst>
          </p:cNvPr>
          <p:cNvSpPr/>
          <p:nvPr/>
        </p:nvSpPr>
        <p:spPr>
          <a:xfrm>
            <a:off x="5501250" y="2680158"/>
            <a:ext cx="2246745" cy="84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3*factorial2(2)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4CCE5D-3BC4-2E42-9656-A896F318AC7A}"/>
              </a:ext>
            </a:extLst>
          </p:cNvPr>
          <p:cNvSpPr/>
          <p:nvPr/>
        </p:nvSpPr>
        <p:spPr>
          <a:xfrm>
            <a:off x="5501251" y="2398222"/>
            <a:ext cx="133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" dirty="0"/>
              <a:t>factorial2</a:t>
            </a:r>
            <a:r>
              <a:rPr lang="en-US" dirty="0"/>
              <a:t>(3)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1D8333-C6BB-BC4C-8061-5AC37DA57F6C}"/>
              </a:ext>
            </a:extLst>
          </p:cNvPr>
          <p:cNvSpPr/>
          <p:nvPr/>
        </p:nvSpPr>
        <p:spPr>
          <a:xfrm>
            <a:off x="8093694" y="3148801"/>
            <a:ext cx="2246744" cy="84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2*factorial2(1)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7B4249-F1A3-2F4C-AC3F-8E998585D75B}"/>
              </a:ext>
            </a:extLst>
          </p:cNvPr>
          <p:cNvSpPr/>
          <p:nvPr/>
        </p:nvSpPr>
        <p:spPr>
          <a:xfrm>
            <a:off x="8093694" y="2866865"/>
            <a:ext cx="133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" dirty="0"/>
              <a:t>factorial2</a:t>
            </a:r>
            <a:r>
              <a:rPr lang="en-US" dirty="0"/>
              <a:t>(2)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F830EA-E055-B34C-9118-5E3BA679E1AE}"/>
              </a:ext>
            </a:extLst>
          </p:cNvPr>
          <p:cNvCxnSpPr>
            <a:cxnSpLocks/>
          </p:cNvCxnSpPr>
          <p:nvPr/>
        </p:nvCxnSpPr>
        <p:spPr>
          <a:xfrm flipV="1">
            <a:off x="5111274" y="2586646"/>
            <a:ext cx="347519" cy="4910"/>
          </a:xfrm>
          <a:prstGeom prst="straightConnector1">
            <a:avLst/>
          </a:prstGeom>
          <a:ln w="571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3D866E-F475-D245-A55E-8488DC92321F}"/>
              </a:ext>
            </a:extLst>
          </p:cNvPr>
          <p:cNvCxnSpPr>
            <a:cxnSpLocks/>
          </p:cNvCxnSpPr>
          <p:nvPr/>
        </p:nvCxnSpPr>
        <p:spPr>
          <a:xfrm flipV="1">
            <a:off x="7732896" y="3060243"/>
            <a:ext cx="347519" cy="4910"/>
          </a:xfrm>
          <a:prstGeom prst="straightConnector1">
            <a:avLst/>
          </a:prstGeom>
          <a:ln w="571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86220D9-B1C3-9541-BDC3-D4A2365BFAD0}"/>
              </a:ext>
            </a:extLst>
          </p:cNvPr>
          <p:cNvSpPr/>
          <p:nvPr/>
        </p:nvSpPr>
        <p:spPr>
          <a:xfrm>
            <a:off x="10629288" y="3722102"/>
            <a:ext cx="1355435" cy="84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75D107-0519-7B41-B492-666B435C3E1C}"/>
              </a:ext>
            </a:extLst>
          </p:cNvPr>
          <p:cNvSpPr/>
          <p:nvPr/>
        </p:nvSpPr>
        <p:spPr>
          <a:xfrm>
            <a:off x="10605656" y="3403600"/>
            <a:ext cx="133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" dirty="0"/>
              <a:t>factorial2</a:t>
            </a:r>
            <a:r>
              <a:rPr lang="en-US" dirty="0"/>
              <a:t>(1)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E9139E-DBE2-674F-A304-7FE0648758D3}"/>
              </a:ext>
            </a:extLst>
          </p:cNvPr>
          <p:cNvCxnSpPr>
            <a:cxnSpLocks/>
          </p:cNvCxnSpPr>
          <p:nvPr/>
        </p:nvCxnSpPr>
        <p:spPr>
          <a:xfrm flipV="1">
            <a:off x="10281769" y="3572862"/>
            <a:ext cx="347519" cy="4910"/>
          </a:xfrm>
          <a:prstGeom prst="straightConnector1">
            <a:avLst/>
          </a:prstGeom>
          <a:ln w="571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01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iteratively with a recursion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stop condition</a:t>
            </a:r>
          </a:p>
          <a:p>
            <a:r>
              <a:rPr lang="en-US" dirty="0"/>
              <a:t>Next iteration</a:t>
            </a:r>
          </a:p>
          <a:p>
            <a:r>
              <a:rPr lang="en-US" dirty="0"/>
              <a:t>Perform current calculation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Explosion 2 6">
            <a:extLst>
              <a:ext uri="{FF2B5EF4-FFF2-40B4-BE49-F238E27FC236}">
                <a16:creationId xmlns:a16="http://schemas.microsoft.com/office/drawing/2014/main" id="{B7AE43C5-D73A-8649-A074-9003C0100CA0}"/>
              </a:ext>
            </a:extLst>
          </p:cNvPr>
          <p:cNvSpPr/>
          <p:nvPr/>
        </p:nvSpPr>
        <p:spPr>
          <a:xfrm>
            <a:off x="6096001" y="3878827"/>
            <a:ext cx="5608778" cy="247752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err="1"/>
              <a:t>R</a:t>
            </a:r>
            <a:r>
              <a:rPr lang="en-US" dirty="0" err="1"/>
              <a:t>emember</a:t>
            </a:r>
            <a:r>
              <a:rPr lang="en-US" dirty="0"/>
              <a:t> induction? </a:t>
            </a:r>
          </a:p>
          <a:p>
            <a:pPr algn="ctr"/>
            <a:r>
              <a:rPr lang="en-US" dirty="0"/>
              <a:t>If it works for N it will also work for N-1</a:t>
            </a:r>
          </a:p>
        </p:txBody>
      </p:sp>
    </p:spTree>
    <p:extLst>
      <p:ext uri="{BB962C8B-B14F-4D97-AF65-F5344CB8AC3E}">
        <p14:creationId xmlns:p14="http://schemas.microsoft.com/office/powerpoint/2010/main" val="3752631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example 2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C7832"/>
                </a:solidFill>
              </a:rPr>
              <a:t>def </a:t>
            </a:r>
            <a:r>
              <a:rPr lang="en-US" dirty="0">
                <a:solidFill>
                  <a:srgbClr val="FFC66D"/>
                </a:solidFill>
              </a:rPr>
              <a:t>example2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 err="1"/>
              <a:t>num</a:t>
            </a:r>
            <a:r>
              <a:rPr lang="en-US" dirty="0"/>
              <a:t> ==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>
                <a:solidFill>
                  <a:srgbClr val="6897BB"/>
                </a:solidFill>
              </a:rPr>
              <a:t>0</a:t>
            </a:r>
            <a:br>
              <a:rPr lang="en-US" dirty="0">
                <a:solidFill>
                  <a:srgbClr val="6897BB"/>
                </a:solidFill>
              </a:rPr>
            </a:br>
            <a:r>
              <a:rPr lang="en-US" dirty="0">
                <a:solidFill>
                  <a:srgbClr val="6897BB"/>
                </a:solidFill>
              </a:rPr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/>
              <a:t>example2(</a:t>
            </a:r>
            <a:r>
              <a:rPr lang="en-US" dirty="0" err="1"/>
              <a:t>num</a:t>
            </a:r>
            <a:r>
              <a:rPr lang="en-US" dirty="0"/>
              <a:t>//</a:t>
            </a:r>
            <a:r>
              <a:rPr lang="en-US" dirty="0">
                <a:solidFill>
                  <a:srgbClr val="6897BB"/>
                </a:solidFill>
              </a:rPr>
              <a:t>10</a:t>
            </a:r>
            <a:r>
              <a:rPr lang="en-US" dirty="0"/>
              <a:t>) + </a:t>
            </a:r>
            <a:r>
              <a:rPr lang="en-US" dirty="0" err="1"/>
              <a:t>num</a:t>
            </a:r>
            <a:r>
              <a:rPr lang="en-US" dirty="0"/>
              <a:t> % </a:t>
            </a:r>
            <a:r>
              <a:rPr lang="en-US" dirty="0">
                <a:solidFill>
                  <a:srgbClr val="6897BB"/>
                </a:solidFill>
              </a:rPr>
              <a:t>10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Sequential Access Storage 6">
            <a:extLst>
              <a:ext uri="{FF2B5EF4-FFF2-40B4-BE49-F238E27FC236}">
                <a16:creationId xmlns:a16="http://schemas.microsoft.com/office/drawing/2014/main" id="{324B11D0-DE83-8E4C-BA28-9C7E4FD16EA7}"/>
              </a:ext>
            </a:extLst>
          </p:cNvPr>
          <p:cNvSpPr/>
          <p:nvPr/>
        </p:nvSpPr>
        <p:spPr>
          <a:xfrm>
            <a:off x="7841673" y="1265382"/>
            <a:ext cx="2743200" cy="2068945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does example2() does?</a:t>
            </a:r>
          </a:p>
        </p:txBody>
      </p:sp>
    </p:spTree>
    <p:extLst>
      <p:ext uri="{BB962C8B-B14F-4D97-AF65-F5344CB8AC3E}">
        <p14:creationId xmlns:p14="http://schemas.microsoft.com/office/powerpoint/2010/main" val="323804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F64EF411A19A1A4B9E7346737D2A1417" ma:contentTypeVersion="4" ma:contentTypeDescription="צור מסמך חדש." ma:contentTypeScope="" ma:versionID="3ee9f6acab36a3fa5d7314e588ecefa6">
  <xsd:schema xmlns:xsd="http://www.w3.org/2001/XMLSchema" xmlns:xs="http://www.w3.org/2001/XMLSchema" xmlns:p="http://schemas.microsoft.com/office/2006/metadata/properties" xmlns:ns2="30745bad-0236-4269-bac6-18b0cf771cc1" targetNamespace="http://schemas.microsoft.com/office/2006/metadata/properties" ma:root="true" ma:fieldsID="99726b8363212399144d175ad33b7cfd" ns2:_="">
    <xsd:import namespace="30745bad-0236-4269-bac6-18b0cf771c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745bad-0236-4269-bac6-18b0cf771c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8B7581-3A25-4B5D-8FA5-AC011FF0BE6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8EFF52-7BCD-454E-B905-B61E1CCC1A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D64BD3-9086-42D0-8C83-FC45A2AD78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745bad-0236-4269-bac6-18b0cf771c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20731</TotalTime>
  <Words>1122</Words>
  <Application>Microsoft Office PowerPoint</Application>
  <PresentationFormat>Widescreen</PresentationFormat>
  <Paragraphs>307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Times New Roman</vt:lpstr>
      <vt:lpstr>Office Theme</vt:lpstr>
      <vt:lpstr>Introduction to Computer Science (371-1-1601)</vt:lpstr>
      <vt:lpstr>Recitation 8 Recursions</vt:lpstr>
      <vt:lpstr>Reminder -  solving iteratively with a loop</vt:lpstr>
      <vt:lpstr>Reminder -  solving iteratively with a loop</vt:lpstr>
      <vt:lpstr>Reminder -  solving iteratively with a loop</vt:lpstr>
      <vt:lpstr>solving iteratively with a recursion</vt:lpstr>
      <vt:lpstr>Factorial - example</vt:lpstr>
      <vt:lpstr>solving iteratively with a recursion</vt:lpstr>
      <vt:lpstr>Recursion example 2</vt:lpstr>
      <vt:lpstr>Recursion example 2_5</vt:lpstr>
      <vt:lpstr>Thinking in Recursions tips</vt:lpstr>
      <vt:lpstr>Recursion example 3</vt:lpstr>
      <vt:lpstr>Choose k of n</vt:lpstr>
      <vt:lpstr>Choose k of n</vt:lpstr>
      <vt:lpstr>Choose k of n</vt:lpstr>
      <vt:lpstr>Choose k of n</vt:lpstr>
      <vt:lpstr>Choose k of n</vt:lpstr>
      <vt:lpstr>Choose k of n</vt:lpstr>
      <vt:lpstr>Choose k of n</vt:lpstr>
      <vt:lpstr>Recursion example 4 choose k of n</vt:lpstr>
      <vt:lpstr>Permutations</vt:lpstr>
      <vt:lpstr>Permutations</vt:lpstr>
      <vt:lpstr>Permutations</vt:lpstr>
      <vt:lpstr>Case study: power operator</vt:lpstr>
      <vt:lpstr>Case study: power operator </vt:lpstr>
      <vt:lpstr>Case study: power operator </vt:lpstr>
      <vt:lpstr>Case study: power operator</vt:lpstr>
      <vt:lpstr>Case study: power operator</vt:lpstr>
      <vt:lpstr>Case study: power operator </vt:lpstr>
      <vt:lpstr>Case study: power operator </vt:lpstr>
      <vt:lpstr>Case study: power operator</vt:lpstr>
      <vt:lpstr>Case study: power operator</vt:lpstr>
      <vt:lpstr>Case study: power operator –  run time comparison </vt:lpstr>
      <vt:lpstr>Exercise</vt:lpstr>
      <vt:lpstr>solution</vt:lpstr>
      <vt:lpstr>Exercise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baruch</dc:creator>
  <cp:lastModifiedBy>Windows User</cp:lastModifiedBy>
  <cp:revision>233</cp:revision>
  <dcterms:created xsi:type="dcterms:W3CDTF">2019-01-21T08:43:48Z</dcterms:created>
  <dcterms:modified xsi:type="dcterms:W3CDTF">2021-05-02T21:28:55Z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0x010100F64EF411A19A1A4B9E7346737D2A1417</vt:lpwstr>
  </property>
</Properties>
</file>