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1"/>
  </p:sldMasterIdLst>
  <p:notesMasterIdLst>
    <p:notesMasterId r:id="rId31"/>
  </p:notesMasterIdLst>
  <p:sldIdLst>
    <p:sldId id="314" r:id="rId2"/>
    <p:sldId id="256" r:id="rId3"/>
    <p:sldId id="257" r:id="rId4"/>
    <p:sldId id="294" r:id="rId5"/>
    <p:sldId id="295" r:id="rId6"/>
    <p:sldId id="296" r:id="rId7"/>
    <p:sldId id="297" r:id="rId8"/>
    <p:sldId id="298" r:id="rId9"/>
    <p:sldId id="329" r:id="rId10"/>
    <p:sldId id="300" r:id="rId11"/>
    <p:sldId id="301" r:id="rId12"/>
    <p:sldId id="323" r:id="rId13"/>
    <p:sldId id="334" r:id="rId14"/>
    <p:sldId id="333" r:id="rId15"/>
    <p:sldId id="325" r:id="rId16"/>
    <p:sldId id="326" r:id="rId17"/>
    <p:sldId id="328" r:id="rId18"/>
    <p:sldId id="308" r:id="rId19"/>
    <p:sldId id="305" r:id="rId20"/>
    <p:sldId id="309" r:id="rId21"/>
    <p:sldId id="310" r:id="rId22"/>
    <p:sldId id="312" r:id="rId23"/>
    <p:sldId id="331" r:id="rId24"/>
    <p:sldId id="306" r:id="rId25"/>
    <p:sldId id="316" r:id="rId26"/>
    <p:sldId id="315" r:id="rId27"/>
    <p:sldId id="317" r:id="rId28"/>
    <p:sldId id="31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  <p:cmAuthor id="2" name="NUC" initials="N" lastIdx="12" clrIdx="1">
    <p:extLst>
      <p:ext uri="{19B8F6BF-5375-455C-9EA6-DF929625EA0E}">
        <p15:presenceInfo xmlns:p15="http://schemas.microsoft.com/office/powerpoint/2012/main" userId="N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9T17:04:45.992" idx="5">
    <p:pos x="10" y="10"/>
    <p:text>Maybe add/instead lets do the phone book task with a dictonery? how to store and save all our contact with full name and several phone numbers each. We can build a dictonery that every name holds a list of numbers.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9T17:04:45.992" idx="5">
    <p:pos x="10" y="10"/>
    <p:text>Maybe add/instead lets do the phone book task with a dictonery? how to store and save all our contact with full name and several phone numbers each. We can build a dictonery that every name holds a list of numbers.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9T17:10:53.640" idx="10">
    <p:pos x="4780" y="986"/>
    <p:text>typo in the finally section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24234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– example</a:t>
            </a:r>
            <a:r>
              <a:rPr lang="he-IL" dirty="0"/>
              <a:t> </a:t>
            </a:r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CCFCE-51ED-8D47-ACF8-72222086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87"/>
            <a:ext cx="10916920" cy="4805363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If we have a list of student names and grades, how can we find a specific student grade?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student_dir.get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Alon</a:t>
            </a:r>
            <a:r>
              <a:rPr 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student_dir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Alon</a:t>
            </a:r>
            <a:r>
              <a:rPr 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7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– example2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CCFCE-51ED-8D47-ACF8-72222086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87"/>
            <a:ext cx="10515600" cy="4805363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Let us use a dictionary to store a range of numbers squares: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sqr</a:t>
            </a:r>
            <a:r>
              <a:rPr lang="en-US" dirty="0"/>
              <a:t> = {x: x**</a:t>
            </a:r>
            <a:r>
              <a:rPr lang="en-US" dirty="0">
                <a:solidFill>
                  <a:srgbClr val="6897BB"/>
                </a:solidFill>
              </a:rPr>
              <a:t>2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/>
              <a:t>x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is it different than using a list?</a:t>
            </a:r>
          </a:p>
        </p:txBody>
      </p:sp>
    </p:spTree>
    <p:extLst>
      <p:ext uri="{BB962C8B-B14F-4D97-AF65-F5344CB8AC3E}">
        <p14:creationId xmlns:p14="http://schemas.microsoft.com/office/powerpoint/2010/main" val="154130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– example3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CCFCE-51ED-8D47-ACF8-72222086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0987"/>
            <a:ext cx="12110720" cy="4805363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Dictionaries can be used to store complex data sets. While keeping everything indexed and organized: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phonebook_dict</a:t>
            </a:r>
            <a:r>
              <a:rPr lang="en-US" sz="2400" dirty="0"/>
              <a:t> = {</a:t>
            </a:r>
            <a:r>
              <a:rPr lang="en-US" sz="2400" dirty="0">
                <a:solidFill>
                  <a:srgbClr val="6A8759"/>
                </a:solidFill>
              </a:rPr>
              <a:t>'</a:t>
            </a:r>
            <a:r>
              <a:rPr lang="en-US" sz="2400" dirty="0" err="1">
                <a:solidFill>
                  <a:srgbClr val="6A8759"/>
                </a:solidFill>
              </a:rPr>
              <a:t>meni</a:t>
            </a:r>
            <a:r>
              <a:rPr lang="en-US" sz="2400" dirty="0">
                <a:solidFill>
                  <a:srgbClr val="6A8759"/>
                </a:solidFill>
              </a:rPr>
              <a:t>'</a:t>
            </a:r>
            <a:r>
              <a:rPr lang="en-US" sz="2400" dirty="0"/>
              <a:t>: {</a:t>
            </a:r>
            <a:r>
              <a:rPr lang="en-US" sz="2400" dirty="0">
                <a:solidFill>
                  <a:srgbClr val="6A8759"/>
                </a:solidFill>
              </a:rPr>
              <a:t>'office'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6897BB"/>
                </a:solidFill>
              </a:rPr>
              <a:t>97286421234</a:t>
            </a:r>
            <a:r>
              <a:rPr lang="en-US" sz="2400" dirty="0">
                <a:solidFill>
                  <a:srgbClr val="CC7832"/>
                </a:solidFill>
              </a:rPr>
              <a:t>, </a:t>
            </a:r>
            <a:r>
              <a:rPr lang="en-US" sz="2400" dirty="0">
                <a:solidFill>
                  <a:srgbClr val="6A8759"/>
                </a:solidFill>
              </a:rPr>
              <a:t>'fax'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6897BB"/>
                </a:solidFill>
              </a:rPr>
              <a:t>97286421234</a:t>
            </a:r>
            <a:r>
              <a:rPr lang="en-US" sz="2400" dirty="0">
                <a:solidFill>
                  <a:srgbClr val="CC7832"/>
                </a:solidFill>
              </a:rPr>
              <a:t>, </a:t>
            </a:r>
            <a:r>
              <a:rPr lang="en-US" sz="2400" dirty="0">
                <a:solidFill>
                  <a:srgbClr val="6A8759"/>
                </a:solidFill>
              </a:rPr>
              <a:t>'mobile'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6897BB"/>
                </a:solidFill>
              </a:rPr>
              <a:t>972526421234</a:t>
            </a:r>
            <a:r>
              <a:rPr lang="en-US" sz="2400" dirty="0"/>
              <a:t>}</a:t>
            </a:r>
            <a:r>
              <a:rPr lang="en-US" sz="2400" dirty="0">
                <a:solidFill>
                  <a:srgbClr val="CC7832"/>
                </a:solidFill>
              </a:rPr>
              <a:t>,</a:t>
            </a:r>
            <a:br>
              <a:rPr lang="en-US" sz="2400" dirty="0">
                <a:solidFill>
                  <a:srgbClr val="CC7832"/>
                </a:solidFill>
              </a:rPr>
            </a:br>
            <a:r>
              <a:rPr lang="en-US" sz="2400" dirty="0">
                <a:solidFill>
                  <a:srgbClr val="CC7832"/>
                </a:solidFill>
              </a:rPr>
              <a:t>                  </a:t>
            </a:r>
            <a:r>
              <a:rPr lang="en-US" sz="2400" dirty="0">
                <a:solidFill>
                  <a:srgbClr val="6A8759"/>
                </a:solidFill>
              </a:rPr>
              <a:t>'</a:t>
            </a:r>
            <a:r>
              <a:rPr lang="en-US" sz="2400" dirty="0" err="1">
                <a:solidFill>
                  <a:srgbClr val="6A8759"/>
                </a:solidFill>
              </a:rPr>
              <a:t>jinji</a:t>
            </a:r>
            <a:r>
              <a:rPr lang="en-US" sz="2400" dirty="0">
                <a:solidFill>
                  <a:srgbClr val="6A8759"/>
                </a:solidFill>
              </a:rPr>
              <a:t>'</a:t>
            </a:r>
            <a:r>
              <a:rPr lang="en-US" sz="2400" dirty="0"/>
              <a:t>: {</a:t>
            </a:r>
            <a:r>
              <a:rPr lang="en-US" sz="2400" dirty="0">
                <a:solidFill>
                  <a:srgbClr val="6A8759"/>
                </a:solidFill>
              </a:rPr>
              <a:t>'office'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6897BB"/>
                </a:solidFill>
              </a:rPr>
              <a:t>97286421234</a:t>
            </a:r>
            <a:r>
              <a:rPr lang="en-US" sz="2400" dirty="0">
                <a:solidFill>
                  <a:srgbClr val="CC7832"/>
                </a:solidFill>
              </a:rPr>
              <a:t>, </a:t>
            </a:r>
            <a:r>
              <a:rPr lang="en-US" sz="2400" dirty="0">
                <a:solidFill>
                  <a:srgbClr val="6A8759"/>
                </a:solidFill>
              </a:rPr>
              <a:t>'mobile'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6897BB"/>
                </a:solidFill>
              </a:rPr>
              <a:t>972526421234</a:t>
            </a:r>
            <a:r>
              <a:rPr lang="en-US" sz="2400" dirty="0">
                <a:solidFill>
                  <a:srgbClr val="CC7832"/>
                </a:solidFill>
              </a:rPr>
              <a:t>, </a:t>
            </a:r>
            <a:r>
              <a:rPr lang="en-US" sz="2400" dirty="0">
                <a:solidFill>
                  <a:srgbClr val="6A8759"/>
                </a:solidFill>
              </a:rPr>
              <a:t>'email'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6A8759"/>
                </a:solidFill>
              </a:rPr>
              <a:t>"</a:t>
            </a:r>
            <a:r>
              <a:rPr lang="en-US" sz="2400" dirty="0" err="1">
                <a:solidFill>
                  <a:srgbClr val="6A8759"/>
                </a:solidFill>
              </a:rPr>
              <a:t>mail_address@gmail.com</a:t>
            </a:r>
            <a:r>
              <a:rPr lang="en-US" sz="2400" dirty="0">
                <a:solidFill>
                  <a:srgbClr val="6A8759"/>
                </a:solidFill>
              </a:rPr>
              <a:t>"</a:t>
            </a:r>
            <a:r>
              <a:rPr lang="en-US" sz="2400" dirty="0"/>
              <a:t>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92036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75945"/>
                <a:ext cx="4268638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Lets play </a:t>
                </a:r>
                <a:r>
                  <a:rPr lang="en-US" dirty="0" err="1"/>
                  <a:t>Sheva</a:t>
                </a:r>
                <a:r>
                  <a:rPr lang="en-US" dirty="0"/>
                  <a:t> Boom. Print all list arguments of the “Zen of Python” and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argument replace with ‘Boom’.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75945"/>
                <a:ext cx="4268638" cy="4351338"/>
              </a:xfrm>
              <a:blipFill>
                <a:blip r:embed="rId2"/>
                <a:stretch>
                  <a:fillRect l="-2671" t="-2035" r="-26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AA951-4CF2-1E42-8A4E-F1222CF7B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26"/>
          <a:stretch/>
        </p:blipFill>
        <p:spPr>
          <a:xfrm>
            <a:off x="5367127" y="1825625"/>
            <a:ext cx="6641397" cy="13255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171AA1-B98E-4145-A93B-A194C2D0DC01}"/>
              </a:ext>
            </a:extLst>
          </p:cNvPr>
          <p:cNvSpPr txBox="1">
            <a:spLocks/>
          </p:cNvSpPr>
          <p:nvPr/>
        </p:nvSpPr>
        <p:spPr>
          <a:xfrm>
            <a:off x="750458" y="2808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Enumerate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578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75945"/>
                <a:ext cx="4268638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Lets play </a:t>
                </a:r>
                <a:r>
                  <a:rPr lang="en-US" dirty="0" err="1"/>
                  <a:t>Sheva</a:t>
                </a:r>
                <a:r>
                  <a:rPr lang="en-US" dirty="0"/>
                  <a:t> Boom. Print all list arguments of the “Zen of Python” and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argument replace with ‘Boom’.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75945"/>
                <a:ext cx="4268638" cy="4351338"/>
              </a:xfrm>
              <a:blipFill>
                <a:blip r:embed="rId2"/>
                <a:stretch>
                  <a:fillRect l="-2671" t="-2035" r="-26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AA951-4CF2-1E42-8A4E-F1222CF7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27" y="1825625"/>
            <a:ext cx="6641397" cy="42116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171AA1-B98E-4145-A93B-A194C2D0DC01}"/>
              </a:ext>
            </a:extLst>
          </p:cNvPr>
          <p:cNvSpPr txBox="1">
            <a:spLocks/>
          </p:cNvSpPr>
          <p:nvPr/>
        </p:nvSpPr>
        <p:spPr>
          <a:xfrm>
            <a:off x="750458" y="2808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Enumerate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820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 function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68638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Lets play </a:t>
                </a:r>
                <a:r>
                  <a:rPr lang="en-US" dirty="0" err="1"/>
                  <a:t>Sheva</a:t>
                </a:r>
                <a:r>
                  <a:rPr lang="en-US" dirty="0"/>
                  <a:t> Boom. Print all list arguments and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argument replace with ‘Boom’.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68638" cy="4351338"/>
              </a:xfrm>
              <a:blipFill rotWithShape="0">
                <a:blip r:embed="rId2"/>
                <a:stretch>
                  <a:fillRect l="-3000" t="-2241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1690688"/>
            <a:ext cx="6210300" cy="209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29" y="4270715"/>
            <a:ext cx="5651046" cy="15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in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14" y="1743983"/>
            <a:ext cx="3114675" cy="764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55" y="2389755"/>
            <a:ext cx="5697490" cy="11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264302-A4EB-CE4C-9216-60657377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7277" y="2115449"/>
            <a:ext cx="2200437" cy="2200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055AF-7D33-084C-AAA1-7D0995F5F388}"/>
              </a:ext>
            </a:extLst>
          </p:cNvPr>
          <p:cNvSpPr txBox="1"/>
          <p:nvPr/>
        </p:nvSpPr>
        <p:spPr>
          <a:xfrm>
            <a:off x="963038" y="1819072"/>
            <a:ext cx="5457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are “bugs”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can we </a:t>
            </a:r>
            <a:r>
              <a:rPr lang="en-US" sz="2800" b="1" dirty="0"/>
              <a:t>de</a:t>
            </a:r>
            <a:r>
              <a:rPr lang="en-US" sz="2800" dirty="0"/>
              <a:t>bug them?</a:t>
            </a:r>
          </a:p>
        </p:txBody>
      </p:sp>
    </p:spTree>
    <p:extLst>
      <p:ext uri="{BB962C8B-B14F-4D97-AF65-F5344CB8AC3E}">
        <p14:creationId xmlns:p14="http://schemas.microsoft.com/office/powerpoint/2010/main" val="389962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264302-A4EB-CE4C-9216-60657377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7277" y="2115449"/>
            <a:ext cx="2200437" cy="2200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055AF-7D33-084C-AAA1-7D0995F5F388}"/>
              </a:ext>
            </a:extLst>
          </p:cNvPr>
          <p:cNvSpPr txBox="1"/>
          <p:nvPr/>
        </p:nvSpPr>
        <p:spPr>
          <a:xfrm>
            <a:off x="963038" y="1819072"/>
            <a:ext cx="7276290" cy="140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are “bugs”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Computer programs flaws, mistakes, errors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can we </a:t>
            </a:r>
            <a:r>
              <a:rPr lang="en-US" sz="2800" b="1" dirty="0"/>
              <a:t>de</a:t>
            </a:r>
            <a:r>
              <a:rPr lang="en-US" sz="2800" dirty="0"/>
              <a:t>bug them?</a:t>
            </a:r>
          </a:p>
        </p:txBody>
      </p:sp>
    </p:spTree>
    <p:extLst>
      <p:ext uri="{BB962C8B-B14F-4D97-AF65-F5344CB8AC3E}">
        <p14:creationId xmlns:p14="http://schemas.microsoft.com/office/powerpoint/2010/main" val="399973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</a:t>
            </a:r>
            <a:r>
              <a:rPr lang="en-US" b="1" dirty="0"/>
              <a:t>de</a:t>
            </a:r>
            <a:r>
              <a:rPr lang="en-US" dirty="0"/>
              <a:t>bug?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347B57-C03A-AB49-8A5C-0751876AE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950" y="1819072"/>
            <a:ext cx="2984500" cy="2590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625021-2348-5749-99B8-E3F5D35B3020}"/>
              </a:ext>
            </a:extLst>
          </p:cNvPr>
          <p:cNvSpPr txBox="1">
            <a:spLocks/>
          </p:cNvSpPr>
          <p:nvPr/>
        </p:nvSpPr>
        <p:spPr>
          <a:xfrm>
            <a:off x="1451042" y="2103438"/>
            <a:ext cx="3539247" cy="124287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0000"/>
                </a:solidFill>
              </a:rPr>
              <a:t>Don’t Panic</a:t>
            </a:r>
            <a:endParaRPr lang="he-IL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5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5</a:t>
            </a:r>
            <a:br>
              <a:rPr lang="en-US" dirty="0"/>
            </a:br>
            <a:r>
              <a:rPr lang="he-IL" dirty="0" err="1"/>
              <a:t>E</a:t>
            </a:r>
            <a:r>
              <a:rPr lang="en-US" dirty="0"/>
              <a:t>numerate, Dictionary,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</a:t>
            </a:r>
            <a:r>
              <a:rPr lang="en-US" b="1" dirty="0"/>
              <a:t>de</a:t>
            </a:r>
            <a:r>
              <a:rPr lang="en-US" dirty="0"/>
              <a:t>bug?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347B57-C03A-AB49-8A5C-0751876AE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950" y="1819072"/>
            <a:ext cx="2984500" cy="2590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0B611-467F-B04F-93F8-125DA18DDAB0}"/>
              </a:ext>
            </a:extLst>
          </p:cNvPr>
          <p:cNvSpPr txBox="1"/>
          <p:nvPr/>
        </p:nvSpPr>
        <p:spPr>
          <a:xfrm>
            <a:off x="963038" y="1819072"/>
            <a:ext cx="76475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debugging is circular, clearing one bug can reveal another: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Think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unit tests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Investigate variables ( debugger/ print)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4608B1-90B2-384B-88B7-D1BC0CCB81A7}"/>
              </a:ext>
            </a:extLst>
          </p:cNvPr>
          <p:cNvSpPr/>
          <p:nvPr/>
        </p:nvSpPr>
        <p:spPr>
          <a:xfrm>
            <a:off x="963037" y="4625113"/>
            <a:ext cx="4737371" cy="134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Tips: Reduced problem, minimal iteration, manipulate the variables to find the problem</a:t>
            </a:r>
          </a:p>
        </p:txBody>
      </p:sp>
    </p:spTree>
    <p:extLst>
      <p:ext uri="{BB962C8B-B14F-4D97-AF65-F5344CB8AC3E}">
        <p14:creationId xmlns:p14="http://schemas.microsoft.com/office/powerpoint/2010/main" val="213006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 tools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AB0CF-2621-0847-BF22-8E3B7E16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69" y="2907101"/>
            <a:ext cx="7772400" cy="1790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18A18B-9606-584F-B6E4-96DA83B25610}"/>
              </a:ext>
            </a:extLst>
          </p:cNvPr>
          <p:cNvCxnSpPr/>
          <p:nvPr/>
        </p:nvCxnSpPr>
        <p:spPr>
          <a:xfrm flipH="1">
            <a:off x="6456571" y="2244421"/>
            <a:ext cx="1296000" cy="11048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1212D-7A6B-0A4D-9087-48D38B62E9E4}"/>
              </a:ext>
            </a:extLst>
          </p:cNvPr>
          <p:cNvCxnSpPr/>
          <p:nvPr/>
        </p:nvCxnSpPr>
        <p:spPr>
          <a:xfrm flipH="1">
            <a:off x="5464920" y="2244421"/>
            <a:ext cx="1296000" cy="11048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9F586B-5D60-DB4D-BDED-C6D6089F63B9}"/>
              </a:ext>
            </a:extLst>
          </p:cNvPr>
          <p:cNvCxnSpPr>
            <a:cxnSpLocks/>
          </p:cNvCxnSpPr>
          <p:nvPr/>
        </p:nvCxnSpPr>
        <p:spPr>
          <a:xfrm>
            <a:off x="4256467" y="1886282"/>
            <a:ext cx="590811" cy="138168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B9D60A-8834-784E-B86D-46EA78A688A3}"/>
              </a:ext>
            </a:extLst>
          </p:cNvPr>
          <p:cNvCxnSpPr>
            <a:cxnSpLocks/>
          </p:cNvCxnSpPr>
          <p:nvPr/>
        </p:nvCxnSpPr>
        <p:spPr>
          <a:xfrm>
            <a:off x="1450851" y="2293490"/>
            <a:ext cx="768956" cy="10164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AD9D91-C298-3A4D-BC63-F45E559C9B45}"/>
              </a:ext>
            </a:extLst>
          </p:cNvPr>
          <p:cNvCxnSpPr>
            <a:cxnSpLocks/>
          </p:cNvCxnSpPr>
          <p:nvPr/>
        </p:nvCxnSpPr>
        <p:spPr>
          <a:xfrm>
            <a:off x="1310640" y="2796829"/>
            <a:ext cx="899160" cy="10056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CDEC41-3003-A548-9E65-37CB36C46DD3}"/>
              </a:ext>
            </a:extLst>
          </p:cNvPr>
          <p:cNvCxnSpPr>
            <a:cxnSpLocks/>
          </p:cNvCxnSpPr>
          <p:nvPr/>
        </p:nvCxnSpPr>
        <p:spPr>
          <a:xfrm>
            <a:off x="1300633" y="3409912"/>
            <a:ext cx="899160" cy="10056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072048-062A-8841-BDB3-1761550EB13D}"/>
              </a:ext>
            </a:extLst>
          </p:cNvPr>
          <p:cNvSpPr txBox="1"/>
          <p:nvPr/>
        </p:nvSpPr>
        <p:spPr>
          <a:xfrm>
            <a:off x="7665574" y="1924158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D4371-D2B6-1543-A4AA-A05F6C1CF419}"/>
              </a:ext>
            </a:extLst>
          </p:cNvPr>
          <p:cNvSpPr txBox="1"/>
          <p:nvPr/>
        </p:nvSpPr>
        <p:spPr>
          <a:xfrm>
            <a:off x="840262" y="1874163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DE051-1E69-0C46-B0F1-8D8CAA0E5345}"/>
              </a:ext>
            </a:extLst>
          </p:cNvPr>
          <p:cNvSpPr txBox="1"/>
          <p:nvPr/>
        </p:nvSpPr>
        <p:spPr>
          <a:xfrm>
            <a:off x="3871626" y="155107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DF01CC-33BA-3B43-B55A-9A877FD58BC8}"/>
              </a:ext>
            </a:extLst>
          </p:cNvPr>
          <p:cNvSpPr txBox="1"/>
          <p:nvPr/>
        </p:nvSpPr>
        <p:spPr>
          <a:xfrm>
            <a:off x="6314002" y="192040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89E796-D1A7-974D-B8C7-CE9CEA806CDA}"/>
              </a:ext>
            </a:extLst>
          </p:cNvPr>
          <p:cNvSpPr txBox="1"/>
          <p:nvPr/>
        </p:nvSpPr>
        <p:spPr>
          <a:xfrm>
            <a:off x="494472" y="3244334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2CE8D-D519-C54B-9D1F-3FBF34B04FDF}"/>
              </a:ext>
            </a:extLst>
          </p:cNvPr>
          <p:cNvSpPr txBox="1"/>
          <p:nvPr/>
        </p:nvSpPr>
        <p:spPr>
          <a:xfrm>
            <a:off x="399246" y="2558176"/>
            <a:ext cx="9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3095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– Explain the code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21A25-7317-524B-9110-C7303086E394}"/>
              </a:ext>
            </a:extLst>
          </p:cNvPr>
          <p:cNvSpPr txBox="1"/>
          <p:nvPr/>
        </p:nvSpPr>
        <p:spPr>
          <a:xfrm>
            <a:off x="838200" y="1509732"/>
            <a:ext cx="701602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code_letters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coding_dict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letter):</a:t>
            </a:r>
            <a:br>
              <a:rPr lang="en-US" dirty="0"/>
            </a:br>
            <a:r>
              <a:rPr lang="en-US" dirty="0"/>
              <a:t>    str1.replace(letter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coding_dict</a:t>
            </a:r>
            <a:r>
              <a:rPr lang="en-US" dirty="0"/>
              <a:t>[letter])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abra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dict1):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(str1)):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code_letters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dict1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str1[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str1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kadabra</a:t>
            </a:r>
            <a:r>
              <a:rPr lang="en-US" dirty="0"/>
              <a:t>(code):</a:t>
            </a:r>
            <a:br>
              <a:rPr lang="en-US" dirty="0"/>
            </a:br>
            <a:r>
              <a:rPr lang="en-US" dirty="0"/>
              <a:t>    t = {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code)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'a'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'z'</a:t>
            </a:r>
            <a:r>
              <a:rPr lang="en-US" dirty="0"/>
              <a:t>) + 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)}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t.update</a:t>
            </a:r>
            <a:r>
              <a:rPr lang="en-US" dirty="0"/>
              <a:t>({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'z'</a:t>
            </a:r>
            <a:r>
              <a:rPr lang="en-US" dirty="0"/>
              <a:t>) - 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(code - 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'a'</a:t>
            </a:r>
            <a:r>
              <a:rPr lang="en-US" dirty="0"/>
              <a:t>))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(code)})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t</a:t>
            </a:r>
          </a:p>
          <a:p>
            <a:endParaRPr lang="en-US" dirty="0"/>
          </a:p>
          <a:p>
            <a:pPr lvl="0"/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kadabra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abra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err="1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abrakadabra</a:t>
            </a:r>
            <a:r>
              <a:rPr lang="en-US" altLang="en-US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d))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5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– can you find the problem?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21A25-7317-524B-9110-C7303086E394}"/>
              </a:ext>
            </a:extLst>
          </p:cNvPr>
          <p:cNvSpPr txBox="1"/>
          <p:nvPr/>
        </p:nvSpPr>
        <p:spPr>
          <a:xfrm>
            <a:off x="838200" y="1509732"/>
            <a:ext cx="701602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code_letters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coding_dict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letter):</a:t>
            </a:r>
            <a:br>
              <a:rPr lang="en-US" dirty="0"/>
            </a:br>
            <a:r>
              <a:rPr lang="en-US" dirty="0"/>
              <a:t>    str1.replace(letter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coding_dict</a:t>
            </a:r>
            <a:r>
              <a:rPr lang="en-US" dirty="0"/>
              <a:t>[letter])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abra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dict1):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(str1)):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code_letters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dict1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str1[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str1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kadabra</a:t>
            </a:r>
            <a:r>
              <a:rPr lang="en-US" dirty="0"/>
              <a:t>(code):</a:t>
            </a:r>
            <a:br>
              <a:rPr lang="en-US" dirty="0"/>
            </a:br>
            <a:r>
              <a:rPr lang="en-US" dirty="0"/>
              <a:t>    t = {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code)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'a'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'z'</a:t>
            </a:r>
            <a:r>
              <a:rPr lang="en-US" dirty="0"/>
              <a:t>) + 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)}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t.update</a:t>
            </a:r>
            <a:r>
              <a:rPr lang="en-US" dirty="0"/>
              <a:t>({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'z'</a:t>
            </a:r>
            <a:r>
              <a:rPr lang="en-US" dirty="0"/>
              <a:t>) - 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(code - 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'a'</a:t>
            </a:r>
            <a:r>
              <a:rPr lang="en-US" dirty="0"/>
              <a:t>))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(code)})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t</a:t>
            </a:r>
          </a:p>
          <a:p>
            <a:endParaRPr lang="en-US" dirty="0"/>
          </a:p>
          <a:p>
            <a:pPr lvl="0"/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kadabra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abra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err="1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abrakadabra</a:t>
            </a:r>
            <a:r>
              <a:rPr lang="en-US" altLang="en-US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d))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4889520"/>
            <a:ext cx="5314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What can we do with run time errors?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91062-56BF-0A44-A81C-DEEBE4C7D993}"/>
              </a:ext>
            </a:extLst>
          </p:cNvPr>
          <p:cNvSpPr txBox="1"/>
          <p:nvPr/>
        </p:nvSpPr>
        <p:spPr>
          <a:xfrm>
            <a:off x="965200" y="2479040"/>
            <a:ext cx="4399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divide_numbers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d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denominator: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numerator: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'The result is: '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(n)/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(d)))</a:t>
            </a:r>
          </a:p>
        </p:txBody>
      </p:sp>
    </p:spTree>
    <p:extLst>
      <p:ext uri="{BB962C8B-B14F-4D97-AF65-F5344CB8AC3E}">
        <p14:creationId xmlns:p14="http://schemas.microsoft.com/office/powerpoint/2010/main" val="108960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91062-56BF-0A44-A81C-DEEBE4C7D993}"/>
              </a:ext>
            </a:extLst>
          </p:cNvPr>
          <p:cNvSpPr txBox="1"/>
          <p:nvPr/>
        </p:nvSpPr>
        <p:spPr>
          <a:xfrm>
            <a:off x="914400" y="1689625"/>
            <a:ext cx="4399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divide_numbers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d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denominator: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numerator: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'The result is: '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(n)/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(d)))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11960-8DBB-B342-8023-016CEFA5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3229203"/>
            <a:ext cx="11526520" cy="17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91062-56BF-0A44-A81C-DEEBE4C7D993}"/>
              </a:ext>
            </a:extLst>
          </p:cNvPr>
          <p:cNvSpPr txBox="1"/>
          <p:nvPr/>
        </p:nvSpPr>
        <p:spPr>
          <a:xfrm>
            <a:off x="914400" y="1689625"/>
            <a:ext cx="4399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divide_numbers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d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denominator: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numerator: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'The result is: '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(n)/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(d)))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027A00-FFD4-7643-87D0-C6550E20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105428"/>
            <a:ext cx="11353800" cy="17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0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435D0-584F-7647-9384-FD9F63AACE01}"/>
              </a:ext>
            </a:extLst>
          </p:cNvPr>
          <p:cNvSpPr txBox="1"/>
          <p:nvPr/>
        </p:nvSpPr>
        <p:spPr>
          <a:xfrm>
            <a:off x="1010920" y="1910040"/>
            <a:ext cx="841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the try-except mechanism to “catch” the error and respond accordingly.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3BD8F-8940-9A4A-A2C0-FC8355ED5FB3}"/>
              </a:ext>
            </a:extLst>
          </p:cNvPr>
          <p:cNvSpPr txBox="1"/>
          <p:nvPr/>
        </p:nvSpPr>
        <p:spPr>
          <a:xfrm>
            <a:off x="1300480" y="2824480"/>
            <a:ext cx="48227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divide_numbers_safe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while 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d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denominator: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n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numerator: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'The result is: '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(n)/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(d)))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return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except </a:t>
            </a:r>
            <a:r>
              <a:rPr lang="en-US" dirty="0" err="1">
                <a:solidFill>
                  <a:srgbClr val="8888C6"/>
                </a:solidFill>
              </a:rPr>
              <a:t>ValueError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\</a:t>
            </a:r>
            <a:r>
              <a:rPr lang="en-US" dirty="0" err="1">
                <a:solidFill>
                  <a:srgbClr val="CC7832"/>
                </a:solidFill>
              </a:rPr>
              <a:t>n</a:t>
            </a:r>
            <a:r>
              <a:rPr lang="en-US" dirty="0" err="1">
                <a:solidFill>
                  <a:srgbClr val="6A8759"/>
                </a:solidFill>
              </a:rPr>
              <a:t>Please</a:t>
            </a:r>
            <a:r>
              <a:rPr lang="en-US" dirty="0">
                <a:solidFill>
                  <a:srgbClr val="6A8759"/>
                </a:solidFill>
              </a:rPr>
              <a:t> enter a number!! </a:t>
            </a:r>
            <a:r>
              <a:rPr lang="en-US" dirty="0">
                <a:solidFill>
                  <a:srgbClr val="CC7832"/>
                </a:solidFill>
              </a:rPr>
              <a:t>\n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748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1AD343-38AF-B248-8BD7-1AC7D386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64578"/>
            <a:ext cx="4006850" cy="46459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FACC97-294A-4345-9BAD-6C2D67A770BD}"/>
              </a:ext>
            </a:extLst>
          </p:cNvPr>
          <p:cNvSpPr/>
          <p:nvPr/>
        </p:nvSpPr>
        <p:spPr>
          <a:xfrm>
            <a:off x="254000" y="3429000"/>
            <a:ext cx="2257972" cy="2077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also use “raise” to create an exception, which can be caught by this mechanism</a:t>
            </a:r>
          </a:p>
        </p:txBody>
      </p:sp>
    </p:spTree>
    <p:extLst>
      <p:ext uri="{BB962C8B-B14F-4D97-AF65-F5344CB8AC3E}">
        <p14:creationId xmlns:p14="http://schemas.microsoft.com/office/powerpoint/2010/main" val="412072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saw today how to use:</a:t>
            </a:r>
          </a:p>
          <a:p>
            <a:r>
              <a:rPr lang="en-US" dirty="0"/>
              <a:t>Enumerate function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How to raise and </a:t>
            </a:r>
            <a:r>
              <a:rPr lang="en-US"/>
              <a:t>handle exceptions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Dictionary</a:t>
            </a:r>
          </a:p>
          <a:p>
            <a:r>
              <a:rPr lang="en-US" dirty="0"/>
              <a:t>Testing, debugging</a:t>
            </a:r>
          </a:p>
          <a:p>
            <a:r>
              <a:rPr lang="en-US" dirty="0"/>
              <a:t>Enumerate function</a:t>
            </a:r>
          </a:p>
          <a:p>
            <a:r>
              <a:rPr lang="en-US" dirty="0"/>
              <a:t>Error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431DB4-095A-404A-8462-CF1A21FD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495" y="1994608"/>
            <a:ext cx="5669327" cy="41272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60600-3FDF-E24B-98B0-B3ECA411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8" y="1994607"/>
            <a:ext cx="5484231" cy="25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CCFCE-51ED-8D47-ACF8-72222086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 dictionary is an unorganized list. Instead of indices it has key-value pairs: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d2 = {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</a:rPr>
              <a:t>'1'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</a:rPr>
              <a:t>'2'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}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d3 = {</a:t>
            </a:r>
            <a:r>
              <a:rPr lang="en-US" dirty="0">
                <a:solidFill>
                  <a:srgbClr val="6A8759"/>
                </a:solidFill>
              </a:rPr>
              <a:t>'office'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</a:rPr>
              <a:t>97286421234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'fax'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</a:rPr>
              <a:t>97286421234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'mobile'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</a:rPr>
              <a:t>972526421234</a:t>
            </a:r>
            <a:r>
              <a:rPr lang="en-US" dirty="0"/>
              <a:t>}</a:t>
            </a:r>
          </a:p>
          <a:p>
            <a:pPr lvl="1">
              <a:spcBef>
                <a:spcPts val="1000"/>
              </a:spcBef>
            </a:pPr>
            <a:endParaRPr lang="en-US" dirty="0"/>
          </a:p>
          <a:p>
            <a:r>
              <a:rPr lang="en-US" dirty="0"/>
              <a:t>The order of the dictionary pairs is as the order of insertion (python 3.6+), but as we are using the dictionary keys, this order is meaningless.</a:t>
            </a:r>
          </a:p>
        </p:txBody>
      </p:sp>
    </p:spTree>
    <p:extLst>
      <p:ext uri="{BB962C8B-B14F-4D97-AF65-F5344CB8AC3E}">
        <p14:creationId xmlns:p14="http://schemas.microsoft.com/office/powerpoint/2010/main" val="191308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CCFCE-51ED-8D47-ACF8-72222086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F981AB-89DE-5848-A546-3F8212D0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70715"/>
              </p:ext>
            </p:extLst>
          </p:nvPr>
        </p:nvGraphicFramePr>
        <p:xfrm>
          <a:off x="767404" y="1690689"/>
          <a:ext cx="10515601" cy="36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294">
                  <a:extLst>
                    <a:ext uri="{9D8B030D-6E8A-4147-A177-3AD203B41FA5}">
                      <a16:colId xmlns:a16="http://schemas.microsoft.com/office/drawing/2014/main" val="1941569130"/>
                    </a:ext>
                  </a:extLst>
                </a:gridCol>
                <a:gridCol w="7295307">
                  <a:extLst>
                    <a:ext uri="{9D8B030D-6E8A-4147-A177-3AD203B41FA5}">
                      <a16:colId xmlns:a16="http://schemas.microsoft.com/office/drawing/2014/main" val="3316065173"/>
                    </a:ext>
                  </a:extLst>
                </a:gridCol>
              </a:tblGrid>
              <a:tr h="7260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0323"/>
                  </a:ext>
                </a:extLst>
              </a:tr>
              <a:tr h="726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dict1.keys()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of the dictionary’s keys (actual type depends on python version)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74518"/>
                  </a:ext>
                </a:extLst>
              </a:tr>
              <a:tr h="726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dict1.values()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a list of the dictionary’s values (actual type depends on python version)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48654"/>
                  </a:ext>
                </a:extLst>
              </a:tr>
              <a:tr h="726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dict1.items()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a list of the dictionary’s (key, value) pairs (actual type depends on python version)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23701"/>
                  </a:ext>
                </a:extLst>
              </a:tr>
              <a:tr h="726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dict1.get(k,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dict1[k] if dict1 has the key k, otherwise d (default d=None)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9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9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CCFCE-51ED-8D47-ACF8-72222086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If we have a list of student names and grades, how can we find a specific student grade?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students_lst</a:t>
            </a:r>
            <a:r>
              <a:rPr lang="en-US" dirty="0"/>
              <a:t> = [[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 err="1">
                <a:solidFill>
                  <a:srgbClr val="6A8759"/>
                </a:solidFill>
              </a:rPr>
              <a:t>Assaf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90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[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 err="1">
                <a:solidFill>
                  <a:srgbClr val="6A8759"/>
                </a:solidFill>
              </a:rPr>
              <a:t>Yair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80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[</a:t>
            </a:r>
            <a:r>
              <a:rPr lang="en-US" dirty="0">
                <a:solidFill>
                  <a:srgbClr val="6A8759"/>
                </a:solidFill>
              </a:rPr>
              <a:t>'Alon'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70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334176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– example</a:t>
            </a:r>
            <a:r>
              <a:rPr lang="he-IL" dirty="0"/>
              <a:t> </a:t>
            </a:r>
            <a:r>
              <a:rPr lang="en-US" dirty="0"/>
              <a:t>1 -list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CCFCE-51ED-8D47-ACF8-72222086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87"/>
            <a:ext cx="10515600" cy="4805363"/>
          </a:xfrm>
        </p:spPr>
        <p:txBody>
          <a:bodyPr>
            <a:normAutofit fontScale="85000" lnSpcReduction="20000"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If we have a list of student names and grades how can we find a specific student grade?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>
                <a:solidFill>
                  <a:srgbClr val="FFC66D"/>
                </a:solidFill>
              </a:rPr>
              <a:t>get_student_grade1</a:t>
            </a:r>
            <a:r>
              <a:rPr lang="en-US" dirty="0"/>
              <a:t>(</a:t>
            </a:r>
            <a:r>
              <a:rPr lang="en-US" dirty="0" err="1"/>
              <a:t>students_lst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name):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</a:rPr>
              <a:t>''' find a student name in the list and return his grade</a:t>
            </a:r>
            <a:br>
              <a:rPr lang="en-US" i="1" dirty="0">
                <a:solidFill>
                  <a:srgbClr val="629755"/>
                </a:solidFill>
              </a:rPr>
            </a:b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</a:t>
            </a:r>
            <a:r>
              <a:rPr lang="en-US" b="1" i="1" dirty="0" err="1">
                <a:solidFill>
                  <a:srgbClr val="629755"/>
                </a:solidFill>
              </a:rPr>
              <a:t>param</a:t>
            </a:r>
            <a:r>
              <a:rPr lang="en-US" i="1" dirty="0">
                <a:solidFill>
                  <a:srgbClr val="629755"/>
                </a:solidFill>
              </a:rPr>
              <a:t> </a:t>
            </a:r>
            <a:r>
              <a:rPr lang="en-US" i="1" dirty="0" err="1">
                <a:solidFill>
                  <a:srgbClr val="629755"/>
                </a:solidFill>
              </a:rPr>
              <a:t>students_lst</a:t>
            </a:r>
            <a:r>
              <a:rPr lang="en-US" i="1" dirty="0">
                <a:solidFill>
                  <a:srgbClr val="629755"/>
                </a:solidFill>
              </a:rPr>
              <a:t>: a list of lists of students names and grades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</a:t>
            </a:r>
            <a:r>
              <a:rPr lang="en-US" b="1" i="1" dirty="0" err="1">
                <a:solidFill>
                  <a:srgbClr val="629755"/>
                </a:solidFill>
              </a:rPr>
              <a:t>param</a:t>
            </a:r>
            <a:r>
              <a:rPr lang="en-US" i="1" dirty="0">
                <a:solidFill>
                  <a:srgbClr val="629755"/>
                </a:solidFill>
              </a:rPr>
              <a:t> name: the desired student name as string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:return</a:t>
            </a:r>
            <a:r>
              <a:rPr lang="en-US" i="1" dirty="0">
                <a:solidFill>
                  <a:srgbClr val="629755"/>
                </a:solidFill>
              </a:rPr>
              <a:t>: the desired student grade if found ( default = None )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'''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/>
              <a:t>student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 err="1"/>
              <a:t>students_lst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student[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 == name: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student[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None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(get_student_grade1(</a:t>
            </a:r>
            <a:r>
              <a:rPr lang="en-US" dirty="0" err="1"/>
              <a:t>students_lst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'Alon'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7472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DE7-9F18-144D-BC71-9FA5000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E1E-C430-4243-9629-C6F6ADD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1DC5-7C0C-E64E-88C6-3EA1F1A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904C-364C-DC4B-B23C-4A79DC1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CCFCE-51ED-8D47-ACF8-72222086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If we have a list of student names and grades how can we find a specific student grade?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students_lst</a:t>
            </a:r>
            <a:r>
              <a:rPr lang="en-US" dirty="0"/>
              <a:t> = [[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 err="1">
                <a:solidFill>
                  <a:srgbClr val="6A8759"/>
                </a:solidFill>
              </a:rPr>
              <a:t>Assaf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90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[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 err="1">
                <a:solidFill>
                  <a:srgbClr val="6A8759"/>
                </a:solidFill>
              </a:rPr>
              <a:t>Yair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80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[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 err="1">
                <a:solidFill>
                  <a:srgbClr val="6A8759"/>
                </a:solidFill>
              </a:rPr>
              <a:t>Alon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70</a:t>
            </a:r>
            <a:r>
              <a:rPr lang="en-US" dirty="0"/>
              <a:t>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students_dir</a:t>
            </a:r>
            <a:r>
              <a:rPr lang="en-US" dirty="0"/>
              <a:t> = {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 err="1">
                <a:solidFill>
                  <a:srgbClr val="6A8759"/>
                </a:solidFill>
              </a:rPr>
              <a:t>Assaf</a:t>
            </a:r>
            <a:r>
              <a:rPr lang="en-US" dirty="0">
                <a:solidFill>
                  <a:srgbClr val="6A8759"/>
                </a:solidFill>
              </a:rPr>
              <a:t>‘</a:t>
            </a:r>
            <a:r>
              <a:rPr lang="en-US" dirty="0">
                <a:solidFill>
                  <a:srgbClr val="CC7832"/>
                </a:solidFill>
              </a:rPr>
              <a:t>: </a:t>
            </a:r>
            <a:r>
              <a:rPr lang="en-US" dirty="0">
                <a:solidFill>
                  <a:srgbClr val="6897BB"/>
                </a:solidFill>
              </a:rPr>
              <a:t>90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 err="1">
                <a:solidFill>
                  <a:srgbClr val="6A8759"/>
                </a:solidFill>
              </a:rPr>
              <a:t>Yair</a:t>
            </a:r>
            <a:r>
              <a:rPr lang="en-US" dirty="0">
                <a:solidFill>
                  <a:srgbClr val="6A8759"/>
                </a:solidFill>
              </a:rPr>
              <a:t>‘: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>
                <a:solidFill>
                  <a:srgbClr val="6897BB"/>
                </a:solidFill>
              </a:rPr>
              <a:t>80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 err="1">
                <a:solidFill>
                  <a:srgbClr val="6A8759"/>
                </a:solidFill>
              </a:rPr>
              <a:t>Alon</a:t>
            </a:r>
            <a:r>
              <a:rPr lang="en-US" dirty="0">
                <a:solidFill>
                  <a:srgbClr val="6A8759"/>
                </a:solidFill>
              </a:rPr>
              <a:t>‘: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>
                <a:solidFill>
                  <a:srgbClr val="6897BB"/>
                </a:solidFill>
              </a:rPr>
              <a:t>70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2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18226</TotalTime>
  <Words>1717</Words>
  <Application>Microsoft Macintosh PowerPoint</Application>
  <PresentationFormat>Widescreen</PresentationFormat>
  <Paragraphs>190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Computer Science (371-1-1601)</vt:lpstr>
      <vt:lpstr>Recitation 5 Enumerate, Dictionary, Error handling</vt:lpstr>
      <vt:lpstr>Today's topics</vt:lpstr>
      <vt:lpstr>Dictionary</vt:lpstr>
      <vt:lpstr>Dictionary</vt:lpstr>
      <vt:lpstr>Dictionary - methods</vt:lpstr>
      <vt:lpstr>Dictionary - example</vt:lpstr>
      <vt:lpstr>Dictionary – example 1 -list</vt:lpstr>
      <vt:lpstr>Dictionary - example</vt:lpstr>
      <vt:lpstr>Dictionary – example 1</vt:lpstr>
      <vt:lpstr>Dictionary – example2</vt:lpstr>
      <vt:lpstr>Dictionary – example3</vt:lpstr>
      <vt:lpstr>PowerPoint Presentation</vt:lpstr>
      <vt:lpstr>PowerPoint Presentation</vt:lpstr>
      <vt:lpstr>Enumerate function</vt:lpstr>
      <vt:lpstr>Let’s dive in</vt:lpstr>
      <vt:lpstr>Testing and debugging</vt:lpstr>
      <vt:lpstr>Testing and debugging</vt:lpstr>
      <vt:lpstr>How can we debug?</vt:lpstr>
      <vt:lpstr>How can we debug?</vt:lpstr>
      <vt:lpstr>Debugger tools</vt:lpstr>
      <vt:lpstr>Class Example – Explain the code</vt:lpstr>
      <vt:lpstr>Class Example – can you find the problem?</vt:lpstr>
      <vt:lpstr>Error Handling : Try - except </vt:lpstr>
      <vt:lpstr>Error Handling : Try - except </vt:lpstr>
      <vt:lpstr>Error Handling : Try - except </vt:lpstr>
      <vt:lpstr>Error Handling : Try - except </vt:lpstr>
      <vt:lpstr>Error Handling : Try - except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Yair Mazal</cp:lastModifiedBy>
  <cp:revision>159</cp:revision>
  <dcterms:created xsi:type="dcterms:W3CDTF">2019-01-21T08:43:48Z</dcterms:created>
  <dcterms:modified xsi:type="dcterms:W3CDTF">2021-04-10T20:22:12Z</dcterms:modified>
</cp:coreProperties>
</file>