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4DFF"/>
    <a:srgbClr val="9E44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92"/>
  </p:normalViewPr>
  <p:slideViewPr>
    <p:cSldViewPr snapToGrid="0" snapToObjects="1">
      <p:cViewPr>
        <p:scale>
          <a:sx n="111" d="100"/>
          <a:sy n="111" d="100"/>
        </p:scale>
        <p:origin x="55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E114D-D155-C840-948D-D4453F2C9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4CDB6A-076A-6445-B7EB-C7B04E442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7EB0D3-ECBC-4348-B86C-388B947B2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2720-FD2F-3D4B-B8F0-D9A99F57C106}" type="datetimeFigureOut">
              <a:rPr kumimoji="1" lang="zh-CN" altLang="en-US" smtClean="0"/>
              <a:t>2019/7/3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9D155E-C67A-2C48-8B85-855DE1AC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0B2D6A-E78E-4C4D-A9E1-5ACBE8449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A083-75D9-DB46-ABAA-8BBE7B2196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509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3276B-46D4-0141-8E8B-C82D7EE65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0CAA6C-27EE-074F-922F-DDD4151F0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C9672A-921B-3746-9598-688A9124A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2720-FD2F-3D4B-B8F0-D9A99F57C106}" type="datetimeFigureOut">
              <a:rPr kumimoji="1" lang="zh-CN" altLang="en-US" smtClean="0"/>
              <a:t>2019/7/3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A1AAE3-01F3-7444-AB4F-38D4C853B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CB75AE-A327-A14D-81F5-FD09A3F98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A083-75D9-DB46-ABAA-8BBE7B2196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3908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2A5036-EA59-F84C-8C0E-2B3D751B80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276DE5-3F46-134D-BDB6-B98115D62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81E705-47C2-4843-97D3-5B710DF97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2720-FD2F-3D4B-B8F0-D9A99F57C106}" type="datetimeFigureOut">
              <a:rPr kumimoji="1" lang="zh-CN" altLang="en-US" smtClean="0"/>
              <a:t>2019/7/3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9A4623-1738-9E47-AA42-8D0B6C82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3A762-2079-B84C-8973-BE73CABD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A083-75D9-DB46-ABAA-8BBE7B2196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901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38C29-7B6C-F342-A817-9E3A9CFA6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05CDD0-FD57-EF4C-AC18-0E59F16EC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38A1EB-35D2-9C40-B857-7D7E8485A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2720-FD2F-3D4B-B8F0-D9A99F57C106}" type="datetimeFigureOut">
              <a:rPr kumimoji="1" lang="zh-CN" altLang="en-US" smtClean="0"/>
              <a:t>2019/7/3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5F1B0F-B55C-BD4A-B44F-4D819DD2A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3A1FB-2034-C642-BEC7-28EEF365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A083-75D9-DB46-ABAA-8BBE7B2196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7456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683D1-D200-B044-BEEC-8F3DDFBA4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35C6BD-A479-E949-A8CA-CAE01B58C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C2208E-1295-1B41-904F-8DD33418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2720-FD2F-3D4B-B8F0-D9A99F57C106}" type="datetimeFigureOut">
              <a:rPr kumimoji="1" lang="zh-CN" altLang="en-US" smtClean="0"/>
              <a:t>2019/7/3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3B2FA5-3615-C84D-AFB8-1D75B241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05CAA0-1173-B346-9379-74AF1EE45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A083-75D9-DB46-ABAA-8BBE7B2196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634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29D4A-7FF2-5D4C-B8F8-759ACD779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E6BEFC-13F3-9741-85D4-1864F7578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11CE1C-15C9-EF45-B7B3-197A46DB9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963D52-33D8-8D46-8683-296C9B87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2720-FD2F-3D4B-B8F0-D9A99F57C106}" type="datetimeFigureOut">
              <a:rPr kumimoji="1" lang="zh-CN" altLang="en-US" smtClean="0"/>
              <a:t>2019/7/3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693A27-E981-2D4C-BCEF-ABB165B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634648-2389-E244-9885-F4957FFE3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A083-75D9-DB46-ABAA-8BBE7B2196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996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70B94-21A6-8F4C-A467-BC4E6FA3F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C28EC1-A96A-6340-AF78-3C76D364F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958155-0B5D-FC47-85C1-431AF81FB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9C72D7-BFF2-424E-90FF-C9E2292D58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1B7E14-9760-C24D-A58B-4CAA5F852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5D1751-C75E-A549-B86B-B6765C1D8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2720-FD2F-3D4B-B8F0-D9A99F57C106}" type="datetimeFigureOut">
              <a:rPr kumimoji="1" lang="zh-CN" altLang="en-US" smtClean="0"/>
              <a:t>2019/7/3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995992-02A9-2C42-A7B6-871077A17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39CB33-F6F7-E445-A6D2-EC5CE5DF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A083-75D9-DB46-ABAA-8BBE7B2196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8446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4A1BB-1A64-2346-A876-8D54D5F5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A7C2EA-9B15-724B-8436-9DEF2373E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2720-FD2F-3D4B-B8F0-D9A99F57C106}" type="datetimeFigureOut">
              <a:rPr kumimoji="1" lang="zh-CN" altLang="en-US" smtClean="0"/>
              <a:t>2019/7/3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86442B-8B62-2B42-A33F-93A4320F7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3AF1A8-AAE0-3945-9F80-E552EA5C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A083-75D9-DB46-ABAA-8BBE7B2196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494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391E37-CA27-3242-9B4E-4350002FF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2720-FD2F-3D4B-B8F0-D9A99F57C106}" type="datetimeFigureOut">
              <a:rPr kumimoji="1" lang="zh-CN" altLang="en-US" smtClean="0"/>
              <a:t>2019/7/3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F444B7-BB41-F14E-BAED-1DD5C5EED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4EE10E-6185-8646-802F-6A5E991F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A083-75D9-DB46-ABAA-8BBE7B2196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049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CDD63-13EA-9E43-BF8B-3D233C823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56AACB-C21B-DE4A-8341-58CA6CD3A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24BBD7-EB24-DC46-938C-38555620B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8BD76A-B0A7-8B4D-8238-DF28209DE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2720-FD2F-3D4B-B8F0-D9A99F57C106}" type="datetimeFigureOut">
              <a:rPr kumimoji="1" lang="zh-CN" altLang="en-US" smtClean="0"/>
              <a:t>2019/7/3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641B7C-2A2E-C447-B73D-628A1220D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26DA2A-602E-964D-ADE0-CD2B6AE58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A083-75D9-DB46-ABAA-8BBE7B2196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655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5374AB-E6F1-EE45-9740-00F1C109B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7E5EF9-97D5-C84A-BAAB-8F31689622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B82DA4-5F86-364C-BEF9-0F7B8BF57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23210C-B86A-6C4B-9A0B-DC82E4EA5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2720-FD2F-3D4B-B8F0-D9A99F57C106}" type="datetimeFigureOut">
              <a:rPr kumimoji="1" lang="zh-CN" altLang="en-US" smtClean="0"/>
              <a:t>2019/7/3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828826-271E-B14D-B3B5-A58D73336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F5F252-4CA6-6F47-918E-D06BD9B1C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A083-75D9-DB46-ABAA-8BBE7B2196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262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430976-3DA6-F046-9377-8BF80C347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8B6D08-AA60-4C4C-A2AA-67C22B709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264104-6827-C145-A783-998EBA6C0A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B2720-FD2F-3D4B-B8F0-D9A99F57C106}" type="datetimeFigureOut">
              <a:rPr kumimoji="1" lang="zh-CN" altLang="en-US" smtClean="0"/>
              <a:t>2019/7/3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E0251E-0215-A447-AFF5-43F7974A77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348CFE-E47E-A54F-B6EA-8D1C8A4C0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BA083-75D9-DB46-ABAA-8BBE7B2196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988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柱体 3">
            <a:extLst>
              <a:ext uri="{FF2B5EF4-FFF2-40B4-BE49-F238E27FC236}">
                <a16:creationId xmlns:a16="http://schemas.microsoft.com/office/drawing/2014/main" id="{35293CBC-7C7D-F843-8EE8-94C7FD4844FD}"/>
              </a:ext>
            </a:extLst>
          </p:cNvPr>
          <p:cNvSpPr/>
          <p:nvPr/>
        </p:nvSpPr>
        <p:spPr>
          <a:xfrm>
            <a:off x="648225" y="207699"/>
            <a:ext cx="1193180" cy="1722863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2EBDFC9-F88D-F14D-B414-0084C2E5B330}"/>
              </a:ext>
            </a:extLst>
          </p:cNvPr>
          <p:cNvGrpSpPr/>
          <p:nvPr/>
        </p:nvGrpSpPr>
        <p:grpSpPr>
          <a:xfrm>
            <a:off x="715133" y="609143"/>
            <a:ext cx="1070517" cy="579863"/>
            <a:chOff x="914401" y="2107581"/>
            <a:chExt cx="1070517" cy="579863"/>
          </a:xfrm>
        </p:grpSpPr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437DA472-F26C-5045-BC69-C8BE8FEA5D4C}"/>
                </a:ext>
              </a:extLst>
            </p:cNvPr>
            <p:cNvSpPr/>
            <p:nvPr/>
          </p:nvSpPr>
          <p:spPr>
            <a:xfrm>
              <a:off x="914401" y="2107581"/>
              <a:ext cx="1070517" cy="57986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1920"/>
                </a:lnSpc>
              </a:pPr>
              <a:r>
                <a:rPr kumimoji="1" lang="en-US" altLang="zh-CN" sz="1600" dirty="0"/>
                <a:t>Article</a:t>
              </a:r>
            </a:p>
            <a:p>
              <a:pPr algn="ctr">
                <a:lnSpc>
                  <a:spcPts val="1920"/>
                </a:lnSpc>
              </a:pPr>
              <a:r>
                <a:rPr kumimoji="1" lang="en-US" altLang="zh-CN" sz="1600" dirty="0"/>
                <a:t>Summary</a:t>
              </a:r>
              <a:endParaRPr kumimoji="1" lang="zh-CN" altLang="en-US" sz="1600" dirty="0"/>
            </a:p>
          </p:txBody>
        </p:sp>
        <p:cxnSp>
          <p:nvCxnSpPr>
            <p:cNvPr id="9" name="直线连接符 8">
              <a:extLst>
                <a:ext uri="{FF2B5EF4-FFF2-40B4-BE49-F238E27FC236}">
                  <a16:creationId xmlns:a16="http://schemas.microsoft.com/office/drawing/2014/main" id="{3006EA72-6F81-4249-A631-C15F7673E4A5}"/>
                </a:ext>
              </a:extLst>
            </p:cNvPr>
            <p:cNvCxnSpPr>
              <a:cxnSpLocks/>
              <a:stCxn id="5" idx="1"/>
              <a:endCxn id="5" idx="3"/>
            </p:cNvCxnSpPr>
            <p:nvPr/>
          </p:nvCxnSpPr>
          <p:spPr>
            <a:xfrm>
              <a:off x="914401" y="2397513"/>
              <a:ext cx="107051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2BA5469A-E2C3-FF40-B3A6-BC1C396F7BB2}"/>
              </a:ext>
            </a:extLst>
          </p:cNvPr>
          <p:cNvSpPr txBox="1"/>
          <p:nvPr/>
        </p:nvSpPr>
        <p:spPr>
          <a:xfrm>
            <a:off x="967816" y="1291269"/>
            <a:ext cx="553998" cy="5370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kumimoji="1" lang="en-US" altLang="zh-CN" sz="2400" b="1" dirty="0"/>
              <a:t>···</a:t>
            </a:r>
            <a:endParaRPr kumimoji="1" lang="zh-CN" altLang="en-US" sz="2400" b="1" dirty="0"/>
          </a:p>
        </p:txBody>
      </p:sp>
      <p:sp>
        <p:nvSpPr>
          <p:cNvPr id="13" name="圆柱体 12">
            <a:extLst>
              <a:ext uri="{FF2B5EF4-FFF2-40B4-BE49-F238E27FC236}">
                <a16:creationId xmlns:a16="http://schemas.microsoft.com/office/drawing/2014/main" id="{803ED29A-EE92-E443-8BB1-5119744BE400}"/>
              </a:ext>
            </a:extLst>
          </p:cNvPr>
          <p:cNvSpPr/>
          <p:nvPr/>
        </p:nvSpPr>
        <p:spPr>
          <a:xfrm rot="5400000">
            <a:off x="1953168" y="3747837"/>
            <a:ext cx="1193180" cy="1722863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AAD029FD-0822-2844-B2E8-4DEECB855B58}"/>
              </a:ext>
            </a:extLst>
          </p:cNvPr>
          <p:cNvSpPr/>
          <p:nvPr/>
        </p:nvSpPr>
        <p:spPr>
          <a:xfrm rot="5400000">
            <a:off x="2338093" y="4474349"/>
            <a:ext cx="1070517" cy="2698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920"/>
              </a:lnSpc>
            </a:pPr>
            <a:r>
              <a:rPr kumimoji="1" lang="en-US" altLang="zh-CN" sz="1600" dirty="0"/>
              <a:t>Article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8EE83A4-33E7-F74F-A22D-4CC410DB1C6A}"/>
              </a:ext>
            </a:extLst>
          </p:cNvPr>
          <p:cNvSpPr txBox="1"/>
          <p:nvPr/>
        </p:nvSpPr>
        <p:spPr>
          <a:xfrm rot="5400000">
            <a:off x="1831823" y="4340754"/>
            <a:ext cx="553998" cy="5370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kumimoji="1" lang="en-US" altLang="zh-CN" sz="2400" b="1" dirty="0"/>
              <a:t>···</a:t>
            </a:r>
            <a:endParaRPr kumimoji="1" lang="zh-CN" altLang="en-US" sz="2400" b="1" dirty="0"/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12C98EC9-D4E9-7E45-8820-62445167F3D5}"/>
              </a:ext>
            </a:extLst>
          </p:cNvPr>
          <p:cNvSpPr/>
          <p:nvPr/>
        </p:nvSpPr>
        <p:spPr>
          <a:xfrm rot="5400000">
            <a:off x="1976998" y="4474348"/>
            <a:ext cx="1070517" cy="2698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920"/>
              </a:lnSpc>
            </a:pPr>
            <a:r>
              <a:rPr kumimoji="1" lang="en-US" altLang="zh-CN" sz="1600" dirty="0"/>
              <a:t>Article</a:t>
            </a: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58EF9982-62A3-9F4A-963B-56524FB344C8}"/>
              </a:ext>
            </a:extLst>
          </p:cNvPr>
          <p:cNvSpPr/>
          <p:nvPr/>
        </p:nvSpPr>
        <p:spPr>
          <a:xfrm>
            <a:off x="2447759" y="207699"/>
            <a:ext cx="4324273" cy="188256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7C4F6058-37F7-A143-B891-5C1311FCB495}"/>
              </a:ext>
            </a:extLst>
          </p:cNvPr>
          <p:cNvGrpSpPr/>
          <p:nvPr/>
        </p:nvGrpSpPr>
        <p:grpSpPr>
          <a:xfrm>
            <a:off x="3229636" y="567758"/>
            <a:ext cx="3298499" cy="907012"/>
            <a:chOff x="3996823" y="4339771"/>
            <a:chExt cx="3328723" cy="1233846"/>
          </a:xfrm>
        </p:grpSpPr>
        <p:sp>
          <p:nvSpPr>
            <p:cNvPr id="22" name="弧 21">
              <a:extLst>
                <a:ext uri="{FF2B5EF4-FFF2-40B4-BE49-F238E27FC236}">
                  <a16:creationId xmlns:a16="http://schemas.microsoft.com/office/drawing/2014/main" id="{DB418036-D7E1-F74A-813A-33472CABA27C}"/>
                </a:ext>
              </a:extLst>
            </p:cNvPr>
            <p:cNvSpPr/>
            <p:nvPr/>
          </p:nvSpPr>
          <p:spPr>
            <a:xfrm>
              <a:off x="4151086" y="4339771"/>
              <a:ext cx="609600" cy="1233846"/>
            </a:xfrm>
            <a:prstGeom prst="arc">
              <a:avLst>
                <a:gd name="adj1" fmla="val 16200000"/>
                <a:gd name="adj2" fmla="val 537923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弧 22">
              <a:extLst>
                <a:ext uri="{FF2B5EF4-FFF2-40B4-BE49-F238E27FC236}">
                  <a16:creationId xmlns:a16="http://schemas.microsoft.com/office/drawing/2014/main" id="{B5EE63A9-D81C-C146-A774-567DB25CB621}"/>
                </a:ext>
              </a:extLst>
            </p:cNvPr>
            <p:cNvSpPr/>
            <p:nvPr/>
          </p:nvSpPr>
          <p:spPr>
            <a:xfrm>
              <a:off x="6715946" y="4339771"/>
              <a:ext cx="609600" cy="1233846"/>
            </a:xfrm>
            <a:prstGeom prst="arc">
              <a:avLst>
                <a:gd name="adj1" fmla="val 16200000"/>
                <a:gd name="adj2" fmla="val 53789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468E948-B737-9443-8DE0-B5E728BF07DB}"/>
                </a:ext>
              </a:extLst>
            </p:cNvPr>
            <p:cNvCxnSpPr>
              <a:stCxn id="22" idx="0"/>
              <a:endCxn id="23" idx="0"/>
            </p:cNvCxnSpPr>
            <p:nvPr/>
          </p:nvCxnSpPr>
          <p:spPr>
            <a:xfrm>
              <a:off x="4455886" y="4339771"/>
              <a:ext cx="25648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4829CA81-0129-0746-A01D-55DD1CB67FE6}"/>
                </a:ext>
              </a:extLst>
            </p:cNvPr>
            <p:cNvCxnSpPr>
              <a:stCxn id="22" idx="2"/>
              <a:endCxn id="23" idx="2"/>
            </p:cNvCxnSpPr>
            <p:nvPr/>
          </p:nvCxnSpPr>
          <p:spPr>
            <a:xfrm flipV="1">
              <a:off x="4459612" y="5573570"/>
              <a:ext cx="2564907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弧 27">
              <a:extLst>
                <a:ext uri="{FF2B5EF4-FFF2-40B4-BE49-F238E27FC236}">
                  <a16:creationId xmlns:a16="http://schemas.microsoft.com/office/drawing/2014/main" id="{BDAD119B-7CD4-C240-9DDF-7B664EA4E7AB}"/>
                </a:ext>
              </a:extLst>
            </p:cNvPr>
            <p:cNvSpPr/>
            <p:nvPr/>
          </p:nvSpPr>
          <p:spPr>
            <a:xfrm>
              <a:off x="3996823" y="4339771"/>
              <a:ext cx="609600" cy="1233846"/>
            </a:xfrm>
            <a:prstGeom prst="arc">
              <a:avLst>
                <a:gd name="adj1" fmla="val 16200000"/>
                <a:gd name="adj2" fmla="val 546839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弧 28">
              <a:extLst>
                <a:ext uri="{FF2B5EF4-FFF2-40B4-BE49-F238E27FC236}">
                  <a16:creationId xmlns:a16="http://schemas.microsoft.com/office/drawing/2014/main" id="{6E7F52CD-904C-3045-B076-E8839122150B}"/>
                </a:ext>
              </a:extLst>
            </p:cNvPr>
            <p:cNvSpPr/>
            <p:nvPr/>
          </p:nvSpPr>
          <p:spPr>
            <a:xfrm rot="10800000">
              <a:off x="3996823" y="4339771"/>
              <a:ext cx="609600" cy="1233846"/>
            </a:xfrm>
            <a:prstGeom prst="arc">
              <a:avLst>
                <a:gd name="adj1" fmla="val 16200000"/>
                <a:gd name="adj2" fmla="val 543282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854C5DC9-8620-E24D-80C4-B6179EB27EE9}"/>
              </a:ext>
            </a:extLst>
          </p:cNvPr>
          <p:cNvSpPr/>
          <p:nvPr/>
        </p:nvSpPr>
        <p:spPr>
          <a:xfrm>
            <a:off x="3610937" y="824921"/>
            <a:ext cx="1257680" cy="400784"/>
          </a:xfrm>
          <a:prstGeom prst="roundRect">
            <a:avLst/>
          </a:prstGeom>
          <a:solidFill>
            <a:srgbClr val="B34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/>
              <a:t>Transformer</a:t>
            </a:r>
            <a:endParaRPr kumimoji="1" lang="zh-CN" altLang="en-US" sz="1200" b="1" dirty="0"/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F028FD65-7244-0F44-B7AA-7D7F2144813C}"/>
              </a:ext>
            </a:extLst>
          </p:cNvPr>
          <p:cNvSpPr/>
          <p:nvPr/>
        </p:nvSpPr>
        <p:spPr>
          <a:xfrm>
            <a:off x="5174338" y="824921"/>
            <a:ext cx="1257680" cy="400784"/>
          </a:xfrm>
          <a:prstGeom prst="roundRect">
            <a:avLst/>
          </a:prstGeom>
          <a:solidFill>
            <a:srgbClr val="B34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/>
              <a:t>TF Estimator</a:t>
            </a:r>
            <a:endParaRPr kumimoji="1" lang="zh-CN" altLang="en-US" sz="1400" b="1" dirty="0"/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B5A96C26-BC2A-A941-89DB-3EFA0B9B8D8D}"/>
              </a:ext>
            </a:extLst>
          </p:cNvPr>
          <p:cNvSpPr/>
          <p:nvPr/>
        </p:nvSpPr>
        <p:spPr>
          <a:xfrm>
            <a:off x="2566942" y="666702"/>
            <a:ext cx="813833" cy="695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Corpus:</a:t>
            </a:r>
          </a:p>
          <a:p>
            <a:pPr algn="ctr"/>
            <a:r>
              <a:rPr kumimoji="1" lang="en-US" altLang="zh-CN" sz="1400" dirty="0"/>
              <a:t>Table</a:t>
            </a:r>
            <a:endParaRPr kumimoji="1" lang="zh-CN" altLang="en-US" sz="14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27A7BFA-3050-E04B-ADA9-7D22927B3BB2}"/>
              </a:ext>
            </a:extLst>
          </p:cNvPr>
          <p:cNvSpPr txBox="1"/>
          <p:nvPr/>
        </p:nvSpPr>
        <p:spPr>
          <a:xfrm>
            <a:off x="2968081" y="173229"/>
            <a:ext cx="194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/>
              <a:t>Flink</a:t>
            </a:r>
            <a:r>
              <a:rPr kumimoji="1" lang="en-US" altLang="zh-CN" b="1" dirty="0"/>
              <a:t> Application</a:t>
            </a:r>
            <a:endParaRPr kumimoji="1" lang="zh-CN" altLang="en-US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CC0DC08-AF02-8B4D-8962-9E96876EECA0}"/>
              </a:ext>
            </a:extLst>
          </p:cNvPr>
          <p:cNvSpPr txBox="1"/>
          <p:nvPr/>
        </p:nvSpPr>
        <p:spPr>
          <a:xfrm>
            <a:off x="819030" y="170986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Corpus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176135E-418C-5A4F-AFF8-4D86F7361825}"/>
              </a:ext>
            </a:extLst>
          </p:cNvPr>
          <p:cNvSpPr txBox="1"/>
          <p:nvPr/>
        </p:nvSpPr>
        <p:spPr>
          <a:xfrm>
            <a:off x="3986655" y="512032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Estimator Pipeline</a:t>
            </a:r>
            <a:endParaRPr kumimoji="1" lang="zh-CN" altLang="en-US" dirty="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89183350-2B16-4444-8F08-F69370C8E978}"/>
              </a:ext>
            </a:extLst>
          </p:cNvPr>
          <p:cNvCxnSpPr>
            <a:cxnSpLocks/>
          </p:cNvCxnSpPr>
          <p:nvPr/>
        </p:nvCxnSpPr>
        <p:spPr>
          <a:xfrm flipH="1">
            <a:off x="3030539" y="1185660"/>
            <a:ext cx="2182053" cy="5462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65DC1371-59A3-A945-933D-E6C40D650205}"/>
              </a:ext>
            </a:extLst>
          </p:cNvPr>
          <p:cNvCxnSpPr>
            <a:cxnSpLocks/>
          </p:cNvCxnSpPr>
          <p:nvPr/>
        </p:nvCxnSpPr>
        <p:spPr>
          <a:xfrm>
            <a:off x="6376713" y="1188887"/>
            <a:ext cx="278295" cy="543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D6F291DA-8319-DA43-96B5-9C81D8E99C05}"/>
              </a:ext>
            </a:extLst>
          </p:cNvPr>
          <p:cNvSpPr/>
          <p:nvPr/>
        </p:nvSpPr>
        <p:spPr>
          <a:xfrm>
            <a:off x="3030539" y="1731932"/>
            <a:ext cx="3624469" cy="13928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0D2FD46-6B6D-C145-BD64-E055C5965F7D}"/>
              </a:ext>
            </a:extLst>
          </p:cNvPr>
          <p:cNvSpPr txBox="1"/>
          <p:nvPr/>
        </p:nvSpPr>
        <p:spPr>
          <a:xfrm>
            <a:off x="3790247" y="1667924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Flink</a:t>
            </a:r>
            <a:r>
              <a:rPr kumimoji="1" lang="en-US" altLang="zh-CN" dirty="0"/>
              <a:t>-AI-Extended</a:t>
            </a:r>
            <a:endParaRPr kumimoji="1"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DBF6FC7-4991-D849-A4A8-04007BDAB25B}"/>
              </a:ext>
            </a:extLst>
          </p:cNvPr>
          <p:cNvSpPr/>
          <p:nvPr/>
        </p:nvSpPr>
        <p:spPr>
          <a:xfrm>
            <a:off x="3266781" y="1980343"/>
            <a:ext cx="3249079" cy="10670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7AA7751-180A-D04E-A19A-C5420C3E07FA}"/>
              </a:ext>
            </a:extLst>
          </p:cNvPr>
          <p:cNvSpPr/>
          <p:nvPr/>
        </p:nvSpPr>
        <p:spPr>
          <a:xfrm>
            <a:off x="3372616" y="2246842"/>
            <a:ext cx="3037408" cy="7366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Untrained Summarization Model on TensorFlow</a:t>
            </a:r>
            <a:endParaRPr kumimoji="1" lang="zh-CN" altLang="en-US" b="1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6CB9878-FE29-F84F-8473-C89E22AABCFF}"/>
              </a:ext>
            </a:extLst>
          </p:cNvPr>
          <p:cNvSpPr txBox="1"/>
          <p:nvPr/>
        </p:nvSpPr>
        <p:spPr>
          <a:xfrm>
            <a:off x="3959203" y="1915014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Python Process</a:t>
            </a:r>
            <a:endParaRPr kumimoji="1" lang="zh-CN" altLang="en-US" dirty="0"/>
          </a:p>
        </p:txBody>
      </p:sp>
      <p:sp>
        <p:nvSpPr>
          <p:cNvPr id="53" name="右箭头 52">
            <a:extLst>
              <a:ext uri="{FF2B5EF4-FFF2-40B4-BE49-F238E27FC236}">
                <a16:creationId xmlns:a16="http://schemas.microsoft.com/office/drawing/2014/main" id="{AA4CF40D-9586-6845-B6D3-4EC2685CBC90}"/>
              </a:ext>
            </a:extLst>
          </p:cNvPr>
          <p:cNvSpPr/>
          <p:nvPr/>
        </p:nvSpPr>
        <p:spPr>
          <a:xfrm>
            <a:off x="4873787" y="926679"/>
            <a:ext cx="338804" cy="204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4" name="右箭头 53">
            <a:extLst>
              <a:ext uri="{FF2B5EF4-FFF2-40B4-BE49-F238E27FC236}">
                <a16:creationId xmlns:a16="http://schemas.microsoft.com/office/drawing/2014/main" id="{51A09F48-36B9-1A41-9554-5A4DFA7BB6B1}"/>
              </a:ext>
            </a:extLst>
          </p:cNvPr>
          <p:cNvSpPr/>
          <p:nvPr/>
        </p:nvSpPr>
        <p:spPr>
          <a:xfrm>
            <a:off x="3380776" y="926812"/>
            <a:ext cx="303756" cy="204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右箭头 54">
            <a:extLst>
              <a:ext uri="{FF2B5EF4-FFF2-40B4-BE49-F238E27FC236}">
                <a16:creationId xmlns:a16="http://schemas.microsoft.com/office/drawing/2014/main" id="{94642A1D-C92F-644C-B4CD-170B8AE4E039}"/>
              </a:ext>
            </a:extLst>
          </p:cNvPr>
          <p:cNvSpPr/>
          <p:nvPr/>
        </p:nvSpPr>
        <p:spPr>
          <a:xfrm>
            <a:off x="1887237" y="899075"/>
            <a:ext cx="592783" cy="245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C45EA24E-B9C6-4447-B58D-DF459651F3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330"/>
          <a:stretch/>
        </p:blipFill>
        <p:spPr>
          <a:xfrm>
            <a:off x="2594239" y="225553"/>
            <a:ext cx="432520" cy="423296"/>
          </a:xfrm>
          <a:prstGeom prst="rect">
            <a:avLst/>
          </a:prstGeom>
        </p:spPr>
      </p:pic>
      <p:grpSp>
        <p:nvGrpSpPr>
          <p:cNvPr id="58" name="组合 57">
            <a:extLst>
              <a:ext uri="{FF2B5EF4-FFF2-40B4-BE49-F238E27FC236}">
                <a16:creationId xmlns:a16="http://schemas.microsoft.com/office/drawing/2014/main" id="{C0C7F246-7BA6-FE43-8FC7-2EFBC202397B}"/>
              </a:ext>
            </a:extLst>
          </p:cNvPr>
          <p:cNvGrpSpPr/>
          <p:nvPr/>
        </p:nvGrpSpPr>
        <p:grpSpPr>
          <a:xfrm>
            <a:off x="8531729" y="560618"/>
            <a:ext cx="3298499" cy="907012"/>
            <a:chOff x="3996823" y="4339771"/>
            <a:chExt cx="3328723" cy="1233846"/>
          </a:xfrm>
        </p:grpSpPr>
        <p:sp>
          <p:nvSpPr>
            <p:cNvPr id="59" name="弧 58">
              <a:extLst>
                <a:ext uri="{FF2B5EF4-FFF2-40B4-BE49-F238E27FC236}">
                  <a16:creationId xmlns:a16="http://schemas.microsoft.com/office/drawing/2014/main" id="{C4017527-0682-FD40-8F4D-96FC4F4F4277}"/>
                </a:ext>
              </a:extLst>
            </p:cNvPr>
            <p:cNvSpPr/>
            <p:nvPr/>
          </p:nvSpPr>
          <p:spPr>
            <a:xfrm>
              <a:off x="4151086" y="4339771"/>
              <a:ext cx="609600" cy="1233846"/>
            </a:xfrm>
            <a:prstGeom prst="arc">
              <a:avLst>
                <a:gd name="adj1" fmla="val 16200000"/>
                <a:gd name="adj2" fmla="val 537923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弧 59">
              <a:extLst>
                <a:ext uri="{FF2B5EF4-FFF2-40B4-BE49-F238E27FC236}">
                  <a16:creationId xmlns:a16="http://schemas.microsoft.com/office/drawing/2014/main" id="{AE4C8F29-B9BA-6E4C-9B86-8913D70CB7B7}"/>
                </a:ext>
              </a:extLst>
            </p:cNvPr>
            <p:cNvSpPr/>
            <p:nvPr/>
          </p:nvSpPr>
          <p:spPr>
            <a:xfrm>
              <a:off x="6715946" y="4339771"/>
              <a:ext cx="609600" cy="1233846"/>
            </a:xfrm>
            <a:prstGeom prst="arc">
              <a:avLst>
                <a:gd name="adj1" fmla="val 16200000"/>
                <a:gd name="adj2" fmla="val 53789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1" name="直线连接符 60">
              <a:extLst>
                <a:ext uri="{FF2B5EF4-FFF2-40B4-BE49-F238E27FC236}">
                  <a16:creationId xmlns:a16="http://schemas.microsoft.com/office/drawing/2014/main" id="{D76AB34D-A29C-AA47-8739-CA423F3F110F}"/>
                </a:ext>
              </a:extLst>
            </p:cNvPr>
            <p:cNvCxnSpPr>
              <a:stCxn id="59" idx="0"/>
              <a:endCxn id="60" idx="0"/>
            </p:cNvCxnSpPr>
            <p:nvPr/>
          </p:nvCxnSpPr>
          <p:spPr>
            <a:xfrm>
              <a:off x="4455886" y="4339771"/>
              <a:ext cx="25648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88CCABD7-B4E7-BB4D-A62B-708841A0B50A}"/>
                </a:ext>
              </a:extLst>
            </p:cNvPr>
            <p:cNvCxnSpPr>
              <a:stCxn id="59" idx="2"/>
              <a:endCxn id="60" idx="2"/>
            </p:cNvCxnSpPr>
            <p:nvPr/>
          </p:nvCxnSpPr>
          <p:spPr>
            <a:xfrm flipV="1">
              <a:off x="4459612" y="5573570"/>
              <a:ext cx="2564907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弧 62">
              <a:extLst>
                <a:ext uri="{FF2B5EF4-FFF2-40B4-BE49-F238E27FC236}">
                  <a16:creationId xmlns:a16="http://schemas.microsoft.com/office/drawing/2014/main" id="{5E884E37-94C3-8547-AA42-C19C486449C5}"/>
                </a:ext>
              </a:extLst>
            </p:cNvPr>
            <p:cNvSpPr/>
            <p:nvPr/>
          </p:nvSpPr>
          <p:spPr>
            <a:xfrm>
              <a:off x="3996823" y="4339771"/>
              <a:ext cx="609600" cy="1233846"/>
            </a:xfrm>
            <a:prstGeom prst="arc">
              <a:avLst>
                <a:gd name="adj1" fmla="val 16200000"/>
                <a:gd name="adj2" fmla="val 546839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弧 63">
              <a:extLst>
                <a:ext uri="{FF2B5EF4-FFF2-40B4-BE49-F238E27FC236}">
                  <a16:creationId xmlns:a16="http://schemas.microsoft.com/office/drawing/2014/main" id="{D0246C1A-B4BF-4641-9A50-DCFC18A52475}"/>
                </a:ext>
              </a:extLst>
            </p:cNvPr>
            <p:cNvSpPr/>
            <p:nvPr/>
          </p:nvSpPr>
          <p:spPr>
            <a:xfrm rot="10800000">
              <a:off x="3996823" y="4339771"/>
              <a:ext cx="609600" cy="1233846"/>
            </a:xfrm>
            <a:prstGeom prst="arc">
              <a:avLst>
                <a:gd name="adj1" fmla="val 16200000"/>
                <a:gd name="adj2" fmla="val 543282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5" name="圆角矩形 64">
            <a:extLst>
              <a:ext uri="{FF2B5EF4-FFF2-40B4-BE49-F238E27FC236}">
                <a16:creationId xmlns:a16="http://schemas.microsoft.com/office/drawing/2014/main" id="{540E853F-4069-4543-B07A-1801EDC4C84B}"/>
              </a:ext>
            </a:extLst>
          </p:cNvPr>
          <p:cNvSpPr/>
          <p:nvPr/>
        </p:nvSpPr>
        <p:spPr>
          <a:xfrm>
            <a:off x="8913030" y="817781"/>
            <a:ext cx="1257680" cy="40078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/>
              <a:t>Transformer</a:t>
            </a:r>
            <a:endParaRPr kumimoji="1" lang="zh-CN" altLang="en-US" sz="1200" b="1" dirty="0"/>
          </a:p>
        </p:txBody>
      </p:sp>
      <p:sp>
        <p:nvSpPr>
          <p:cNvPr id="66" name="圆角矩形 65">
            <a:extLst>
              <a:ext uri="{FF2B5EF4-FFF2-40B4-BE49-F238E27FC236}">
                <a16:creationId xmlns:a16="http://schemas.microsoft.com/office/drawing/2014/main" id="{B8EB8686-E8C0-794F-A15B-879135176AE0}"/>
              </a:ext>
            </a:extLst>
          </p:cNvPr>
          <p:cNvSpPr/>
          <p:nvPr/>
        </p:nvSpPr>
        <p:spPr>
          <a:xfrm>
            <a:off x="10476431" y="817781"/>
            <a:ext cx="1257680" cy="40078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/>
              <a:t>TF Model</a:t>
            </a:r>
            <a:endParaRPr kumimoji="1" lang="zh-CN" altLang="en-US" sz="1400" b="1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7F137EB-4F4D-A844-98B4-2905C83344E4}"/>
              </a:ext>
            </a:extLst>
          </p:cNvPr>
          <p:cNvSpPr txBox="1"/>
          <p:nvPr/>
        </p:nvSpPr>
        <p:spPr>
          <a:xfrm>
            <a:off x="9288748" y="504892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Model Pipeline</a:t>
            </a:r>
            <a:endParaRPr kumimoji="1" lang="zh-CN" altLang="en-US" dirty="0"/>
          </a:p>
        </p:txBody>
      </p: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3682DC65-2FF3-4945-B051-F300E8472868}"/>
              </a:ext>
            </a:extLst>
          </p:cNvPr>
          <p:cNvCxnSpPr>
            <a:cxnSpLocks/>
          </p:cNvCxnSpPr>
          <p:nvPr/>
        </p:nvCxnSpPr>
        <p:spPr>
          <a:xfrm flipH="1">
            <a:off x="8332632" y="1178520"/>
            <a:ext cx="2182053" cy="5462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1854361E-57F4-184D-864D-4F693B8853F1}"/>
              </a:ext>
            </a:extLst>
          </p:cNvPr>
          <p:cNvCxnSpPr>
            <a:cxnSpLocks/>
          </p:cNvCxnSpPr>
          <p:nvPr/>
        </p:nvCxnSpPr>
        <p:spPr>
          <a:xfrm>
            <a:off x="11678806" y="1181747"/>
            <a:ext cx="278295" cy="543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04DFD9B6-DD1E-7249-AB1D-609E53753DA9}"/>
              </a:ext>
            </a:extLst>
          </p:cNvPr>
          <p:cNvSpPr/>
          <p:nvPr/>
        </p:nvSpPr>
        <p:spPr>
          <a:xfrm>
            <a:off x="8332632" y="1724792"/>
            <a:ext cx="3624469" cy="13928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01B897F7-4528-5141-B633-3B78C65FFE14}"/>
              </a:ext>
            </a:extLst>
          </p:cNvPr>
          <p:cNvSpPr txBox="1"/>
          <p:nvPr/>
        </p:nvSpPr>
        <p:spPr>
          <a:xfrm>
            <a:off x="9092340" y="1660784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Flink</a:t>
            </a:r>
            <a:r>
              <a:rPr kumimoji="1" lang="en-US" altLang="zh-CN" dirty="0"/>
              <a:t>-AI-Extended</a:t>
            </a:r>
            <a:endParaRPr kumimoji="1" lang="zh-CN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CBC772C-A377-BD4E-B47E-9C5981AB0AF8}"/>
              </a:ext>
            </a:extLst>
          </p:cNvPr>
          <p:cNvSpPr/>
          <p:nvPr/>
        </p:nvSpPr>
        <p:spPr>
          <a:xfrm>
            <a:off x="8568874" y="1973203"/>
            <a:ext cx="3249079" cy="10670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AF8D09B-8FEE-5741-85B2-063E2C53372C}"/>
              </a:ext>
            </a:extLst>
          </p:cNvPr>
          <p:cNvSpPr/>
          <p:nvPr/>
        </p:nvSpPr>
        <p:spPr>
          <a:xfrm>
            <a:off x="8674709" y="2239702"/>
            <a:ext cx="3037408" cy="73662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Trained Summarization Model on TensorFlow</a:t>
            </a:r>
            <a:endParaRPr kumimoji="1" lang="zh-CN" altLang="en-US" b="1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BA380F57-0AED-CB42-A462-B20EF7D66C44}"/>
              </a:ext>
            </a:extLst>
          </p:cNvPr>
          <p:cNvSpPr txBox="1"/>
          <p:nvPr/>
        </p:nvSpPr>
        <p:spPr>
          <a:xfrm>
            <a:off x="9261296" y="1907874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Python Process</a:t>
            </a:r>
            <a:endParaRPr kumimoji="1" lang="zh-CN" altLang="en-US" dirty="0"/>
          </a:p>
        </p:txBody>
      </p:sp>
      <p:sp>
        <p:nvSpPr>
          <p:cNvPr id="77" name="右箭头 76">
            <a:extLst>
              <a:ext uri="{FF2B5EF4-FFF2-40B4-BE49-F238E27FC236}">
                <a16:creationId xmlns:a16="http://schemas.microsoft.com/office/drawing/2014/main" id="{F1F048AE-D7E8-2940-94EC-7CBBD99C7EF4}"/>
              </a:ext>
            </a:extLst>
          </p:cNvPr>
          <p:cNvSpPr/>
          <p:nvPr/>
        </p:nvSpPr>
        <p:spPr>
          <a:xfrm>
            <a:off x="10175880" y="919539"/>
            <a:ext cx="338804" cy="204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0" name="右箭头 79">
            <a:extLst>
              <a:ext uri="{FF2B5EF4-FFF2-40B4-BE49-F238E27FC236}">
                <a16:creationId xmlns:a16="http://schemas.microsoft.com/office/drawing/2014/main" id="{BCC2ADC7-9046-3341-BB47-126F470F5437}"/>
              </a:ext>
            </a:extLst>
          </p:cNvPr>
          <p:cNvSpPr/>
          <p:nvPr/>
        </p:nvSpPr>
        <p:spPr>
          <a:xfrm>
            <a:off x="6984068" y="901901"/>
            <a:ext cx="945187" cy="26853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9A8A8ADF-6BB0-EA44-814F-C138E4717948}"/>
              </a:ext>
            </a:extLst>
          </p:cNvPr>
          <p:cNvSpPr txBox="1"/>
          <p:nvPr/>
        </p:nvSpPr>
        <p:spPr>
          <a:xfrm>
            <a:off x="6712779" y="1119141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i="1" dirty="0" err="1"/>
              <a:t>pipeline.fit</a:t>
            </a:r>
            <a:r>
              <a:rPr kumimoji="1" lang="en-US" altLang="zh-CN" sz="1400" i="1" dirty="0"/>
              <a:t>(corpus)</a:t>
            </a:r>
            <a:endParaRPr kumimoji="1" lang="zh-CN" altLang="en-US" sz="1400" i="1" dirty="0"/>
          </a:p>
        </p:txBody>
      </p:sp>
      <p:sp>
        <p:nvSpPr>
          <p:cNvPr id="82" name="右箭头 81">
            <a:extLst>
              <a:ext uri="{FF2B5EF4-FFF2-40B4-BE49-F238E27FC236}">
                <a16:creationId xmlns:a16="http://schemas.microsoft.com/office/drawing/2014/main" id="{782053CC-4B04-4A46-944F-432CBC2F1B41}"/>
              </a:ext>
            </a:extLst>
          </p:cNvPr>
          <p:cNvSpPr/>
          <p:nvPr/>
        </p:nvSpPr>
        <p:spPr>
          <a:xfrm>
            <a:off x="6962419" y="2379616"/>
            <a:ext cx="945187" cy="268538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D9474573-14E5-BB49-8BB4-DC54215ACD04}"/>
              </a:ext>
            </a:extLst>
          </p:cNvPr>
          <p:cNvSpPr txBox="1"/>
          <p:nvPr/>
        </p:nvSpPr>
        <p:spPr>
          <a:xfrm>
            <a:off x="6604975" y="2085312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i="1" dirty="0" err="1"/>
              <a:t>model.train</a:t>
            </a:r>
            <a:r>
              <a:rPr kumimoji="1" lang="en-US" altLang="zh-CN" sz="1400" i="1" dirty="0"/>
              <a:t>(corpus)</a:t>
            </a:r>
            <a:endParaRPr kumimoji="1" lang="zh-CN" altLang="en-US" sz="1400" i="1" dirty="0"/>
          </a:p>
        </p:txBody>
      </p: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76C0FB4D-7C24-4143-94AE-8EC83DA81407}"/>
              </a:ext>
            </a:extLst>
          </p:cNvPr>
          <p:cNvCxnSpPr>
            <a:cxnSpLocks/>
          </p:cNvCxnSpPr>
          <p:nvPr/>
        </p:nvCxnSpPr>
        <p:spPr>
          <a:xfrm>
            <a:off x="7456661" y="1412550"/>
            <a:ext cx="0" cy="672762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圆角矩形 105">
            <a:extLst>
              <a:ext uri="{FF2B5EF4-FFF2-40B4-BE49-F238E27FC236}">
                <a16:creationId xmlns:a16="http://schemas.microsoft.com/office/drawing/2014/main" id="{99DB4A0D-9C01-6948-998B-E5347B99211A}"/>
              </a:ext>
            </a:extLst>
          </p:cNvPr>
          <p:cNvSpPr/>
          <p:nvPr/>
        </p:nvSpPr>
        <p:spPr>
          <a:xfrm>
            <a:off x="4015834" y="3774552"/>
            <a:ext cx="6586343" cy="188256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1A9ABAE0-8F4F-BC4C-AB0E-96F37785B47C}"/>
              </a:ext>
            </a:extLst>
          </p:cNvPr>
          <p:cNvGrpSpPr/>
          <p:nvPr/>
        </p:nvGrpSpPr>
        <p:grpSpPr>
          <a:xfrm>
            <a:off x="4797711" y="4134611"/>
            <a:ext cx="3298499" cy="907012"/>
            <a:chOff x="3996823" y="4339771"/>
            <a:chExt cx="3328723" cy="1233846"/>
          </a:xfrm>
        </p:grpSpPr>
        <p:sp>
          <p:nvSpPr>
            <p:cNvPr id="108" name="弧 107">
              <a:extLst>
                <a:ext uri="{FF2B5EF4-FFF2-40B4-BE49-F238E27FC236}">
                  <a16:creationId xmlns:a16="http://schemas.microsoft.com/office/drawing/2014/main" id="{24EC56E0-54D5-D846-A0DD-0A9230E5A3D7}"/>
                </a:ext>
              </a:extLst>
            </p:cNvPr>
            <p:cNvSpPr/>
            <p:nvPr/>
          </p:nvSpPr>
          <p:spPr>
            <a:xfrm>
              <a:off x="4151086" y="4339771"/>
              <a:ext cx="609600" cy="1233846"/>
            </a:xfrm>
            <a:prstGeom prst="arc">
              <a:avLst>
                <a:gd name="adj1" fmla="val 16200000"/>
                <a:gd name="adj2" fmla="val 537923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9" name="弧 108">
              <a:extLst>
                <a:ext uri="{FF2B5EF4-FFF2-40B4-BE49-F238E27FC236}">
                  <a16:creationId xmlns:a16="http://schemas.microsoft.com/office/drawing/2014/main" id="{1807264A-50AD-F140-988B-E59FF9F339CD}"/>
                </a:ext>
              </a:extLst>
            </p:cNvPr>
            <p:cNvSpPr/>
            <p:nvPr/>
          </p:nvSpPr>
          <p:spPr>
            <a:xfrm>
              <a:off x="6715946" y="4339771"/>
              <a:ext cx="609600" cy="1233846"/>
            </a:xfrm>
            <a:prstGeom prst="arc">
              <a:avLst>
                <a:gd name="adj1" fmla="val 16200000"/>
                <a:gd name="adj2" fmla="val 53789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10" name="直线连接符 109">
              <a:extLst>
                <a:ext uri="{FF2B5EF4-FFF2-40B4-BE49-F238E27FC236}">
                  <a16:creationId xmlns:a16="http://schemas.microsoft.com/office/drawing/2014/main" id="{792C6B0A-D5B2-5F4F-8DC7-E8597EC058A3}"/>
                </a:ext>
              </a:extLst>
            </p:cNvPr>
            <p:cNvCxnSpPr>
              <a:stCxn id="108" idx="0"/>
              <a:endCxn id="109" idx="0"/>
            </p:cNvCxnSpPr>
            <p:nvPr/>
          </p:nvCxnSpPr>
          <p:spPr>
            <a:xfrm>
              <a:off x="4455886" y="4339771"/>
              <a:ext cx="25648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连接符 110">
              <a:extLst>
                <a:ext uri="{FF2B5EF4-FFF2-40B4-BE49-F238E27FC236}">
                  <a16:creationId xmlns:a16="http://schemas.microsoft.com/office/drawing/2014/main" id="{B43FD0B3-A6A4-0B47-BD63-35A586FE4144}"/>
                </a:ext>
              </a:extLst>
            </p:cNvPr>
            <p:cNvCxnSpPr>
              <a:stCxn id="108" idx="2"/>
              <a:endCxn id="109" idx="2"/>
            </p:cNvCxnSpPr>
            <p:nvPr/>
          </p:nvCxnSpPr>
          <p:spPr>
            <a:xfrm flipV="1">
              <a:off x="4459612" y="5573570"/>
              <a:ext cx="2564907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弧 111">
              <a:extLst>
                <a:ext uri="{FF2B5EF4-FFF2-40B4-BE49-F238E27FC236}">
                  <a16:creationId xmlns:a16="http://schemas.microsoft.com/office/drawing/2014/main" id="{B76A46CF-93F3-BC4D-A036-ABFED0B6C981}"/>
                </a:ext>
              </a:extLst>
            </p:cNvPr>
            <p:cNvSpPr/>
            <p:nvPr/>
          </p:nvSpPr>
          <p:spPr>
            <a:xfrm>
              <a:off x="3996823" y="4339771"/>
              <a:ext cx="609600" cy="1233846"/>
            </a:xfrm>
            <a:prstGeom prst="arc">
              <a:avLst>
                <a:gd name="adj1" fmla="val 16200000"/>
                <a:gd name="adj2" fmla="val 546839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弧 112">
              <a:extLst>
                <a:ext uri="{FF2B5EF4-FFF2-40B4-BE49-F238E27FC236}">
                  <a16:creationId xmlns:a16="http://schemas.microsoft.com/office/drawing/2014/main" id="{E32E5F01-A022-8141-ABF2-7C69F15A8131}"/>
                </a:ext>
              </a:extLst>
            </p:cNvPr>
            <p:cNvSpPr/>
            <p:nvPr/>
          </p:nvSpPr>
          <p:spPr>
            <a:xfrm rot="10800000">
              <a:off x="3996823" y="4339771"/>
              <a:ext cx="609600" cy="1233846"/>
            </a:xfrm>
            <a:prstGeom prst="arc">
              <a:avLst>
                <a:gd name="adj1" fmla="val 16200000"/>
                <a:gd name="adj2" fmla="val 543282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4" name="圆角矩形 113">
            <a:extLst>
              <a:ext uri="{FF2B5EF4-FFF2-40B4-BE49-F238E27FC236}">
                <a16:creationId xmlns:a16="http://schemas.microsoft.com/office/drawing/2014/main" id="{5E9B5533-F531-DF4F-A05E-2B3BEE9664F1}"/>
              </a:ext>
            </a:extLst>
          </p:cNvPr>
          <p:cNvSpPr/>
          <p:nvPr/>
        </p:nvSpPr>
        <p:spPr>
          <a:xfrm>
            <a:off x="5179012" y="4391774"/>
            <a:ext cx="1257680" cy="40078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/>
              <a:t>Transformer</a:t>
            </a:r>
            <a:endParaRPr kumimoji="1" lang="zh-CN" altLang="en-US" sz="1200" b="1" dirty="0"/>
          </a:p>
        </p:txBody>
      </p:sp>
      <p:sp>
        <p:nvSpPr>
          <p:cNvPr id="115" name="圆角矩形 114">
            <a:extLst>
              <a:ext uri="{FF2B5EF4-FFF2-40B4-BE49-F238E27FC236}">
                <a16:creationId xmlns:a16="http://schemas.microsoft.com/office/drawing/2014/main" id="{A8C13A28-7859-A741-970A-2E693FAD707D}"/>
              </a:ext>
            </a:extLst>
          </p:cNvPr>
          <p:cNvSpPr/>
          <p:nvPr/>
        </p:nvSpPr>
        <p:spPr>
          <a:xfrm>
            <a:off x="6742413" y="4391774"/>
            <a:ext cx="1257680" cy="40078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/>
              <a:t>TF Model</a:t>
            </a:r>
            <a:endParaRPr kumimoji="1" lang="zh-CN" altLang="en-US" sz="1400" b="1" dirty="0"/>
          </a:p>
        </p:txBody>
      </p:sp>
      <p:sp>
        <p:nvSpPr>
          <p:cNvPr id="116" name="圆角矩形 115">
            <a:extLst>
              <a:ext uri="{FF2B5EF4-FFF2-40B4-BE49-F238E27FC236}">
                <a16:creationId xmlns:a16="http://schemas.microsoft.com/office/drawing/2014/main" id="{1F0AC068-4EFB-2A43-83BF-F5C314872EDF}"/>
              </a:ext>
            </a:extLst>
          </p:cNvPr>
          <p:cNvSpPr/>
          <p:nvPr/>
        </p:nvSpPr>
        <p:spPr>
          <a:xfrm>
            <a:off x="4135017" y="4233555"/>
            <a:ext cx="813833" cy="695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Query:</a:t>
            </a:r>
          </a:p>
          <a:p>
            <a:pPr algn="ctr"/>
            <a:r>
              <a:rPr kumimoji="1" lang="en-US" altLang="zh-CN" sz="1400" dirty="0"/>
              <a:t>Table</a:t>
            </a:r>
            <a:endParaRPr kumimoji="1" lang="zh-CN" altLang="en-US" sz="1400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CFC1B825-E9BE-3B41-8272-024FA829DD4B}"/>
              </a:ext>
            </a:extLst>
          </p:cNvPr>
          <p:cNvSpPr txBox="1"/>
          <p:nvPr/>
        </p:nvSpPr>
        <p:spPr>
          <a:xfrm>
            <a:off x="4536156" y="3740082"/>
            <a:ext cx="194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/>
              <a:t>Flink</a:t>
            </a:r>
            <a:r>
              <a:rPr kumimoji="1" lang="en-US" altLang="zh-CN" b="1" dirty="0"/>
              <a:t> Application</a:t>
            </a:r>
            <a:endParaRPr kumimoji="1" lang="zh-CN" altLang="en-US" b="1" dirty="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397C2ED5-6A6D-534E-A79D-B3205BD706F4}"/>
              </a:ext>
            </a:extLst>
          </p:cNvPr>
          <p:cNvSpPr txBox="1"/>
          <p:nvPr/>
        </p:nvSpPr>
        <p:spPr>
          <a:xfrm>
            <a:off x="5554730" y="4078885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Model Pipeline</a:t>
            </a:r>
            <a:endParaRPr kumimoji="1" lang="zh-CN" altLang="en-US" dirty="0"/>
          </a:p>
        </p:txBody>
      </p: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16D0E20F-438C-3D45-884E-7CB2D0220146}"/>
              </a:ext>
            </a:extLst>
          </p:cNvPr>
          <p:cNvCxnSpPr>
            <a:cxnSpLocks/>
          </p:cNvCxnSpPr>
          <p:nvPr/>
        </p:nvCxnSpPr>
        <p:spPr>
          <a:xfrm flipH="1">
            <a:off x="4598614" y="4752513"/>
            <a:ext cx="2182053" cy="5462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AAC9BC15-309E-5D4C-AE85-E02C48E91CE9}"/>
              </a:ext>
            </a:extLst>
          </p:cNvPr>
          <p:cNvCxnSpPr>
            <a:cxnSpLocks/>
          </p:cNvCxnSpPr>
          <p:nvPr/>
        </p:nvCxnSpPr>
        <p:spPr>
          <a:xfrm>
            <a:off x="7944788" y="4755740"/>
            <a:ext cx="278295" cy="543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>
            <a:extLst>
              <a:ext uri="{FF2B5EF4-FFF2-40B4-BE49-F238E27FC236}">
                <a16:creationId xmlns:a16="http://schemas.microsoft.com/office/drawing/2014/main" id="{A9AFBF35-EA9F-5144-9D7C-1BAF430AC2B8}"/>
              </a:ext>
            </a:extLst>
          </p:cNvPr>
          <p:cNvSpPr/>
          <p:nvPr/>
        </p:nvSpPr>
        <p:spPr>
          <a:xfrm>
            <a:off x="4598614" y="5298785"/>
            <a:ext cx="3624469" cy="13928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258BD391-DB83-5844-A29C-1AD6F5497340}"/>
              </a:ext>
            </a:extLst>
          </p:cNvPr>
          <p:cNvSpPr txBox="1"/>
          <p:nvPr/>
        </p:nvSpPr>
        <p:spPr>
          <a:xfrm>
            <a:off x="5358322" y="5234777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Flink</a:t>
            </a:r>
            <a:r>
              <a:rPr kumimoji="1" lang="en-US" altLang="zh-CN" dirty="0"/>
              <a:t>-AI-Extended</a:t>
            </a:r>
            <a:endParaRPr kumimoji="1" lang="zh-CN" altLang="en-US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4C0319AC-FCA3-294E-B003-35A99BCC94EB}"/>
              </a:ext>
            </a:extLst>
          </p:cNvPr>
          <p:cNvSpPr/>
          <p:nvPr/>
        </p:nvSpPr>
        <p:spPr>
          <a:xfrm>
            <a:off x="4834856" y="5547196"/>
            <a:ext cx="3249079" cy="10670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4FAF67D1-2ED4-3A4E-B900-A49C081AACD1}"/>
              </a:ext>
            </a:extLst>
          </p:cNvPr>
          <p:cNvSpPr/>
          <p:nvPr/>
        </p:nvSpPr>
        <p:spPr>
          <a:xfrm>
            <a:off x="4940691" y="5813695"/>
            <a:ext cx="3037408" cy="73662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Trained Summarization Model on TensorFlow</a:t>
            </a:r>
            <a:endParaRPr kumimoji="1" lang="zh-CN" altLang="en-US" b="1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6ED7DB1F-AD80-F040-998D-90E2CE02207A}"/>
              </a:ext>
            </a:extLst>
          </p:cNvPr>
          <p:cNvSpPr txBox="1"/>
          <p:nvPr/>
        </p:nvSpPr>
        <p:spPr>
          <a:xfrm>
            <a:off x="5527278" y="5481867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Python Process</a:t>
            </a:r>
            <a:endParaRPr kumimoji="1" lang="zh-CN" altLang="en-US" dirty="0"/>
          </a:p>
        </p:txBody>
      </p:sp>
      <p:sp>
        <p:nvSpPr>
          <p:cNvPr id="126" name="右箭头 125">
            <a:extLst>
              <a:ext uri="{FF2B5EF4-FFF2-40B4-BE49-F238E27FC236}">
                <a16:creationId xmlns:a16="http://schemas.microsoft.com/office/drawing/2014/main" id="{20503399-327E-3F47-B350-D259A6EEDE1F}"/>
              </a:ext>
            </a:extLst>
          </p:cNvPr>
          <p:cNvSpPr/>
          <p:nvPr/>
        </p:nvSpPr>
        <p:spPr>
          <a:xfrm>
            <a:off x="6441862" y="4493532"/>
            <a:ext cx="338804" cy="204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7" name="右箭头 126">
            <a:extLst>
              <a:ext uri="{FF2B5EF4-FFF2-40B4-BE49-F238E27FC236}">
                <a16:creationId xmlns:a16="http://schemas.microsoft.com/office/drawing/2014/main" id="{8235E8C9-BE96-2E46-8F12-E75590AE9054}"/>
              </a:ext>
            </a:extLst>
          </p:cNvPr>
          <p:cNvSpPr/>
          <p:nvPr/>
        </p:nvSpPr>
        <p:spPr>
          <a:xfrm>
            <a:off x="4948851" y="4493665"/>
            <a:ext cx="303756" cy="204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8" name="图片 127">
            <a:extLst>
              <a:ext uri="{FF2B5EF4-FFF2-40B4-BE49-F238E27FC236}">
                <a16:creationId xmlns:a16="http://schemas.microsoft.com/office/drawing/2014/main" id="{5A8C4373-1A54-9F40-9C05-952096D550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330"/>
          <a:stretch/>
        </p:blipFill>
        <p:spPr>
          <a:xfrm>
            <a:off x="4162314" y="3792406"/>
            <a:ext cx="432520" cy="423296"/>
          </a:xfrm>
          <a:prstGeom prst="rect">
            <a:avLst/>
          </a:prstGeom>
        </p:spPr>
      </p:pic>
      <p:sp>
        <p:nvSpPr>
          <p:cNvPr id="130" name="圆角矩形 129">
            <a:extLst>
              <a:ext uri="{FF2B5EF4-FFF2-40B4-BE49-F238E27FC236}">
                <a16:creationId xmlns:a16="http://schemas.microsoft.com/office/drawing/2014/main" id="{DA1E108C-80F1-8943-93AD-1DAC97632DC5}"/>
              </a:ext>
            </a:extLst>
          </p:cNvPr>
          <p:cNvSpPr/>
          <p:nvPr/>
        </p:nvSpPr>
        <p:spPr>
          <a:xfrm>
            <a:off x="9667106" y="4215702"/>
            <a:ext cx="813833" cy="695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Result:</a:t>
            </a:r>
          </a:p>
          <a:p>
            <a:pPr algn="ctr"/>
            <a:r>
              <a:rPr kumimoji="1" lang="en-US" altLang="zh-CN" sz="1400" dirty="0"/>
              <a:t>Table</a:t>
            </a:r>
            <a:endParaRPr kumimoji="1" lang="zh-CN" altLang="en-US" sz="1400" dirty="0"/>
          </a:p>
        </p:txBody>
      </p:sp>
      <p:sp>
        <p:nvSpPr>
          <p:cNvPr id="129" name="右箭头 128">
            <a:extLst>
              <a:ext uri="{FF2B5EF4-FFF2-40B4-BE49-F238E27FC236}">
                <a16:creationId xmlns:a16="http://schemas.microsoft.com/office/drawing/2014/main" id="{B33F17F1-8937-1848-AFCB-4AAB3E09287F}"/>
              </a:ext>
            </a:extLst>
          </p:cNvPr>
          <p:cNvSpPr/>
          <p:nvPr/>
        </p:nvSpPr>
        <p:spPr>
          <a:xfrm>
            <a:off x="7997802" y="4448217"/>
            <a:ext cx="1722316" cy="257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986FB393-7E00-9A4C-A4D4-99473E378A5B}"/>
              </a:ext>
            </a:extLst>
          </p:cNvPr>
          <p:cNvSpPr/>
          <p:nvPr/>
        </p:nvSpPr>
        <p:spPr>
          <a:xfrm>
            <a:off x="8249974" y="363526"/>
            <a:ext cx="3827231" cy="281749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3" name="直线箭头连接符 132">
            <a:extLst>
              <a:ext uri="{FF2B5EF4-FFF2-40B4-BE49-F238E27FC236}">
                <a16:creationId xmlns:a16="http://schemas.microsoft.com/office/drawing/2014/main" id="{55D9E77B-6058-AB44-97E6-4274D936F1F6}"/>
              </a:ext>
            </a:extLst>
          </p:cNvPr>
          <p:cNvCxnSpPr/>
          <p:nvPr/>
        </p:nvCxnSpPr>
        <p:spPr>
          <a:xfrm flipH="1">
            <a:off x="7382921" y="3181020"/>
            <a:ext cx="1831995" cy="953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文本框 133">
            <a:extLst>
              <a:ext uri="{FF2B5EF4-FFF2-40B4-BE49-F238E27FC236}">
                <a16:creationId xmlns:a16="http://schemas.microsoft.com/office/drawing/2014/main" id="{2D89FD44-FEFE-804F-BCD4-1D18FDBF4AB7}"/>
              </a:ext>
            </a:extLst>
          </p:cNvPr>
          <p:cNvSpPr txBox="1"/>
          <p:nvPr/>
        </p:nvSpPr>
        <p:spPr>
          <a:xfrm>
            <a:off x="7602884" y="4727406"/>
            <a:ext cx="2129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i="1" dirty="0" err="1"/>
              <a:t>pipeline.transform</a:t>
            </a:r>
            <a:r>
              <a:rPr kumimoji="1" lang="en-US" altLang="zh-CN" sz="1400" i="1" dirty="0"/>
              <a:t>(query)</a:t>
            </a:r>
            <a:endParaRPr kumimoji="1" lang="zh-CN" altLang="en-US" sz="1400" i="1" dirty="0"/>
          </a:p>
        </p:txBody>
      </p:sp>
      <p:cxnSp>
        <p:nvCxnSpPr>
          <p:cNvPr id="136" name="肘形连接符 135">
            <a:extLst>
              <a:ext uri="{FF2B5EF4-FFF2-40B4-BE49-F238E27FC236}">
                <a16:creationId xmlns:a16="http://schemas.microsoft.com/office/drawing/2014/main" id="{6680E4B7-98EA-F64F-AF4B-ED51B846D3C0}"/>
              </a:ext>
            </a:extLst>
          </p:cNvPr>
          <p:cNvCxnSpPr>
            <a:stCxn id="124" idx="3"/>
          </p:cNvCxnSpPr>
          <p:nvPr/>
        </p:nvCxnSpPr>
        <p:spPr>
          <a:xfrm flipV="1">
            <a:off x="7978099" y="5041588"/>
            <a:ext cx="861191" cy="114042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文本框 136">
            <a:extLst>
              <a:ext uri="{FF2B5EF4-FFF2-40B4-BE49-F238E27FC236}">
                <a16:creationId xmlns:a16="http://schemas.microsoft.com/office/drawing/2014/main" id="{278F4CF3-342F-8D4C-880D-910B95A2A2AC}"/>
              </a:ext>
            </a:extLst>
          </p:cNvPr>
          <p:cNvSpPr txBox="1"/>
          <p:nvPr/>
        </p:nvSpPr>
        <p:spPr>
          <a:xfrm>
            <a:off x="8150620" y="6163594"/>
            <a:ext cx="1972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i="1" dirty="0" err="1"/>
              <a:t>model.inference</a:t>
            </a:r>
            <a:r>
              <a:rPr kumimoji="1" lang="en-US" altLang="zh-CN" sz="1400" i="1" dirty="0"/>
              <a:t>(query)</a:t>
            </a:r>
            <a:endParaRPr kumimoji="1" lang="zh-CN" altLang="en-US" sz="1400" i="1" dirty="0"/>
          </a:p>
        </p:txBody>
      </p:sp>
      <p:sp>
        <p:nvSpPr>
          <p:cNvPr id="138" name="右箭头 137">
            <a:extLst>
              <a:ext uri="{FF2B5EF4-FFF2-40B4-BE49-F238E27FC236}">
                <a16:creationId xmlns:a16="http://schemas.microsoft.com/office/drawing/2014/main" id="{46DB1BC4-B5B5-1D4E-B333-FF100E67509E}"/>
              </a:ext>
            </a:extLst>
          </p:cNvPr>
          <p:cNvSpPr/>
          <p:nvPr/>
        </p:nvSpPr>
        <p:spPr>
          <a:xfrm>
            <a:off x="3485650" y="4482184"/>
            <a:ext cx="592783" cy="245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圆角矩形 139">
            <a:extLst>
              <a:ext uri="{FF2B5EF4-FFF2-40B4-BE49-F238E27FC236}">
                <a16:creationId xmlns:a16="http://schemas.microsoft.com/office/drawing/2014/main" id="{C3A77FDE-8BBF-9748-AE82-8B92FC4893EB}"/>
              </a:ext>
            </a:extLst>
          </p:cNvPr>
          <p:cNvSpPr/>
          <p:nvPr/>
        </p:nvSpPr>
        <p:spPr>
          <a:xfrm>
            <a:off x="446452" y="3939163"/>
            <a:ext cx="662425" cy="34220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App</a:t>
            </a:r>
            <a:endParaRPr kumimoji="1" lang="zh-CN" altLang="en-US" dirty="0"/>
          </a:p>
        </p:txBody>
      </p:sp>
      <p:sp>
        <p:nvSpPr>
          <p:cNvPr id="141" name="圆角矩形 140">
            <a:extLst>
              <a:ext uri="{FF2B5EF4-FFF2-40B4-BE49-F238E27FC236}">
                <a16:creationId xmlns:a16="http://schemas.microsoft.com/office/drawing/2014/main" id="{CA754465-EB9E-014D-9228-0CCF6F513AB4}"/>
              </a:ext>
            </a:extLst>
          </p:cNvPr>
          <p:cNvSpPr/>
          <p:nvPr/>
        </p:nvSpPr>
        <p:spPr>
          <a:xfrm>
            <a:off x="446451" y="4410308"/>
            <a:ext cx="662425" cy="34220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App</a:t>
            </a:r>
            <a:endParaRPr kumimoji="1" lang="zh-CN" altLang="en-US" dirty="0"/>
          </a:p>
        </p:txBody>
      </p:sp>
      <p:sp>
        <p:nvSpPr>
          <p:cNvPr id="142" name="圆角矩形 141">
            <a:extLst>
              <a:ext uri="{FF2B5EF4-FFF2-40B4-BE49-F238E27FC236}">
                <a16:creationId xmlns:a16="http://schemas.microsoft.com/office/drawing/2014/main" id="{FE28F392-4647-CE4A-8ED5-B15E4C7E0315}"/>
              </a:ext>
            </a:extLst>
          </p:cNvPr>
          <p:cNvSpPr/>
          <p:nvPr/>
        </p:nvSpPr>
        <p:spPr>
          <a:xfrm>
            <a:off x="438048" y="4899270"/>
            <a:ext cx="662425" cy="34220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App</a:t>
            </a:r>
            <a:endParaRPr kumimoji="1" lang="zh-CN" altLang="en-US" dirty="0"/>
          </a:p>
        </p:txBody>
      </p:sp>
      <p:sp>
        <p:nvSpPr>
          <p:cNvPr id="143" name="右箭头 142">
            <a:extLst>
              <a:ext uri="{FF2B5EF4-FFF2-40B4-BE49-F238E27FC236}">
                <a16:creationId xmlns:a16="http://schemas.microsoft.com/office/drawing/2014/main" id="{D0AFF4AB-507C-0944-8096-CB066C73501C}"/>
              </a:ext>
            </a:extLst>
          </p:cNvPr>
          <p:cNvSpPr/>
          <p:nvPr/>
        </p:nvSpPr>
        <p:spPr>
          <a:xfrm>
            <a:off x="10579648" y="4454124"/>
            <a:ext cx="772261" cy="245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圆角矩形 143">
            <a:extLst>
              <a:ext uri="{FF2B5EF4-FFF2-40B4-BE49-F238E27FC236}">
                <a16:creationId xmlns:a16="http://schemas.microsoft.com/office/drawing/2014/main" id="{A26BB78B-ED87-2242-89B7-191AC2F3F2C8}"/>
              </a:ext>
            </a:extLst>
          </p:cNvPr>
          <p:cNvSpPr/>
          <p:nvPr/>
        </p:nvSpPr>
        <p:spPr>
          <a:xfrm>
            <a:off x="11382260" y="3904282"/>
            <a:ext cx="662425" cy="34220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App</a:t>
            </a:r>
            <a:endParaRPr kumimoji="1" lang="zh-CN" altLang="en-US" dirty="0"/>
          </a:p>
        </p:txBody>
      </p:sp>
      <p:sp>
        <p:nvSpPr>
          <p:cNvPr id="145" name="圆角矩形 144">
            <a:extLst>
              <a:ext uri="{FF2B5EF4-FFF2-40B4-BE49-F238E27FC236}">
                <a16:creationId xmlns:a16="http://schemas.microsoft.com/office/drawing/2014/main" id="{672F8EFE-09D4-A548-884F-4711D5ED1BC5}"/>
              </a:ext>
            </a:extLst>
          </p:cNvPr>
          <p:cNvSpPr/>
          <p:nvPr/>
        </p:nvSpPr>
        <p:spPr>
          <a:xfrm>
            <a:off x="11382259" y="4375427"/>
            <a:ext cx="662425" cy="34220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App</a:t>
            </a:r>
            <a:endParaRPr kumimoji="1" lang="zh-CN" altLang="en-US" dirty="0"/>
          </a:p>
        </p:txBody>
      </p:sp>
      <p:sp>
        <p:nvSpPr>
          <p:cNvPr id="146" name="圆角矩形 145">
            <a:extLst>
              <a:ext uri="{FF2B5EF4-FFF2-40B4-BE49-F238E27FC236}">
                <a16:creationId xmlns:a16="http://schemas.microsoft.com/office/drawing/2014/main" id="{FD18147A-8D1A-B44C-BC73-6464A189737D}"/>
              </a:ext>
            </a:extLst>
          </p:cNvPr>
          <p:cNvSpPr/>
          <p:nvPr/>
        </p:nvSpPr>
        <p:spPr>
          <a:xfrm>
            <a:off x="11373856" y="4864389"/>
            <a:ext cx="662425" cy="34220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App</a:t>
            </a:r>
            <a:endParaRPr kumimoji="1" lang="zh-CN" altLang="en-US" dirty="0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AA91A35E-0557-9D44-A0DF-1ECD3F863542}"/>
              </a:ext>
            </a:extLst>
          </p:cNvPr>
          <p:cNvSpPr txBox="1"/>
          <p:nvPr/>
        </p:nvSpPr>
        <p:spPr>
          <a:xfrm>
            <a:off x="1859074" y="1040740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i="1" dirty="0"/>
              <a:t>read</a:t>
            </a:r>
            <a:endParaRPr kumimoji="1" lang="zh-CN" altLang="en-US" sz="1400" i="1" dirty="0"/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2E7C9A7A-ACF5-D444-B7ED-12F00510F995}"/>
              </a:ext>
            </a:extLst>
          </p:cNvPr>
          <p:cNvSpPr txBox="1"/>
          <p:nvPr/>
        </p:nvSpPr>
        <p:spPr>
          <a:xfrm>
            <a:off x="3360551" y="4638669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i="1" dirty="0"/>
              <a:t>ingest</a:t>
            </a:r>
            <a:endParaRPr kumimoji="1" lang="zh-CN" altLang="en-US" sz="1400" i="1" dirty="0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A6BC193F-1278-E749-ACA4-D8F44F76F3FA}"/>
              </a:ext>
            </a:extLst>
          </p:cNvPr>
          <p:cNvSpPr txBox="1"/>
          <p:nvPr/>
        </p:nvSpPr>
        <p:spPr>
          <a:xfrm>
            <a:off x="10530901" y="4622761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i="1" dirty="0"/>
              <a:t>response</a:t>
            </a:r>
            <a:endParaRPr kumimoji="1" lang="zh-CN" altLang="en-US" sz="1400" i="1" dirty="0"/>
          </a:p>
        </p:txBody>
      </p:sp>
      <p:sp>
        <p:nvSpPr>
          <p:cNvPr id="151" name="右箭头 150">
            <a:extLst>
              <a:ext uri="{FF2B5EF4-FFF2-40B4-BE49-F238E27FC236}">
                <a16:creationId xmlns:a16="http://schemas.microsoft.com/office/drawing/2014/main" id="{9A41BC8B-FC62-0941-89CF-911924309AF1}"/>
              </a:ext>
            </a:extLst>
          </p:cNvPr>
          <p:cNvSpPr/>
          <p:nvPr/>
        </p:nvSpPr>
        <p:spPr>
          <a:xfrm>
            <a:off x="1153800" y="4481785"/>
            <a:ext cx="592783" cy="245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75ADCA78-DC9A-964E-AB77-AA1FA55A7C6E}"/>
              </a:ext>
            </a:extLst>
          </p:cNvPr>
          <p:cNvSpPr txBox="1"/>
          <p:nvPr/>
        </p:nvSpPr>
        <p:spPr>
          <a:xfrm>
            <a:off x="1062347" y="4619662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i="1" dirty="0"/>
              <a:t>send</a:t>
            </a:r>
            <a:endParaRPr kumimoji="1" lang="zh-CN" altLang="en-US" sz="1400" i="1" dirty="0"/>
          </a:p>
        </p:txBody>
      </p:sp>
      <p:sp>
        <p:nvSpPr>
          <p:cNvPr id="153" name="圆角矩形 152">
            <a:extLst>
              <a:ext uri="{FF2B5EF4-FFF2-40B4-BE49-F238E27FC236}">
                <a16:creationId xmlns:a16="http://schemas.microsoft.com/office/drawing/2014/main" id="{66523187-1B1D-FD4F-B652-6A187160BB08}"/>
              </a:ext>
            </a:extLst>
          </p:cNvPr>
          <p:cNvSpPr/>
          <p:nvPr/>
        </p:nvSpPr>
        <p:spPr>
          <a:xfrm>
            <a:off x="9509941" y="4072957"/>
            <a:ext cx="1070517" cy="2698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920"/>
              </a:lnSpc>
            </a:pPr>
            <a:r>
              <a:rPr kumimoji="1" lang="en-US" altLang="zh-CN" sz="1600" dirty="0"/>
              <a:t>Summary</a:t>
            </a: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C19FAD2F-19C3-7042-8852-D443AFEA8875}"/>
              </a:ext>
            </a:extLst>
          </p:cNvPr>
          <p:cNvSpPr txBox="1"/>
          <p:nvPr/>
        </p:nvSpPr>
        <p:spPr>
          <a:xfrm>
            <a:off x="391685" y="2236440"/>
            <a:ext cx="1717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/>
              <a:t>Training</a:t>
            </a:r>
            <a:endParaRPr kumimoji="1" lang="zh-CN" altLang="en-US" sz="3200" b="1" dirty="0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DF2682EB-C2D4-B346-8929-7D1A42D72E54}"/>
              </a:ext>
            </a:extLst>
          </p:cNvPr>
          <p:cNvSpPr txBox="1"/>
          <p:nvPr/>
        </p:nvSpPr>
        <p:spPr>
          <a:xfrm>
            <a:off x="440536" y="5649550"/>
            <a:ext cx="1922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/>
              <a:t>Inference</a:t>
            </a:r>
            <a:endParaRPr kumimoji="1"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32329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96</Words>
  <Application>Microsoft Macintosh PowerPoint</Application>
  <PresentationFormat>宽屏</PresentationFormat>
  <Paragraphs>50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9</cp:revision>
  <cp:lastPrinted>2019-07-03T07:34:00Z</cp:lastPrinted>
  <dcterms:created xsi:type="dcterms:W3CDTF">2019-07-03T06:14:59Z</dcterms:created>
  <dcterms:modified xsi:type="dcterms:W3CDTF">2019-07-03T08:18:56Z</dcterms:modified>
</cp:coreProperties>
</file>