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8" r:id="rId4"/>
    <p:sldId id="256" r:id="rId5"/>
    <p:sldId id="259" r:id="rId6"/>
    <p:sldId id="260" r:id="rId7"/>
    <p:sldId id="25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F51A6-E83E-44A7-BC81-F45DE951A7C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3FB0-A5DD-4FE5-AD61-8F726714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3FB0-A5DD-4FE5-AD61-8F72671437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E66-DB59-4E3E-B2F1-8F57BAD58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8206-16DE-450F-A06C-6C55BE530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EDD5-74B9-4C46-8850-899DB005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0545-3E91-452D-BD24-86F78570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8372-7CC5-4352-A490-937C7699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98E5-3498-45EC-B6E6-5A4D7EB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0EA01-F5BB-4F3C-8A8C-146D7E2F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EF01-5D29-4FF1-9294-CF2E9B76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0F2F-F223-4D31-B3B5-2022770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FB6A-11D1-4E20-AFD1-74132DD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77740-66E2-4A29-9B29-4713DBF7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C886-2A83-452A-A937-F0456ED0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A2C2-8457-4997-A999-590A8BFB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7975-E561-40C8-BDD8-CEFCE653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E708-73D3-4FC1-B8E1-DD0D2E6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F118-9626-49EF-9114-CAE30996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8D69-23AB-4368-AA12-E48E780D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22C1-4A13-4475-82E0-50CD900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6B49-C26D-453B-BF97-860D999E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E8AD-3D4E-400F-9323-92413EA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BD6-AD06-4A89-8E83-BCC8223C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A614-8AAE-4A55-BB20-ABE8CBBB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2475-FD3F-4B6E-A191-8DC04EE7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5FF-E87A-4924-A8C3-81E9EA7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4530-9649-4AE8-B494-ED204FB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2E5-4A75-47A5-83C8-C2810A92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552D-C19D-40D8-A55D-84C952920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EC0AE-0140-4A6E-96DC-2066B0D8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DBAA-5E92-42AD-AD81-D4EC94AB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801-2EB5-4A1B-9E5A-4B9272B4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9109-D796-4D72-A32F-32E0E09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3F74-431F-4332-8E65-D9320BC3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E487-7E90-4427-A61A-0557A22D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EF72D-8815-4E7A-9105-D264B485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A9DE-4C9E-4F5C-96E3-1EFCECB63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3B51-73B4-4B98-B0C1-DDA8F9EA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B584-0258-4904-ADBE-6EEB729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903C5-8098-4157-B21D-2C1D7E3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F19EB-E208-4826-9DD6-845FE6D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A02B-52FB-473C-8901-67236A2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018FE-88C6-415F-BD12-0D2991B8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D2C2-5427-4F25-B1D2-E39CBE5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B339-E2ED-4226-8004-811F277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EA965-8B22-4088-9E22-D899127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2A1DF-B7CB-40AF-8D93-AB001CCB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074F4-D2B2-49EC-B760-55EF740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2108-6D4E-4E0D-AC70-C2166F1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2ADC-F55A-4DBD-B7A0-E7F2BDEC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995A-408A-4A3D-8586-A1185ADB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D46C-1AE3-4016-9CAA-B83141AF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B159-4068-4E3D-8533-6A3A405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5C37-2B57-4199-8477-9DB011D8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0286-640B-45CD-894C-DB934C61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D471B-6D64-4D0B-ACCD-D01D88769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E445D-731A-4BD8-9634-4EC30DB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1D5C-B1AD-45D3-ADE8-26F8DD2C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B82EB-9367-407B-BC4C-B227F88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6767-543D-4E5D-BF85-0C4DE187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D4979-8469-42D7-B67E-593420A3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0F368-6D4A-4E28-8672-382862BC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8F70-9C4F-40C3-939E-4750C8DEF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9C77-AFA6-401F-BA4B-64FCCBAB8DF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8364-908C-4C1A-8360-E2E264FAF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C61F-010A-4168-8D0B-284F2F0D7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4C01-A900-430A-BFC5-C5D7ADD8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5F04-7A64-4A04-91B0-062475145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522C-0DE0-4484-8571-4D1898AD4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path following algorithm</a:t>
            </a:r>
          </a:p>
        </p:txBody>
      </p:sp>
    </p:spTree>
    <p:extLst>
      <p:ext uri="{BB962C8B-B14F-4D97-AF65-F5344CB8AC3E}">
        <p14:creationId xmlns:p14="http://schemas.microsoft.com/office/powerpoint/2010/main" val="26449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8BBC44-8BF7-493D-A947-411101020925}"/>
              </a:ext>
            </a:extLst>
          </p:cNvPr>
          <p:cNvCxnSpPr/>
          <p:nvPr/>
        </p:nvCxnSpPr>
        <p:spPr>
          <a:xfrm>
            <a:off x="274320" y="1371600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722CFB-52CA-483B-B539-D0DD0114F7EF}"/>
              </a:ext>
            </a:extLst>
          </p:cNvPr>
          <p:cNvSpPr txBox="1"/>
          <p:nvPr/>
        </p:nvSpPr>
        <p:spPr>
          <a:xfrm>
            <a:off x="540327" y="494299"/>
            <a:ext cx="10917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Tibshirani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Ryan J., and Jonathan Taylor. "The solution path of the generalized lasso."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Annals of Statistics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39.3 (2011): 1335-1371.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259A2-9196-4E12-85EC-7625228CA688}"/>
              </a:ext>
            </a:extLst>
          </p:cNvPr>
          <p:cNvSpPr txBox="1"/>
          <p:nvPr/>
        </p:nvSpPr>
        <p:spPr>
          <a:xfrm>
            <a:off x="692727" y="1641764"/>
            <a:ext cx="313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tool: primal --&gt; dual in 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4CA22-BD16-4BFA-93A5-27ADBB5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72" y="2939764"/>
            <a:ext cx="6143625" cy="143827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A14F8-2224-47B3-8954-E3184D78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86" y="2011096"/>
            <a:ext cx="4196195" cy="715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E339E-9EC8-4253-B806-F26E374B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70" y="1992673"/>
            <a:ext cx="2600325" cy="5810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911097-4CEF-4B66-B0F6-31B137C672D5}"/>
              </a:ext>
            </a:extLst>
          </p:cNvPr>
          <p:cNvSpPr/>
          <p:nvPr/>
        </p:nvSpPr>
        <p:spPr>
          <a:xfrm>
            <a:off x="4492336" y="2175164"/>
            <a:ext cx="845127" cy="304798"/>
          </a:xfrm>
          <a:prstGeom prst="rightArrow">
            <a:avLst>
              <a:gd name="adj1" fmla="val 272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43066-11F0-4FC8-87DE-B55927DE0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72" y="4499263"/>
            <a:ext cx="5848350" cy="87630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AB89B-541A-4C8E-B5F3-9C2B56915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4" y="5589447"/>
            <a:ext cx="1438275" cy="3429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7600D-8211-4EF4-B0E8-E6D88BD28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24" y="6239876"/>
            <a:ext cx="3752850" cy="24765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9734715-2B52-4D64-806E-4ED3AD318716}"/>
              </a:ext>
            </a:extLst>
          </p:cNvPr>
          <p:cNvSpPr/>
          <p:nvPr/>
        </p:nvSpPr>
        <p:spPr>
          <a:xfrm>
            <a:off x="1690255" y="5896976"/>
            <a:ext cx="214746" cy="342900"/>
          </a:xfrm>
          <a:prstGeom prst="downArrow">
            <a:avLst>
              <a:gd name="adj1" fmla="val 14912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849A31-5831-4EB6-892D-D9249170E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664" y="4577269"/>
            <a:ext cx="5198918" cy="199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3258F7-BA1B-441D-BD3A-F62321F923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1660" y="3945724"/>
            <a:ext cx="3590925" cy="3714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B717A-4A0D-4D31-A913-0E519F88BA3F}"/>
              </a:ext>
            </a:extLst>
          </p:cNvPr>
          <p:cNvCxnSpPr/>
          <p:nvPr/>
        </p:nvCxnSpPr>
        <p:spPr>
          <a:xfrm flipV="1">
            <a:off x="10474036" y="4346298"/>
            <a:ext cx="304800" cy="10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6CFBF-48CF-4F97-9FAD-36E7D0EFC8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2483" y="3625189"/>
            <a:ext cx="1647825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2A4CBF-A243-427D-A9BA-B243F0DB06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9575" y="3223279"/>
            <a:ext cx="857250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148312-6AB8-406F-855A-E875BCCFD1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0258" y="3241294"/>
            <a:ext cx="800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DD30F-3EB6-4AA5-B29C-DDED40213ABD}"/>
              </a:ext>
            </a:extLst>
          </p:cNvPr>
          <p:cNvSpPr txBox="1"/>
          <p:nvPr/>
        </p:nvSpPr>
        <p:spPr>
          <a:xfrm>
            <a:off x="217170" y="562570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Rosset,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Saharon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Ji Zhu. "Piecewise linear regularized solution paths."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Annals of Statistics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(2007): 1012-1030.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A0487-7696-45C2-A082-4C06CB1CBDEB}"/>
              </a:ext>
            </a:extLst>
          </p:cNvPr>
          <p:cNvCxnSpPr/>
          <p:nvPr/>
        </p:nvCxnSpPr>
        <p:spPr>
          <a:xfrm>
            <a:off x="274320" y="1371600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20FE1B-66EC-430B-9861-1ED4FAFEB904}"/>
              </a:ext>
            </a:extLst>
          </p:cNvPr>
          <p:cNvSpPr txBox="1"/>
          <p:nvPr/>
        </p:nvSpPr>
        <p:spPr>
          <a:xfrm>
            <a:off x="391886" y="1837509"/>
            <a:ext cx="3056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result: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Computational complexity: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2D971-094E-4D91-B618-A8B52067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29" y="1874537"/>
            <a:ext cx="773430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C0155-C398-4C95-BF4E-2AC8DE2D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43" y="2293943"/>
            <a:ext cx="46482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D36F-1BC0-4478-87D3-91015265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39" y="2256932"/>
            <a:ext cx="288607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B7ABC-CA99-43FF-9B3B-6FD79A6AE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92" y="2878913"/>
            <a:ext cx="438150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5320B-885E-4B6A-BD85-A24D528DB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805" y="3258163"/>
            <a:ext cx="8772389" cy="982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824CB-5FAC-4678-B736-2C5D08E00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805" y="4271889"/>
            <a:ext cx="4111943" cy="548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9EDE6-EB79-4277-811E-BC99A3827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805" y="4872597"/>
            <a:ext cx="7243218" cy="671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4E312-E95F-415E-A4A7-C8F13FCD0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045" y="5484223"/>
            <a:ext cx="7424738" cy="347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80AB27-6DEC-4295-A5B8-85DCE995C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5754" y="6431660"/>
            <a:ext cx="9820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DD30F-3EB6-4AA5-B29C-DDED40213ABD}"/>
              </a:ext>
            </a:extLst>
          </p:cNvPr>
          <p:cNvSpPr txBox="1"/>
          <p:nvPr/>
        </p:nvSpPr>
        <p:spPr>
          <a:xfrm>
            <a:off x="217170" y="562570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Park,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Mee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Young, and Trevor Hastie. "L1‐regularization path algorithm for generalized linear models."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 of the Royal Statistical Society: Series B (Statistical Methodology)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69.4 (2007): 659-677.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A0487-7696-45C2-A082-4C06CB1CBDEB}"/>
              </a:ext>
            </a:extLst>
          </p:cNvPr>
          <p:cNvCxnSpPr/>
          <p:nvPr/>
        </p:nvCxnSpPr>
        <p:spPr>
          <a:xfrm>
            <a:off x="274320" y="1371600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08F881-5B61-47DE-8BC5-812BF0A36EF6}"/>
              </a:ext>
            </a:extLst>
          </p:cNvPr>
          <p:cNvSpPr txBox="1"/>
          <p:nvPr/>
        </p:nvSpPr>
        <p:spPr>
          <a:xfrm>
            <a:off x="525780" y="173242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generalized 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idea: </a:t>
            </a:r>
            <a:r>
              <a:rPr lang="en-US" dirty="0"/>
              <a:t>We propose a way to compute the exact coeﬃcients at the values of λ at which the set of nonzero coeﬃcients changes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71273-733A-470A-84CD-570EAC25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849879"/>
            <a:ext cx="9662160" cy="3262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F3FEF5-A797-48E3-8EBC-BA821058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23" y="4046051"/>
            <a:ext cx="2955607" cy="53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E17BE-2883-481A-ADD2-9898302C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55" y="5032445"/>
            <a:ext cx="4330065" cy="297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30797B-A04E-4CB6-9EC1-CBC0DF5B8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941" y="5046267"/>
            <a:ext cx="1094077" cy="297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B136D-3795-4A7E-9283-CFA3B2B94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661" y="5884510"/>
            <a:ext cx="4200225" cy="421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D4B2E6-379F-4A77-AA8D-9A34A3C6B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695" y="6295430"/>
            <a:ext cx="3999246" cy="513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EAF506-D324-4BF3-930D-025370BAE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1715" y="3388307"/>
            <a:ext cx="5873115" cy="2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DD30F-3EB6-4AA5-B29C-DDED40213ABD}"/>
              </a:ext>
            </a:extLst>
          </p:cNvPr>
          <p:cNvSpPr txBox="1"/>
          <p:nvPr/>
        </p:nvSpPr>
        <p:spPr>
          <a:xfrm>
            <a:off x="217170" y="121834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Rosset,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Saharon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"Following curved regularized optimization solution paths."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2005.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A0487-7696-45C2-A082-4C06CB1CBDEB}"/>
              </a:ext>
            </a:extLst>
          </p:cNvPr>
          <p:cNvCxnSpPr/>
          <p:nvPr/>
        </p:nvCxnSpPr>
        <p:spPr>
          <a:xfrm>
            <a:off x="150018" y="849306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866D1C3-3846-4F38-B6D8-7FC7B085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1" y="989406"/>
            <a:ext cx="72390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866BED-8C35-45C3-A22B-837242DF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01" y="1314318"/>
            <a:ext cx="7077075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C4724-ECA3-4BE5-BF23-0E19C9CDE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" y="1558940"/>
            <a:ext cx="5336857" cy="783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3E0AD-C341-4817-8C30-17300AD0B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5" y="4181386"/>
            <a:ext cx="5821680" cy="2178311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23953-CE64-499C-82BB-FBB0D69F4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232" y="3868460"/>
            <a:ext cx="5986598" cy="30344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03894F-EF93-4547-BF94-D057056FF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" y="2326802"/>
            <a:ext cx="8876112" cy="1086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8641F-4CBA-4C2E-8A86-89A572F8EA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70" y="3471425"/>
            <a:ext cx="1315539" cy="245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85A07-893F-4F85-8680-814C486E62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7595" y="1583929"/>
            <a:ext cx="6087235" cy="695684"/>
          </a:xfrm>
          <a:prstGeom prst="rect">
            <a:avLst/>
          </a:prstGeom>
          <a:ln w="22225">
            <a:solidFill>
              <a:schemeClr val="accent1">
                <a:shade val="5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3F3A8-C389-4DC0-AC9B-1DDB1CF6D179}"/>
              </a:ext>
            </a:extLst>
          </p:cNvPr>
          <p:cNvCxnSpPr/>
          <p:nvPr/>
        </p:nvCxnSpPr>
        <p:spPr>
          <a:xfrm flipV="1">
            <a:off x="1981200" y="2086362"/>
            <a:ext cx="3803808" cy="329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7116612-571A-4AD9-9441-251101F63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01" y="6447150"/>
            <a:ext cx="2170834" cy="28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B3CF36-3D45-42D3-AB87-79EB7BE69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5598" y="6504709"/>
            <a:ext cx="2437531" cy="2314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561D6A-F4DB-496C-8BCD-EABFCF2096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1005" y="4910022"/>
            <a:ext cx="2089933" cy="536546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FFA7B8-647C-4D2B-A584-B305884B05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17841" y="6535275"/>
            <a:ext cx="1142758" cy="2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7572A-5821-4426-8781-A056A463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497305"/>
            <a:ext cx="8368146" cy="2553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94304-2D91-4259-8419-D54BEC2BD8EB}"/>
              </a:ext>
            </a:extLst>
          </p:cNvPr>
          <p:cNvSpPr txBox="1"/>
          <p:nvPr/>
        </p:nvSpPr>
        <p:spPr>
          <a:xfrm>
            <a:off x="217170" y="771744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Rosset,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Saharon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"Following curved regularized optimization solution paths."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2005.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1559E-20C2-4F99-8C36-CADB82C12E92}"/>
              </a:ext>
            </a:extLst>
          </p:cNvPr>
          <p:cNvCxnSpPr/>
          <p:nvPr/>
        </p:nvCxnSpPr>
        <p:spPr>
          <a:xfrm>
            <a:off x="136163" y="1632088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DD30F-3EB6-4AA5-B29C-DDED40213ABD}"/>
              </a:ext>
            </a:extLst>
          </p:cNvPr>
          <p:cNvSpPr txBox="1"/>
          <p:nvPr/>
        </p:nvSpPr>
        <p:spPr>
          <a:xfrm>
            <a:off x="217170" y="562570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Zhao, Peng, and Bin Yu.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Boosted lasso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No. UCB-STATS-678. CALIFORNIA UNIV BERKELEY DEPT OF STATISTICS, 2004.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A0487-7696-45C2-A082-4C06CB1CBDEB}"/>
              </a:ext>
            </a:extLst>
          </p:cNvPr>
          <p:cNvCxnSpPr/>
          <p:nvPr/>
        </p:nvCxnSpPr>
        <p:spPr>
          <a:xfrm>
            <a:off x="274320" y="1371600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97EF4E4-E127-41E2-9E0E-87059FCE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3" y="1534300"/>
            <a:ext cx="5838825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8D563-492A-4E96-ABE8-B24E01E0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5" y="1995836"/>
            <a:ext cx="1117282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FF7156-8926-4738-8A59-09CA59FF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5" y="2348261"/>
            <a:ext cx="5705475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BFC4D2-29DC-4FF3-9228-55284FB3C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25" y="3314700"/>
            <a:ext cx="99250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61A881-AF35-4217-B765-C64D745D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23" y="3657600"/>
            <a:ext cx="10353675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8C019B-7BEB-4DAC-A395-5BDBDC36E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923" y="4061986"/>
            <a:ext cx="5972175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2FA9BD-C9CE-4FEE-A043-F606EA570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65" y="4714100"/>
            <a:ext cx="3086100" cy="647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26C25A-7B34-48E5-A2C1-05C69D432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351" y="4714100"/>
            <a:ext cx="7971480" cy="11651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882E50-77D4-4850-89D8-88C26C62B9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923" y="6074158"/>
            <a:ext cx="11087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C4F72-FD9E-4341-9C0D-34FFA45D1C0B}"/>
              </a:ext>
            </a:extLst>
          </p:cNvPr>
          <p:cNvSpPr txBox="1"/>
          <p:nvPr/>
        </p:nvSpPr>
        <p:spPr>
          <a:xfrm>
            <a:off x="217170" y="562570"/>
            <a:ext cx="1175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Zhao, Peng, and Bin Yu. </a:t>
            </a:r>
            <a:r>
              <a:rPr lang="en-US" b="0" i="1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Boosted lasso</a:t>
            </a:r>
            <a:r>
              <a:rPr 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No. UCB-STATS-678. CALIFORNIA UNIV BERKELEY DEPT OF STATISTICS, 2004.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372402-FE56-4F5F-BF94-5D545BAFC5E8}"/>
              </a:ext>
            </a:extLst>
          </p:cNvPr>
          <p:cNvCxnSpPr/>
          <p:nvPr/>
        </p:nvCxnSpPr>
        <p:spPr>
          <a:xfrm>
            <a:off x="274320" y="1371600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69439D-22B4-46D1-B63F-F8C63B17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" y="3529215"/>
            <a:ext cx="5371106" cy="1100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0D639-BCD3-452A-9609-75AD2C00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7" y="1490316"/>
            <a:ext cx="2059637" cy="348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0A027-55D5-4FD3-87DC-DEF5D319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7" y="1957039"/>
            <a:ext cx="4612006" cy="1371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1053E-413A-431E-9BBF-B455E64F0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6" y="1490310"/>
            <a:ext cx="6240558" cy="461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FC6E1-C414-4B7F-AF00-632F32AB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83" y="6383850"/>
            <a:ext cx="7388709" cy="3040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024FB2-BCB3-410A-A2B8-904FC60059B7}"/>
              </a:ext>
            </a:extLst>
          </p:cNvPr>
          <p:cNvSpPr/>
          <p:nvPr/>
        </p:nvSpPr>
        <p:spPr>
          <a:xfrm>
            <a:off x="6837219" y="5257254"/>
            <a:ext cx="3733799" cy="4987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28D4420A-E145-4BC5-9BD1-86EFCB86E197}"/>
              </a:ext>
            </a:extLst>
          </p:cNvPr>
          <p:cNvSpPr/>
          <p:nvPr/>
        </p:nvSpPr>
        <p:spPr>
          <a:xfrm>
            <a:off x="556260" y="2237508"/>
            <a:ext cx="399704" cy="2494511"/>
          </a:xfrm>
          <a:prstGeom prst="leftBrace">
            <a:avLst>
              <a:gd name="adj1" fmla="val 37365"/>
              <a:gd name="adj2" fmla="val 50000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34206-64D0-47AD-A128-25E2FA561EF1}"/>
              </a:ext>
            </a:extLst>
          </p:cNvPr>
          <p:cNvSpPr txBox="1"/>
          <p:nvPr/>
        </p:nvSpPr>
        <p:spPr>
          <a:xfrm>
            <a:off x="1018309" y="4547353"/>
            <a:ext cx="421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Approximation of path following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5A3A6-3AC3-4ABE-B1B0-6A2CBECC6106}"/>
              </a:ext>
            </a:extLst>
          </p:cNvPr>
          <p:cNvSpPr txBox="1"/>
          <p:nvPr/>
        </p:nvSpPr>
        <p:spPr>
          <a:xfrm>
            <a:off x="5680363" y="4043939"/>
            <a:ext cx="160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Rosset 2005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A25F548-EB69-4A38-820E-390FEB8FB098}"/>
              </a:ext>
            </a:extLst>
          </p:cNvPr>
          <p:cNvSpPr/>
          <p:nvPr/>
        </p:nvSpPr>
        <p:spPr>
          <a:xfrm>
            <a:off x="5260515" y="4228605"/>
            <a:ext cx="309011" cy="1099160"/>
          </a:xfrm>
          <a:prstGeom prst="leftBrace">
            <a:avLst>
              <a:gd name="adj1" fmla="val 37365"/>
              <a:gd name="adj2" fmla="val 50000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5510A-DBB9-4702-82D0-D3867C001565}"/>
              </a:ext>
            </a:extLst>
          </p:cNvPr>
          <p:cNvSpPr txBox="1"/>
          <p:nvPr/>
        </p:nvSpPr>
        <p:spPr>
          <a:xfrm>
            <a:off x="5708071" y="5143099"/>
            <a:ext cx="155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Bin Yu 2004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9D624-EACD-4203-8E45-70E10E282055}"/>
              </a:ext>
            </a:extLst>
          </p:cNvPr>
          <p:cNvSpPr txBox="1"/>
          <p:nvPr/>
        </p:nvSpPr>
        <p:spPr>
          <a:xfrm>
            <a:off x="1007173" y="2006675"/>
            <a:ext cx="8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Exact</a:t>
            </a:r>
            <a:endParaRPr lang="en-US" sz="2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8AE9064-4C47-4E17-A2EB-848628B29B27}"/>
              </a:ext>
            </a:extLst>
          </p:cNvPr>
          <p:cNvSpPr/>
          <p:nvPr/>
        </p:nvSpPr>
        <p:spPr>
          <a:xfrm>
            <a:off x="1997771" y="1394681"/>
            <a:ext cx="309011" cy="1685652"/>
          </a:xfrm>
          <a:prstGeom prst="leftBrace">
            <a:avLst>
              <a:gd name="adj1" fmla="val 37365"/>
              <a:gd name="adj2" fmla="val 50000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5DF97-F77B-403C-89AE-7A655BB7DA10}"/>
              </a:ext>
            </a:extLst>
          </p:cNvPr>
          <p:cNvSpPr txBox="1"/>
          <p:nvPr/>
        </p:nvSpPr>
        <p:spPr>
          <a:xfrm>
            <a:off x="3255587" y="1188251"/>
            <a:ext cx="645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Tibshirani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Ryan J., and Jonathan Taylor, 2011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36D4F-CCAF-4C59-B1B8-BEFCF2CFCE62}"/>
              </a:ext>
            </a:extLst>
          </p:cNvPr>
          <p:cNvSpPr txBox="1"/>
          <p:nvPr/>
        </p:nvSpPr>
        <p:spPr>
          <a:xfrm>
            <a:off x="5260514" y="2739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Park, 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Young, and Trevor Hastie, 2007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C3F5D-8525-4973-80EF-04D7DC0BC947}"/>
              </a:ext>
            </a:extLst>
          </p:cNvPr>
          <p:cNvSpPr txBox="1"/>
          <p:nvPr/>
        </p:nvSpPr>
        <p:spPr>
          <a:xfrm>
            <a:off x="2306782" y="121001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C4795-7C97-42EA-A18F-6EBC14B452F2}"/>
              </a:ext>
            </a:extLst>
          </p:cNvPr>
          <p:cNvSpPr txBox="1"/>
          <p:nvPr/>
        </p:nvSpPr>
        <p:spPr>
          <a:xfrm>
            <a:off x="6131501" y="1998729"/>
            <a:ext cx="400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Rosset,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Saharon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and Ji Zhu, 2007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07C52-567A-4E7E-A42E-EC2873ED0BD5}"/>
              </a:ext>
            </a:extLst>
          </p:cNvPr>
          <p:cNvSpPr txBox="1"/>
          <p:nvPr/>
        </p:nvSpPr>
        <p:spPr>
          <a:xfrm>
            <a:off x="2320634" y="2019085"/>
            <a:ext cx="376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Generalized loss function and penalty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293008-3D07-4ECA-BF3E-C9445341B8E6}"/>
              </a:ext>
            </a:extLst>
          </p:cNvPr>
          <p:cNvSpPr txBox="1"/>
          <p:nvPr/>
        </p:nvSpPr>
        <p:spPr>
          <a:xfrm>
            <a:off x="2329532" y="2797994"/>
            <a:ext cx="29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Generalized linear regression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0C47F4-D059-4053-8C03-F7C6E3427A8F}"/>
              </a:ext>
            </a:extLst>
          </p:cNvPr>
          <p:cNvCxnSpPr/>
          <p:nvPr/>
        </p:nvCxnSpPr>
        <p:spPr>
          <a:xfrm>
            <a:off x="150017" y="842379"/>
            <a:ext cx="11269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5AE54A-EE30-4904-B9D1-1260462BC022}"/>
              </a:ext>
            </a:extLst>
          </p:cNvPr>
          <p:cNvSpPr txBox="1"/>
          <p:nvPr/>
        </p:nvSpPr>
        <p:spPr>
          <a:xfrm>
            <a:off x="438578" y="188844"/>
            <a:ext cx="186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 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C4094C7-6581-4D47-BEB5-2A576D85069A}"/>
              </a:ext>
            </a:extLst>
          </p:cNvPr>
          <p:cNvSpPr/>
          <p:nvPr/>
        </p:nvSpPr>
        <p:spPr>
          <a:xfrm flipH="1">
            <a:off x="10063513" y="1340569"/>
            <a:ext cx="309011" cy="1685652"/>
          </a:xfrm>
          <a:prstGeom prst="leftBrace">
            <a:avLst>
              <a:gd name="adj1" fmla="val 37365"/>
              <a:gd name="adj2" fmla="val 50000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3B8D2-45DD-437A-8C90-01F81F4B2E6F}"/>
              </a:ext>
            </a:extLst>
          </p:cNvPr>
          <p:cNvSpPr txBox="1"/>
          <p:nvPr/>
        </p:nvSpPr>
        <p:spPr>
          <a:xfrm>
            <a:off x="10449312" y="1637342"/>
            <a:ext cx="1617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dirty="0"/>
              <a:t>Primal-dual</a:t>
            </a:r>
          </a:p>
          <a:p>
            <a:endParaRPr lang="en-US" dirty="0"/>
          </a:p>
          <a:p>
            <a:r>
              <a:rPr lang="zh-CN" altLang="en-US" dirty="0"/>
              <a:t>② </a:t>
            </a:r>
            <a:r>
              <a:rPr lang="en-US" dirty="0"/>
              <a:t>Convex optimization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7E89224-BD40-4C8B-8844-D1E1A46999F7}"/>
              </a:ext>
            </a:extLst>
          </p:cNvPr>
          <p:cNvSpPr/>
          <p:nvPr/>
        </p:nvSpPr>
        <p:spPr>
          <a:xfrm flipH="1">
            <a:off x="7398325" y="4149946"/>
            <a:ext cx="309011" cy="1256478"/>
          </a:xfrm>
          <a:prstGeom prst="leftBrace">
            <a:avLst>
              <a:gd name="adj1" fmla="val 37365"/>
              <a:gd name="adj2" fmla="val 50000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237D5-13A0-44D7-898F-E0D2196A02A2}"/>
              </a:ext>
            </a:extLst>
          </p:cNvPr>
          <p:cNvSpPr txBox="1"/>
          <p:nvPr/>
        </p:nvSpPr>
        <p:spPr>
          <a:xfrm>
            <a:off x="8010862" y="4237916"/>
            <a:ext cx="1949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 no-dual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② </a:t>
            </a:r>
            <a:r>
              <a:rPr lang="en-US" dirty="0" err="1"/>
              <a:t>approxiamtion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1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293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Yujie</dc:creator>
  <cp:lastModifiedBy>Zhao, Yujie</cp:lastModifiedBy>
  <cp:revision>18</cp:revision>
  <dcterms:created xsi:type="dcterms:W3CDTF">2020-11-05T15:55:57Z</dcterms:created>
  <dcterms:modified xsi:type="dcterms:W3CDTF">2020-11-05T19:09:40Z</dcterms:modified>
</cp:coreProperties>
</file>