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16"/>
  </p:notesMasterIdLst>
  <p:handoutMasterIdLst>
    <p:handoutMasterId r:id="rId17"/>
  </p:handoutMasterIdLst>
  <p:sldIdLst>
    <p:sldId id="266" r:id="rId4"/>
    <p:sldId id="296" r:id="rId5"/>
    <p:sldId id="305" r:id="rId6"/>
    <p:sldId id="318" r:id="rId7"/>
    <p:sldId id="302" r:id="rId8"/>
    <p:sldId id="303" r:id="rId9"/>
    <p:sldId id="304" r:id="rId10"/>
    <p:sldId id="319" r:id="rId11"/>
    <p:sldId id="320" r:id="rId12"/>
    <p:sldId id="321" r:id="rId13"/>
    <p:sldId id="322" r:id="rId14"/>
    <p:sldId id="29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6"/>
            <p14:sldId id="305"/>
            <p14:sldId id="318"/>
            <p14:sldId id="302"/>
            <p14:sldId id="303"/>
            <p14:sldId id="304"/>
            <p14:sldId id="319"/>
            <p14:sldId id="320"/>
            <p14:sldId id="321"/>
            <p14:sldId id="322"/>
            <p14:sldId id="291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16" userDrawn="1">
          <p15:clr>
            <a:srgbClr val="A4A3A4"/>
          </p15:clr>
        </p15:guide>
        <p15:guide id="2" pos="2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B21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830" autoAdjust="0"/>
  </p:normalViewPr>
  <p:slideViewPr>
    <p:cSldViewPr snapToGrid="0" snapToObjects="1">
      <p:cViewPr varScale="1">
        <p:scale>
          <a:sx n="44" d="100"/>
          <a:sy n="44" d="100"/>
        </p:scale>
        <p:origin x="604" y="32"/>
      </p:cViewPr>
      <p:guideLst>
        <p:guide orient="horz" pos="516"/>
        <p:guide pos="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BCEEF-515A-484C-859F-6412C065A07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B7801-0C89-7742-9549-5615543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B7801-0C89-7742-9549-56155433B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ull-screen-patina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EBC068-6AD2-4D49-932C-79182F5B62D7}"/>
              </a:ext>
            </a:extLst>
          </p:cNvPr>
          <p:cNvSpPr/>
          <p:nvPr userDrawn="1"/>
        </p:nvSpPr>
        <p:spPr>
          <a:xfrm>
            <a:off x="8503920" y="4795024"/>
            <a:ext cx="573173" cy="348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8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ll-screen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CD002F-B40A-1543-975C-A8DB0C7FE588}"/>
              </a:ext>
            </a:extLst>
          </p:cNvPr>
          <p:cNvSpPr/>
          <p:nvPr userDrawn="1"/>
        </p:nvSpPr>
        <p:spPr>
          <a:xfrm>
            <a:off x="8503920" y="4795024"/>
            <a:ext cx="573173" cy="348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Data Mining and Statistical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349116"/>
            <a:ext cx="5310554" cy="542236"/>
          </a:xfrm>
        </p:spPr>
        <p:txBody>
          <a:bodyPr/>
          <a:lstStyle/>
          <a:p>
            <a:r>
              <a:rPr lang="en-US" dirty="0"/>
              <a:t>Local Smoothers and Additive Models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Professor </a:t>
            </a:r>
            <a:r>
              <a:rPr lang="en-US" dirty="0" err="1"/>
              <a:t>Yajun</a:t>
            </a:r>
            <a:r>
              <a:rPr lang="en-US" dirty="0"/>
              <a:t> Mei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9" y="4337351"/>
            <a:ext cx="3791995" cy="681037"/>
          </a:xfrm>
        </p:spPr>
        <p:txBody>
          <a:bodyPr/>
          <a:lstStyle/>
          <a:p>
            <a:r>
              <a:rPr lang="en-US" sz="2000" b="1" dirty="0"/>
              <a:t>Lesson 9: Optimality and Algorithm in Splines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/>
              <a:t>School of Industrial and Systems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4ACC62-E52E-4121-8A12-2F487063CE1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Basis decomposition: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sz="1800" dirty="0"/>
                  <a:t>1. Define the matrix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 with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n-US" sz="1800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1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1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1800" dirty="0"/>
                  <a:t>2. Define the matrix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with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sz="1800" b="1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18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sSubSup>
                          <m:sSubSupPr>
                            <m:ctrlP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d>
                          <m:dPr>
                            <m:ctrlP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sSubSup>
                          <m:sSubSupPr>
                            <m:ctrlP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d>
                          <m:dPr>
                            <m:ctrlP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n-US" sz="18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800" dirty="0"/>
                  <a:t> we have 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8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 dirty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dirty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800" b="1" i="1" dirty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00" b="1" i="1" dirty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dirty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1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18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18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nary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4ACC62-E52E-4121-8A12-2F487063C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6" t="-13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CFD9D3-DD9B-407F-B249-EAA5AB31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Useful Facts </a:t>
            </a:r>
          </a:p>
        </p:txBody>
      </p:sp>
    </p:spTree>
    <p:extLst>
      <p:ext uri="{BB962C8B-B14F-4D97-AF65-F5344CB8AC3E}">
        <p14:creationId xmlns:p14="http://schemas.microsoft.com/office/powerpoint/2010/main" val="394494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C54379-0EE8-45FD-A593-090F958F74A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the original optimization 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 panose="02040503050406030204" pitchFamily="18" charset="0"/>
                              </a:rPr>
                              <m:t>argm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′′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r>
                  <a:rPr lang="en-US" sz="1800" dirty="0"/>
                  <a:t>    can be reformulated as a ridge regression problem: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dirty="0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  <m:r>
                                        <a:rPr lang="en-US" b="1" i="1" dirty="0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dirty="0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r>
                                        <a:rPr lang="en-US" b="1" i="1" dirty="0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1" i="1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i="1" dirty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Taking derivative w.r.t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and setting to 0 yields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−2 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Thus the optimal solution is 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 b="1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sz="18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1800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sz="1800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8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800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e>
                      <m:sup>
                        <m:r>
                          <a:rPr lang="en-US" sz="18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8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8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C54379-0EE8-45FD-A593-090F958F7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2" t="-1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4619C2F-66E3-42F8-8DF1-A6BD6AA9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Approach </a:t>
            </a:r>
          </a:p>
        </p:txBody>
      </p:sp>
    </p:spTree>
    <p:extLst>
      <p:ext uri="{BB962C8B-B14F-4D97-AF65-F5344CB8AC3E}">
        <p14:creationId xmlns:p14="http://schemas.microsoft.com/office/powerpoint/2010/main" val="95636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307CF-D676-4247-A6DA-51BE401974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595422" cy="3473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 between interpolation and smoother for cubic splines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Optimality of natural cubic splines </a:t>
            </a:r>
            <a:br>
              <a:rPr lang="en-US" dirty="0"/>
            </a:br>
            <a:r>
              <a:rPr lang="en-US" dirty="0"/>
              <a:t>in the interpolating context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algorithm for </a:t>
            </a:r>
            <a:r>
              <a:rPr lang="en-US"/>
              <a:t>cubic splines</a:t>
            </a:r>
            <a:br>
              <a:rPr lang="en-US" dirty="0"/>
            </a:br>
            <a:r>
              <a:rPr lang="en-US" dirty="0"/>
              <a:t>in the smoothing context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E68D93-63C6-8C4D-A353-0D51A0D2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D52B47-E688-3147-A50D-962D913E49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optimality properties of natural cubic spline in the interpolating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efficient algorithm for cubic spline in the smoothing context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238A0A-4300-7046-9DFA-2448C5B0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9689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08E12-0FCB-F642-9093-7416F556FE1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u="sng" dirty="0"/>
                  <a:t>Data: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u="sng" dirty="0"/>
                  <a:t>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u="sng" dirty="0"/>
                  <a:t>Question</a:t>
                </a:r>
                <a:r>
                  <a:rPr lang="en-US" b="1" dirty="0"/>
                  <a:t>: </a:t>
                </a:r>
                <a:r>
                  <a:rPr lang="en-US" dirty="0"/>
                  <a:t>how to estimate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Cubic Splines: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Interpolating, i.e.,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US" sz="2000" dirty="0"/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Smoothing,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argm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′′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08E12-0FCB-F642-9093-7416F556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62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06541F7-0889-154B-B4DC-D8335167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Splines</a:t>
            </a:r>
          </a:p>
        </p:txBody>
      </p:sp>
    </p:spTree>
    <p:extLst>
      <p:ext uri="{BB962C8B-B14F-4D97-AF65-F5344CB8AC3E}">
        <p14:creationId xmlns:p14="http://schemas.microsoft.com/office/powerpoint/2010/main" val="392681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032452-7139-4F42-BD8A-CE70ACB66E0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/>
                <a:r>
                  <a:rPr lang="en-US" b="1" u="sng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Theorem</a:t>
                </a:r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cubic spline smoother 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  <a:latin typeface="Helvetica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cubic spline interpolation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 some well-defined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b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Here </a:t>
                </a:r>
                <a:b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 some symmetric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E032452-7139-4F42-BD8A-CE70ACB66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6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BCA2E56-29B9-46CB-8401-ED69F2B7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of Cubic Splines</a:t>
            </a:r>
          </a:p>
        </p:txBody>
      </p:sp>
    </p:spTree>
    <p:extLst>
      <p:ext uri="{BB962C8B-B14F-4D97-AF65-F5344CB8AC3E}">
        <p14:creationId xmlns:p14="http://schemas.microsoft.com/office/powerpoint/2010/main" val="337980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803EF-86C4-B240-9424-E6E7228CD4A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/>
                  <a:t>Natural Cubic Spline in the interpolating context: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It exists and is uniquely characterized.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It is optimal in the sense of minimizing a roughness criterion among all interpolating, twice differentiable functions. </a:t>
                </a:r>
              </a:p>
              <a:p>
                <a:endParaRPr lang="en-US" b="1" u="sng" dirty="0"/>
              </a:p>
              <a:p>
                <a:pPr/>
                <a:r>
                  <a:rPr lang="en-US" b="1" u="sng" dirty="0"/>
                  <a:t>Theorem</a:t>
                </a:r>
                <a:r>
                  <a:rPr lang="en-US" b="1" dirty="0"/>
                  <a:t>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 any set of response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interpolating natural cubic spline,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another interpolating, twice differentiable function, then 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</m:nary>
                      <m:nary>
                        <m:nary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b="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803EF-86C4-B240-9424-E6E7228CD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36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80F4EA1-8BF7-694F-B6E6-4B761428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Optimality Properties </a:t>
            </a:r>
          </a:p>
        </p:txBody>
      </p:sp>
    </p:spTree>
    <p:extLst>
      <p:ext uri="{BB962C8B-B14F-4D97-AF65-F5344CB8AC3E}">
        <p14:creationId xmlns:p14="http://schemas.microsoft.com/office/powerpoint/2010/main" val="222365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BA25CA-4812-EA4E-A312-D8F15B9C58C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1800" dirty="0"/>
                  <a:t>Consider the difference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18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18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18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and the expansion 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′′(</m:t>
                                  </m:r>
                                  <m: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1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trlPr>
                            <a:rPr lang="en-US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b="1" dirty="0"/>
              </a:p>
              <a:p>
                <a:r>
                  <a:rPr lang="en-US" sz="1800" dirty="0"/>
                  <a:t>Thus, it suffices to show that </a:t>
                </a:r>
                <a:endParaRPr lang="en-US" sz="180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′′(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1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b="1" dirty="0"/>
              </a:p>
              <a:p>
                <a:r>
                  <a:rPr lang="en-US" sz="1800" dirty="0"/>
                  <a:t>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BA25CA-4812-EA4E-A312-D8F15B9C5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589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648B33F-11EE-814F-BC48-C3B2D66E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118624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65C36C-A32C-534C-B6F5-CEA7B35CFCF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1800" dirty="0"/>
                  <a:t>Using </a:t>
                </a:r>
                <a:r>
                  <a:rPr lang="en-US" altLang="zh-CN" sz="1800" dirty="0"/>
                  <a:t>integration by parts and the fact that for the cubic spline, the third-order derivative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′′′(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is piecewise constant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 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/>
                  <a:t>),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800" b="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m:rPr>
                          <m:brk/>
                          <m:aln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</m:oMath>
                  </m:oMathPara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/>
                          <m:aln/>
                        </m:rP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  <m:r>
                        <m:rPr>
                          <m:brk/>
                        </m:rP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sSup>
                        <m:sSupPr>
                          <m:ctrlP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1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sSup>
                        <m:sSupPr>
                          <m:ctrlP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18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65C36C-A32C-534C-B6F5-CEA7B35C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589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F9CF8A8-571D-1A41-BF13-554D5F26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(cont.)</a:t>
            </a:r>
          </a:p>
        </p:txBody>
      </p:sp>
    </p:spTree>
    <p:extLst>
      <p:ext uri="{BB962C8B-B14F-4D97-AF65-F5344CB8AC3E}">
        <p14:creationId xmlns:p14="http://schemas.microsoft.com/office/powerpoint/2010/main" val="12682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156497-2A5F-457B-997C-FFD928F8C58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/>
                <a:r>
                  <a:rPr lang="en-US" altLang="zh-CN" sz="1800" dirty="0"/>
                  <a:t>We have shown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1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endpoint conditions of the natural cubic splines: </a:t>
                </a:r>
                <a:br>
                  <a:rPr lang="en-US" altLang="zh-CN" sz="1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interpolating properties:  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1800" i="1" dirty="0"/>
              </a:p>
              <a:p>
                <a:endParaRPr lang="en-US" sz="1800" dirty="0"/>
              </a:p>
              <a:p>
                <a:r>
                  <a:rPr lang="en-US" sz="1800" dirty="0"/>
                  <a:t>Thus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18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8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Therefore, the theorem holds, i.e., the natural cubic spline interpolation minimizes the roughness among all interpolating functions. </a:t>
                </a:r>
                <a:endParaRPr lang="en-US" sz="1800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156497-2A5F-457B-997C-FFD928F8C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589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114268A-BACE-483F-8D0E-C06580E4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(cont.)</a:t>
            </a:r>
          </a:p>
        </p:txBody>
      </p:sp>
    </p:spTree>
    <p:extLst>
      <p:ext uri="{BB962C8B-B14F-4D97-AF65-F5344CB8AC3E}">
        <p14:creationId xmlns:p14="http://schemas.microsoft.com/office/powerpoint/2010/main" val="51550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8ADE14-2D1E-4308-ABF6-D79C0671966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Develop efficient algorithms to solve the penalized optimization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dirty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dirty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b="1" u="sng" dirty="0"/>
                  <a:t>Main idea</a:t>
                </a:r>
                <a:r>
                  <a:rPr lang="en-US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B-spline basis decomposition: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and</a:t>
                </a:r>
              </a:p>
              <a:p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=1, ⋯,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 B-spline basis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that can be  </a:t>
                </a:r>
                <a:br>
                  <a:rPr lang="en-US" dirty="0"/>
                </a:br>
                <a:r>
                  <a:rPr lang="en-US" dirty="0"/>
                  <a:t>     defined recursively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8ADE14-2D1E-4308-ABF6-D79C06719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6" t="-693"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A151A79-E8A0-4BC8-998B-0472E28F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Cubic Splines</a:t>
            </a:r>
          </a:p>
        </p:txBody>
      </p:sp>
    </p:spTree>
    <p:extLst>
      <p:ext uri="{BB962C8B-B14F-4D97-AF65-F5344CB8AC3E}">
        <p14:creationId xmlns:p14="http://schemas.microsoft.com/office/powerpoint/2010/main" val="694796039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21290</TotalTime>
  <Words>718</Words>
  <Application>Microsoft Office PowerPoint</Application>
  <PresentationFormat>On-screen Show (16:9)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Vitesse Bold</vt:lpstr>
      <vt:lpstr>Vitesse Medium</vt:lpstr>
      <vt:lpstr>Wingdings</vt:lpstr>
      <vt:lpstr>Half Page Slash</vt:lpstr>
      <vt:lpstr>Full Page Layout</vt:lpstr>
      <vt:lpstr>Head Shot</vt:lpstr>
      <vt:lpstr>Data Mining and Statistical Learning</vt:lpstr>
      <vt:lpstr>Learning Objectives</vt:lpstr>
      <vt:lpstr>Cubic Splines</vt:lpstr>
      <vt:lpstr>Relation of Cubic Splines</vt:lpstr>
      <vt:lpstr>Optimality Properties </vt:lpstr>
      <vt:lpstr>Proof</vt:lpstr>
      <vt:lpstr>Proof (cont.)</vt:lpstr>
      <vt:lpstr>Proof (cont.)</vt:lpstr>
      <vt:lpstr>Algorithm for Cubic Splines</vt:lpstr>
      <vt:lpstr>Two Useful Facts </vt:lpstr>
      <vt:lpstr>Ridge Regression Approach </vt:lpstr>
      <vt:lpstr>Summary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Mei, Yajun</cp:lastModifiedBy>
  <cp:revision>349</cp:revision>
  <dcterms:created xsi:type="dcterms:W3CDTF">2017-01-20T18:55:05Z</dcterms:created>
  <dcterms:modified xsi:type="dcterms:W3CDTF">2020-03-11T18:59:25Z</dcterms:modified>
</cp:coreProperties>
</file>