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299" r:id="rId3"/>
    <p:sldId id="257" r:id="rId4"/>
    <p:sldId id="272" r:id="rId5"/>
    <p:sldId id="273" r:id="rId6"/>
    <p:sldId id="274" r:id="rId7"/>
    <p:sldId id="268" r:id="rId8"/>
    <p:sldId id="275" r:id="rId9"/>
    <p:sldId id="276" r:id="rId10"/>
    <p:sldId id="278" r:id="rId11"/>
    <p:sldId id="284" r:id="rId12"/>
    <p:sldId id="296" r:id="rId13"/>
    <p:sldId id="285" r:id="rId14"/>
    <p:sldId id="277" r:id="rId15"/>
    <p:sldId id="282" r:id="rId16"/>
    <p:sldId id="297" r:id="rId17"/>
    <p:sldId id="280" r:id="rId18"/>
    <p:sldId id="281" r:id="rId19"/>
    <p:sldId id="300" r:id="rId20"/>
    <p:sldId id="298" r:id="rId21"/>
    <p:sldId id="287" r:id="rId22"/>
    <p:sldId id="288" r:id="rId23"/>
    <p:sldId id="289" r:id="rId24"/>
    <p:sldId id="291" r:id="rId25"/>
    <p:sldId id="290" r:id="rId26"/>
    <p:sldId id="292" r:id="rId27"/>
    <p:sldId id="294" r:id="rId28"/>
    <p:sldId id="295" r:id="rId29"/>
    <p:sldId id="293" r:id="rId30"/>
    <p:sldId id="283" r:id="rId31"/>
    <p:sldId id="270" r:id="rId32"/>
    <p:sldId id="259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35115" autoAdjust="0"/>
  </p:normalViewPr>
  <p:slideViewPr>
    <p:cSldViewPr>
      <p:cViewPr varScale="1">
        <p:scale>
          <a:sx n="51" d="100"/>
          <a:sy n="51" d="100"/>
        </p:scale>
        <p:origin x="2856" y="66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/>
        </a:p>
      </dgm:t>
    </dgm:pt>
    <dgm:pt modelId="{095A5E99-E976-4550-8F80-53CC813F2F5A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任务 1</a:t>
          </a:r>
        </a:p>
      </dgm:t>
    </dgm:pt>
    <dgm:pt modelId="{03339A0D-5DC0-4B29-8353-C5AEBFD4DE86}" type="parTrans" cxnId="{D1A4D8E6-F04E-4AB1-8D0C-63DC7AB1E81F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C937D8-BD76-4A12-A3E5-900D5C1E2E05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任务 2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33ECF5-4190-4604-AA2F-03C9A0A9210F}">
      <dgm:prSet phldrT="[文本]"/>
      <dgm:spPr/>
      <dgm:t>
        <a:bodyPr/>
        <a:lstStyle/>
        <a:p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 3</a:t>
          </a:r>
        </a:p>
      </dgm:t>
    </dgm:pt>
    <dgm:pt modelId="{7D1B29D7-21DD-436A-8F7C-E87DE53C1431}" type="parTrans" cxnId="{011A9761-E983-4C7D-AB1D-2038261D8FF8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任务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任务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5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sz="2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sz="2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E5B4EDC-59C0-49C7-8ADA-5A781B329E02}" type="datetimeFigureOut">
              <a:rPr lang="en-US" altLang="zh-CN"/>
              <a:t>12/17/2014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9429053-DC2A-4342-ADD4-2FD729D91E2C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2D8D46A-B586-417D-BFBD-8C8FE0AAF762}" type="datetimeFigureOut">
              <a:t>2014/12/17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3EBA5BD7-F043-4D1B-AA17-CD412FC534DE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skowal/q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tildeio/rsvp.js" TargetMode="External"/><Relationship Id="rId5" Type="http://schemas.openxmlformats.org/officeDocument/2006/relationships/hyperlink" Target="http://msdn.microsoft.com/en-us/library/windows/apps/br211867.aspx" TargetMode="External"/><Relationship Id="rId4" Type="http://schemas.openxmlformats.org/officeDocument/2006/relationships/hyperlink" Target="https://github.com/cujojs/when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romisesaplus.com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iki.commonjs.org/wiki/Promises/A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snandy/archive/2012/12/18/2809768.html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后台</a:t>
            </a:r>
            <a:r>
              <a:rPr lang="en-US" altLang="zh-CN" dirty="0" smtClean="0"/>
              <a:t>--》</a:t>
            </a:r>
            <a:r>
              <a:rPr lang="zh-CN" altLang="en-US" dirty="0" smtClean="0"/>
              <a:t>前端</a:t>
            </a:r>
            <a:r>
              <a:rPr lang="en-US" altLang="zh-CN" dirty="0" smtClean="0"/>
              <a:t>--》</a:t>
            </a:r>
            <a:r>
              <a:rPr lang="zh-CN" altLang="en-US" dirty="0" smtClean="0"/>
              <a:t>水平有限，主要在于大家交流、大家尽量多说，我少说</a:t>
            </a:r>
            <a:endParaRPr lang="en-US" altLang="zh-CN" smtClean="0"/>
          </a:p>
          <a:p>
            <a:endParaRPr lang="en-US" altLang="zh-CN" dirty="0" smtClean="0"/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http://www.ruanyifeng.com/blog/2011/08/a_detailed_explanation_of_jquery_deferred_object.html</a:t>
            </a:r>
            <a:br>
              <a:rPr lang="en-US" altLang="zh-CN" dirty="0" smtClean="0"/>
            </a:br>
            <a:r>
              <a:rPr lang="en-US" altLang="zh-CN" dirty="0" smtClean="0"/>
              <a:t>http://blog.allenm.me/2012/01/jquery_deferred_promise_method/</a:t>
            </a:r>
            <a:br>
              <a:rPr lang="en-US" altLang="zh-CN" dirty="0" smtClean="0"/>
            </a:br>
            <a:r>
              <a:rPr lang="en-US" altLang="zh-CN" dirty="0" smtClean="0"/>
              <a:t>http://www.css88.com/jqapi-1.9/category/deferred-object/</a:t>
            </a:r>
            <a:br>
              <a:rPr lang="en-US" altLang="zh-CN" dirty="0" smtClean="0"/>
            </a:br>
            <a:r>
              <a:rPr lang="zh-CN" altLang="en-US" dirty="0" smtClean="0"/>
              <a:t>关于</a:t>
            </a:r>
            <a:r>
              <a:rPr lang="en-US" altLang="zh-CN" dirty="0" smtClean="0"/>
              <a:t>promise</a:t>
            </a:r>
            <a:br>
              <a:rPr lang="en-US" altLang="zh-CN" dirty="0" smtClean="0"/>
            </a:br>
            <a:r>
              <a:rPr lang="en-US" altLang="zh-CN" dirty="0" smtClean="0"/>
              <a:t>https://www.imququ.com/post/promises-when-js.html</a:t>
            </a:r>
            <a:br>
              <a:rPr lang="en-US" altLang="zh-CN" dirty="0" smtClean="0"/>
            </a:br>
            <a:r>
              <a:rPr lang="en-US" altLang="zh-CN" dirty="0" smtClean="0"/>
              <a:t>http://www.oschina.net/translate/whats-so-great-about-javascript-promises</a:t>
            </a:r>
            <a:br>
              <a:rPr lang="en-US" altLang="zh-CN" dirty="0" smtClean="0"/>
            </a:br>
            <a:r>
              <a:rPr lang="en-US" altLang="zh-CN" dirty="0" smtClean="0"/>
              <a:t>http://www.html5rocks.com/zh/tutorials/es6/promises/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54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30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就是指一次只能完成一件任务。如果有多个任务，就必须排队，前面一个任务完成，再执行后面一个任务，以此类推。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95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Loop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是一个回调函数队列。当异步函数执行时，回调函数会被压入这个队列。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引擎直到异步函数执行完成后，才会开始处理事件循环。这意味着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代码不是多线程的，即使表现的行为相似。事件循环是一个先进先出（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FIFO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）队列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定时器</a:t>
            </a:r>
            <a:r>
              <a:rPr lang="en-US" altLang="zh-CN" dirty="0" err="1" smtClean="0"/>
              <a:t>setTimeout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postmessage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WebWorkor</a:t>
            </a:r>
            <a:endParaRPr lang="en-US" altLang="zh-CN" dirty="0" smtClean="0"/>
          </a:p>
          <a:p>
            <a:r>
              <a:rPr lang="en-US" altLang="zh-CN" dirty="0" smtClean="0"/>
              <a:t> CSS3 </a:t>
            </a:r>
            <a:r>
              <a:rPr lang="zh-CN" altLang="en-US" dirty="0" smtClean="0"/>
              <a:t>动画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err="1" smtClean="0"/>
              <a:t>XMLHttpRequest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HTML5</a:t>
            </a:r>
            <a:r>
              <a:rPr lang="zh-CN" altLang="en-US" dirty="0" smtClean="0"/>
              <a:t>的本地数据 等等</a:t>
            </a:r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  <a:p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worker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 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提供的一个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多线程解决方案，是运行在后台的 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，独立于其他脚本，不会影响页面的性能。您可以继续做任何愿意做的事情：点击、选取内容等等，而此时 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worker 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在后台运行。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http://www.cnblogs.com/feng_013/archive/2011/09/20/2175007.html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576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DOM ready</a:t>
            </a:r>
            <a:r>
              <a:rPr lang="zh-CN" alt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之后执行</a:t>
            </a:r>
            <a:r>
              <a:rPr lang="zh-CN" altLang="en-US" dirty="0" smtClean="0"/>
              <a:t> </a:t>
            </a:r>
            <a:r>
              <a:rPr lang="en-US" altLang="zh-CN" dirty="0" smtClean="0"/>
              <a:t>$(document).ready(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function(){ // </a:t>
            </a:r>
            <a:r>
              <a:rPr lang="zh-CN" alt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获取模板</a:t>
            </a:r>
            <a:r>
              <a:rPr lang="zh-CN" altLang="en-US" dirty="0" smtClean="0"/>
              <a:t> </a:t>
            </a:r>
            <a:r>
              <a:rPr lang="en-US" altLang="zh-CN" dirty="0" smtClean="0"/>
              <a:t>$.get(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 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function(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tpl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 // </a:t>
            </a:r>
            <a:r>
              <a:rPr lang="zh-CN" alt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获取数据</a:t>
            </a:r>
            <a:r>
              <a:rPr lang="zh-CN" altLang="en-US" dirty="0" smtClean="0"/>
              <a:t> </a:t>
            </a:r>
            <a:r>
              <a:rPr lang="en-US" altLang="zh-CN" dirty="0" smtClean="0"/>
              <a:t>$.get(url2, 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function(data){ // </a:t>
            </a:r>
            <a:r>
              <a:rPr lang="zh-CN" alt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 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DOMString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makeHtml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tpl</a:t>
            </a:r>
            <a:r>
              <a:rPr lang="en-US" altLang="zh-CN" dirty="0" smtClean="0"/>
              <a:t>, data, 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function(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 // </a:t>
            </a:r>
            <a:r>
              <a:rPr lang="zh-CN" alt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插入到 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zh-CN" altLang="en-US" dirty="0" smtClean="0"/>
              <a:t> 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$(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).html(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}); }); }); });</a:t>
            </a:r>
          </a:p>
          <a:p>
            <a:r>
              <a:rPr lang="en-US" altLang="zh-CN" dirty="0" smtClean="0"/>
              <a:t>http://www.cnblogs.com/hustskyking/p/promise.html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08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其实已经有一些第三方库实现了 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 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的功能：</a:t>
            </a:r>
          </a:p>
          <a:p>
            <a:r>
              <a:rPr lang="en-US" altLang="zh-CN" sz="16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Q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when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WinJS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RSVP.js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dojo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Zepto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when.js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</a:p>
          <a:p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https://github.com/search?l=JavaScript&amp;o=desc&amp;q=promise&amp;s=stars&amp;type=Repositories&amp;utf8=%E2%9C%93</a:t>
            </a:r>
          </a:p>
          <a:p>
            <a:r>
              <a:rPr lang="en-US" altLang="zh-CN" dirty="0" smtClean="0"/>
              <a:t>https://github.com/chemdemo/promise</a:t>
            </a:r>
          </a:p>
          <a:p>
            <a:r>
              <a:rPr lang="en-US" altLang="zh-CN" dirty="0" smtClean="0"/>
              <a:t>https://github.com/stackp/promisejs/blob/master/promise.js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5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http://www.html-js.com/article/Learn-JavaScript-every-day-to-understand-what-JavaScript-Promises</a:t>
            </a:r>
          </a:p>
          <a:p>
            <a:r>
              <a:rPr lang="en-US" altLang="zh-CN" dirty="0" smtClean="0"/>
              <a:t>if (</a:t>
            </a:r>
            <a:r>
              <a:rPr lang="en-US" altLang="zh-CN" dirty="0" err="1" smtClean="0"/>
              <a:t>window.Promise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	debugger</a:t>
            </a:r>
          </a:p>
          <a:p>
            <a:r>
              <a:rPr lang="en-US" altLang="zh-CN" dirty="0" smtClean="0"/>
              <a:t>	console.log('Promise found');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promise = new Promise(function(resolve, reject) {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request = new </a:t>
            </a:r>
            <a:r>
              <a:rPr lang="en-US" altLang="zh-CN" dirty="0" err="1" smtClean="0"/>
              <a:t>XMLHttpRequest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request.open</a:t>
            </a:r>
            <a:r>
              <a:rPr lang="en-US" altLang="zh-CN" dirty="0" smtClean="0"/>
              <a:t>('GET', 'http://api.icndb.com/jokes/random');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request.onload</a:t>
            </a:r>
            <a:r>
              <a:rPr lang="en-US" altLang="zh-CN" dirty="0" smtClean="0"/>
              <a:t> = function() {</a:t>
            </a:r>
          </a:p>
          <a:p>
            <a:r>
              <a:rPr lang="en-US" altLang="zh-CN" dirty="0" smtClean="0"/>
              <a:t>			if (</a:t>
            </a:r>
            <a:r>
              <a:rPr lang="en-US" altLang="zh-CN" dirty="0" err="1" smtClean="0"/>
              <a:t>request.status</a:t>
            </a:r>
            <a:r>
              <a:rPr lang="en-US" altLang="zh-CN" dirty="0" smtClean="0"/>
              <a:t> == 200) {</a:t>
            </a:r>
          </a:p>
          <a:p>
            <a:r>
              <a:rPr lang="en-US" altLang="zh-CN" dirty="0" smtClean="0"/>
              <a:t>				resolve(</a:t>
            </a:r>
            <a:r>
              <a:rPr lang="en-US" altLang="zh-CN" dirty="0" err="1" smtClean="0"/>
              <a:t>request.response</a:t>
            </a:r>
            <a:r>
              <a:rPr lang="en-US" altLang="zh-CN" dirty="0" smtClean="0"/>
              <a:t>); //</a:t>
            </a:r>
            <a:r>
              <a:rPr lang="zh-CN" altLang="en-US" dirty="0" smtClean="0"/>
              <a:t>我们在此处获得了数据，因此解析</a:t>
            </a:r>
            <a:r>
              <a:rPr lang="en-US" altLang="zh-CN" dirty="0" smtClean="0"/>
              <a:t>Promise</a:t>
            </a:r>
          </a:p>
          <a:p>
            <a:r>
              <a:rPr lang="en-US" altLang="zh-CN" dirty="0" smtClean="0"/>
              <a:t>			} else {</a:t>
            </a:r>
          </a:p>
          <a:p>
            <a:r>
              <a:rPr lang="en-US" altLang="zh-CN" dirty="0" smtClean="0"/>
              <a:t>				reject(Error(</a:t>
            </a:r>
            <a:r>
              <a:rPr lang="en-US" altLang="zh-CN" dirty="0" err="1" smtClean="0"/>
              <a:t>request.statusText</a:t>
            </a:r>
            <a:r>
              <a:rPr lang="en-US" altLang="zh-CN" dirty="0" smtClean="0"/>
              <a:t>)); //</a:t>
            </a:r>
            <a:r>
              <a:rPr lang="zh-CN" altLang="en-US" dirty="0" smtClean="0"/>
              <a:t>状态码不是</a:t>
            </a:r>
            <a:r>
              <a:rPr lang="en-US" altLang="zh-CN" dirty="0" smtClean="0"/>
              <a:t>200</a:t>
            </a:r>
            <a:r>
              <a:rPr lang="zh-CN" altLang="en-US" dirty="0" smtClean="0"/>
              <a:t>，因此调用</a:t>
            </a:r>
            <a:r>
              <a:rPr lang="en-US" altLang="zh-CN" dirty="0" smtClean="0"/>
              <a:t>reject</a:t>
            </a:r>
          </a:p>
          <a:p>
            <a:r>
              <a:rPr lang="en-US" altLang="zh-CN" dirty="0" smtClean="0"/>
              <a:t>			}</a:t>
            </a:r>
          </a:p>
          <a:p>
            <a:r>
              <a:rPr lang="en-US" altLang="zh-CN" dirty="0" smtClean="0"/>
              <a:t>		};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request.onerror</a:t>
            </a:r>
            <a:r>
              <a:rPr lang="en-US" altLang="zh-CN" dirty="0" smtClean="0"/>
              <a:t> = function() {</a:t>
            </a:r>
          </a:p>
          <a:p>
            <a:r>
              <a:rPr lang="en-US" altLang="zh-CN" dirty="0" smtClean="0"/>
              <a:t>			reject(Error('Error fetching data')); //</a:t>
            </a:r>
            <a:r>
              <a:rPr lang="zh-CN" altLang="en-US" dirty="0" smtClean="0"/>
              <a:t>错误发生，拒绝</a:t>
            </a:r>
            <a:r>
              <a:rPr lang="en-US" altLang="zh-CN" dirty="0" smtClean="0"/>
              <a:t>Promise</a:t>
            </a:r>
          </a:p>
          <a:p>
            <a:r>
              <a:rPr lang="en-US" altLang="zh-CN" dirty="0" smtClean="0"/>
              <a:t>		};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request.send</a:t>
            </a:r>
            <a:r>
              <a:rPr lang="en-US" altLang="zh-CN" dirty="0" smtClean="0"/>
              <a:t>(); //</a:t>
            </a:r>
            <a:r>
              <a:rPr lang="zh-CN" altLang="en-US" dirty="0" smtClean="0"/>
              <a:t>发送请求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});</a:t>
            </a:r>
          </a:p>
          <a:p>
            <a:r>
              <a:rPr lang="en-US" altLang="zh-CN" dirty="0" smtClean="0"/>
              <a:t>	console.log('Asynchronous request made.');</a:t>
            </a:r>
          </a:p>
          <a:p>
            <a:r>
              <a:rPr lang="en-US" altLang="zh-CN" dirty="0" smtClean="0"/>
              <a:t>	debugger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promise.then</a:t>
            </a:r>
            <a:r>
              <a:rPr lang="en-US" altLang="zh-CN" dirty="0" smtClean="0"/>
              <a:t>(function(data) {</a:t>
            </a:r>
          </a:p>
          <a:p>
            <a:r>
              <a:rPr lang="en-US" altLang="zh-CN" dirty="0" smtClean="0"/>
              <a:t>		debugger</a:t>
            </a:r>
          </a:p>
          <a:p>
            <a:r>
              <a:rPr lang="en-US" altLang="zh-CN" dirty="0" smtClean="0"/>
              <a:t>		console.log('Got data! Promise fulfilled.');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document.getElementByTagName</a:t>
            </a:r>
            <a:r>
              <a:rPr lang="en-US" altLang="zh-CN" dirty="0" smtClean="0"/>
              <a:t>('body')[0].</a:t>
            </a:r>
            <a:r>
              <a:rPr lang="en-US" altLang="zh-CN" dirty="0" err="1" smtClean="0"/>
              <a:t>textContent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JSON.parse</a:t>
            </a:r>
            <a:r>
              <a:rPr lang="en-US" altLang="zh-CN" dirty="0" smtClean="0"/>
              <a:t>(data).</a:t>
            </a:r>
            <a:r>
              <a:rPr lang="en-US" altLang="zh-CN" dirty="0" err="1" smtClean="0"/>
              <a:t>value.joke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}, function(error) {</a:t>
            </a:r>
          </a:p>
          <a:p>
            <a:r>
              <a:rPr lang="en-US" altLang="zh-CN" dirty="0" smtClean="0"/>
              <a:t>		debugger</a:t>
            </a:r>
          </a:p>
          <a:p>
            <a:r>
              <a:rPr lang="en-US" altLang="zh-CN" dirty="0" smtClean="0"/>
              <a:t>		console.log('Promise rejected');</a:t>
            </a:r>
          </a:p>
          <a:p>
            <a:r>
              <a:rPr lang="en-US" altLang="zh-CN" dirty="0" smtClean="0"/>
              <a:t>		console.log(</a:t>
            </a:r>
            <a:r>
              <a:rPr lang="en-US" altLang="zh-CN" dirty="0" err="1" smtClean="0"/>
              <a:t>error.message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});</a:t>
            </a:r>
          </a:p>
          <a:p>
            <a:r>
              <a:rPr lang="en-US" altLang="zh-CN" dirty="0" smtClean="0"/>
              <a:t>} else {</a:t>
            </a:r>
          </a:p>
          <a:p>
            <a:r>
              <a:rPr lang="en-US" altLang="zh-CN" dirty="0" smtClean="0"/>
              <a:t>	console.log('Promise not available');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015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(A)http://wiki.commonjs.org/wiki/Promises/A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A+</a:t>
            </a:r>
            <a:r>
              <a:rPr lang="zh-CN" altLang="en-US" dirty="0" smtClean="0"/>
              <a:t>）</a:t>
            </a:r>
            <a:r>
              <a:rPr lang="en-US" altLang="zh-CN" dirty="0" smtClean="0"/>
              <a:t>https://promisesaplus.com/</a:t>
            </a:r>
          </a:p>
          <a:p>
            <a:endParaRPr lang="en-US" altLang="zh-CN" dirty="0" smtClean="0"/>
          </a:p>
          <a:p>
            <a:r>
              <a:rPr lang="en-US" altLang="zh-CN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Promise/A+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规范是对 </a:t>
            </a:r>
            <a:r>
              <a:rPr lang="en-US" altLang="zh-CN" sz="16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Promise/A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规范的补充和修改，他出现的目的是为了统一异步编程中的接口，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中的异步编程是十分普遍的事情，也出现了很多的异步库，如果不统一接口，对开发者来说也是一件十分痛苦的事情。</a:t>
            </a:r>
          </a:p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Promises/A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规范中，每个任务都有三种状态：默认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(pending)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、完成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(fulfilled)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、失败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(rejected)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默认状态可以单向转移到完成状态，这个过程叫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resolve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，对应的方法是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deferred.resolve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promiseOrValue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默认状态还可以单向转移到失败状态，这个过程叫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reject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，对应的方法是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deferred.reject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(reason)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默认状态时，还可以通过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deferred.notify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(update)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来宣告任务执行信息，如执行进度；</a:t>
            </a:r>
          </a:p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状态的转移是一次性的，一旦任务由初始的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pending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转为其他状态，就会进入到下一个任务的执行过程中。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11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http://www.cnblogs.com/heyuquan/archive/2013/05/13/js-jquery-ajax.html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12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外观</a:t>
            </a:r>
            <a:r>
              <a:rPr lang="en-US" altLang="zh-CN" sz="16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lang="zh-CN" altLang="en-US" sz="16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门面模式（</a:t>
            </a:r>
            <a:r>
              <a:rPr lang="en-US" altLang="zh-CN" sz="16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Facade</a:t>
            </a:r>
            <a:r>
              <a:rPr lang="zh-CN" altLang="en-US" sz="16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）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外观模式属于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接口型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模式，它提供一个更方便，高层接口，使用一致性的界面使得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更加容易使用。它有两个作用：</a:t>
            </a:r>
          </a:p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简化复杂接口</a:t>
            </a:r>
          </a:p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解耦和，屏蔽客户端对子系统的直接访问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编写一次组合代码，就可以反复使用它，节省了代码量，时间和精力。它还提供了较高层的功能，抽象，降低客户端代码对底层接口的耦合。如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$.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，通过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$.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方法也可以得到相同的效果。但每次都需要配置相同的参数，如果获取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的需求很频繁，页面中的相同的代码就需要写很多次。而封装一次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$.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，之后就少写很多代码，且该方法更直观。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zh-CN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30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线连接线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线连接线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线连接线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线条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  <p:sp>
          <p:nvSpPr>
            <p:cNvPr id="10" name="任意多边形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  <p:sp>
          <p:nvSpPr>
            <p:cNvPr id="11" name="任意多边形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800" cap="all" spc="200" baseline="0">
                <a:solidFill>
                  <a:schemeClr val="accent1"/>
                </a:solidFill>
              </a:defRPr>
            </a:lvl1pPr>
            <a:lvl2pPr marL="60949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2014/12/17</a:t>
            </a:fld>
            <a:endParaRPr lang="zh-CN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CN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线连接线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线连接线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线连接线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2014/12/17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b="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 baseline="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b="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 baseline="0"/>
            </a:lvl6pPr>
            <a:lvl7pPr latinLnBrk="0">
              <a:defRPr lang="zh-CN" sz="2000" baseline="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2014/12/17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2014/12/17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2014/12/17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latinLnBrk="0">
              <a:buNone/>
              <a:defRPr lang="zh-CN" sz="2800"/>
            </a:lvl1pPr>
            <a:lvl2pPr marL="609493" indent="0" latinLnBrk="0">
              <a:buNone/>
              <a:defRPr lang="zh-CN" sz="3700"/>
            </a:lvl2pPr>
            <a:lvl3pPr marL="1218987" indent="0" latinLnBrk="0">
              <a:buNone/>
              <a:defRPr lang="zh-CN" sz="3200"/>
            </a:lvl3pPr>
            <a:lvl4pPr marL="1828480" indent="0" latinLnBrk="0">
              <a:buNone/>
              <a:defRPr lang="zh-CN" sz="2700"/>
            </a:lvl4pPr>
            <a:lvl5pPr marL="2437973" indent="0" latinLnBrk="0">
              <a:buNone/>
              <a:defRPr lang="zh-CN" sz="2700"/>
            </a:lvl5pPr>
            <a:lvl6pPr marL="3047467" indent="0" latinLnBrk="0">
              <a:buNone/>
              <a:defRPr lang="zh-CN" sz="2700"/>
            </a:lvl6pPr>
            <a:lvl7pPr marL="3656960" indent="0" latinLnBrk="0">
              <a:buNone/>
              <a:defRPr lang="zh-CN" sz="2700"/>
            </a:lvl7pPr>
            <a:lvl8pPr marL="4266453" indent="0" latinLnBrk="0">
              <a:buNone/>
              <a:defRPr lang="zh-CN" sz="2700"/>
            </a:lvl8pPr>
            <a:lvl9pPr marL="4875947" indent="0" latinLnBrk="0">
              <a:buNone/>
              <a:defRPr lang="zh-CN" sz="27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2014/12/17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线条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0DFD029-FB74-4578-B929-F66AA97659CA}" type="datetimeFigureOut">
              <a:rPr lang="en-US" altLang="zh-CN" smtClean="0"/>
              <a:pPr/>
              <a:t>12/17/2014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lang="zh-CN"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skowal/q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-js.com/article/Learn-JavaScript-every-day-to-understand-what-JavaScript-Promi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88.com/jqapi-1.9/jQuery.Callback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css88.com/jqapi-1.9/category/deferred-objec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88.com/jqapi-1.9/promis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hemdemo.github.io/demos/promise/browse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5860" y="2780929"/>
            <a:ext cx="11017224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promise</a:t>
            </a:r>
            <a:r>
              <a:rPr lang="en-US" altLang="zh-CN" dirty="0" err="1" smtClean="0">
                <a:sym typeface="Wingdings" panose="05000000000000000000" pitchFamily="2" charset="2"/>
              </a:rPr>
              <a:t>asyncpromiseJquery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err="1" smtClean="0">
                <a:sym typeface="Wingdings" panose="05000000000000000000" pitchFamily="2" charset="2"/>
              </a:rPr>
              <a:t>callbackJquery</a:t>
            </a:r>
            <a:r>
              <a:rPr lang="en-US" altLang="zh-CN" dirty="0" smtClean="0">
                <a:sym typeface="Wingdings" panose="05000000000000000000" pitchFamily="2" charset="2"/>
              </a:rPr>
              <a:t> deferred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756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0"/>
            <a:ext cx="10360501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// DOM ready</a:t>
            </a:r>
            <a:r>
              <a:rPr lang="zh-CN" altLang="en-US" dirty="0"/>
              <a:t>之后执行</a:t>
            </a:r>
          </a:p>
          <a:p>
            <a:pPr marL="0" indent="0">
              <a:buNone/>
            </a:pPr>
            <a:r>
              <a:rPr lang="en-US" altLang="zh-CN" dirty="0"/>
              <a:t>$(document).ready(function(){</a:t>
            </a:r>
          </a:p>
          <a:p>
            <a:pPr marL="0" indent="0">
              <a:buNone/>
            </a:pPr>
            <a:r>
              <a:rPr lang="en-US" altLang="zh-CN" dirty="0"/>
              <a:t>    // </a:t>
            </a:r>
            <a:r>
              <a:rPr lang="zh-CN" altLang="en-US" dirty="0"/>
              <a:t>获取模板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$.get(</a:t>
            </a:r>
            <a:r>
              <a:rPr lang="en-US" altLang="zh-CN" dirty="0" err="1"/>
              <a:t>url</a:t>
            </a:r>
            <a:r>
              <a:rPr lang="en-US" altLang="zh-CN" dirty="0"/>
              <a:t>, function(</a:t>
            </a:r>
            <a:r>
              <a:rPr lang="en-US" altLang="zh-CN" dirty="0" err="1"/>
              <a:t>tpl</a:t>
            </a:r>
            <a:r>
              <a:rPr lang="en-US" altLang="zh-CN" dirty="0"/>
              <a:t>){</a:t>
            </a:r>
          </a:p>
          <a:p>
            <a:pPr marL="0" indent="0">
              <a:buNone/>
            </a:pPr>
            <a:r>
              <a:rPr lang="en-US" altLang="zh-CN" dirty="0"/>
              <a:t>        // </a:t>
            </a:r>
            <a:r>
              <a:rPr lang="zh-CN" altLang="en-US" dirty="0"/>
              <a:t>获取数据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$.get(url2, function(data){</a:t>
            </a:r>
          </a:p>
          <a:p>
            <a:pPr marL="0" indent="0">
              <a:buNone/>
            </a:pPr>
            <a:r>
              <a:rPr lang="en-US" altLang="zh-CN" dirty="0"/>
              <a:t>            // </a:t>
            </a:r>
            <a:r>
              <a:rPr lang="zh-CN" altLang="en-US" dirty="0"/>
              <a:t>构建 </a:t>
            </a:r>
            <a:r>
              <a:rPr lang="en-US" altLang="zh-CN" dirty="0" err="1"/>
              <a:t>DOMString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makeHtml</a:t>
            </a:r>
            <a:r>
              <a:rPr lang="en-US" altLang="zh-CN" dirty="0"/>
              <a:t>(</a:t>
            </a:r>
            <a:r>
              <a:rPr lang="en-US" altLang="zh-CN" dirty="0" err="1"/>
              <a:t>tpl</a:t>
            </a:r>
            <a:r>
              <a:rPr lang="en-US" altLang="zh-CN" dirty="0"/>
              <a:t>, data, function(</a:t>
            </a:r>
            <a:r>
              <a:rPr lang="en-US" altLang="zh-CN" dirty="0" err="1"/>
              <a:t>str</a:t>
            </a:r>
            <a:r>
              <a:rPr lang="en-US" altLang="zh-CN" dirty="0"/>
              <a:t>){</a:t>
            </a:r>
          </a:p>
          <a:p>
            <a:pPr marL="0" indent="0">
              <a:buNone/>
            </a:pPr>
            <a:r>
              <a:rPr lang="en-US" altLang="zh-CN" dirty="0"/>
              <a:t>                // </a:t>
            </a:r>
            <a:r>
              <a:rPr lang="zh-CN" altLang="en-US" dirty="0"/>
              <a:t>插入到 </a:t>
            </a:r>
            <a:r>
              <a:rPr lang="en-US" altLang="zh-CN" dirty="0"/>
              <a:t>DOM </a:t>
            </a:r>
            <a:r>
              <a:rPr lang="zh-CN" altLang="en-US" dirty="0"/>
              <a:t>中</a:t>
            </a:r>
          </a:p>
          <a:p>
            <a:pPr marL="0" indent="0">
              <a:buNone/>
            </a:pPr>
            <a:r>
              <a:rPr lang="zh-CN" altLang="en-US" dirty="0"/>
              <a:t>                </a:t>
            </a:r>
            <a:r>
              <a:rPr lang="en-US" altLang="zh-CN" dirty="0"/>
              <a:t>$(</a:t>
            </a:r>
            <a:r>
              <a:rPr lang="en-US" altLang="zh-CN" dirty="0" err="1"/>
              <a:t>obj</a:t>
            </a:r>
            <a:r>
              <a:rPr lang="en-US" altLang="zh-CN" dirty="0"/>
              <a:t>).html(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        });</a:t>
            </a:r>
          </a:p>
          <a:p>
            <a:pPr marL="0" indent="0">
              <a:buNone/>
            </a:pPr>
            <a:r>
              <a:rPr lang="en-US" altLang="zh-CN" dirty="0"/>
              <a:t>        });</a:t>
            </a:r>
          </a:p>
          <a:p>
            <a:pPr marL="0" indent="0">
              <a:buNone/>
            </a:pPr>
            <a:r>
              <a:rPr lang="en-US" altLang="zh-CN" dirty="0"/>
              <a:t>    });</a:t>
            </a:r>
          </a:p>
          <a:p>
            <a:pPr marL="0" indent="0">
              <a:buNone/>
            </a:pPr>
            <a:r>
              <a:rPr lang="en-US" altLang="zh-CN" dirty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78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16632"/>
            <a:ext cx="10360501" cy="67413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内</a:t>
            </a:r>
            <a:r>
              <a:rPr lang="zh-CN" altLang="en-US" dirty="0"/>
              <a:t>嵌的方式可能使代码非常难看，流程会很</a:t>
            </a:r>
            <a:r>
              <a:rPr lang="zh-CN" altLang="en-US" dirty="0" smtClean="0"/>
              <a:t>混乱</a:t>
            </a:r>
            <a:endParaRPr lang="en-US" altLang="zh-CN" dirty="0" smtClean="0"/>
          </a:p>
          <a:p>
            <a:r>
              <a:rPr lang="zh-CN" altLang="en-US" dirty="0" smtClean="0"/>
              <a:t>流程控制：</a:t>
            </a:r>
            <a:r>
              <a:rPr lang="zh-CN" altLang="en-US" dirty="0"/>
              <a:t>异步机制使得流程控制变的有些困难</a:t>
            </a:r>
          </a:p>
          <a:p>
            <a:r>
              <a:rPr lang="zh-CN" altLang="en-US" dirty="0" smtClean="0"/>
              <a:t>异常处理：</a:t>
            </a:r>
            <a:r>
              <a:rPr lang="zh-CN" altLang="en-US" dirty="0"/>
              <a:t>代码可谓支离破碎</a:t>
            </a:r>
            <a:r>
              <a:rPr lang="zh-CN" altLang="en-US" dirty="0" smtClean="0"/>
              <a:t>了</a:t>
            </a:r>
            <a:r>
              <a:rPr lang="en-US" altLang="zh-CN" dirty="0" smtClean="0"/>
              <a:t>(callback</a:t>
            </a:r>
            <a:r>
              <a:rPr lang="zh-CN" altLang="en-US" dirty="0" smtClean="0"/>
              <a:t>必须在回调里面处理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代码</a:t>
            </a:r>
            <a:r>
              <a:rPr lang="zh-CN" altLang="en-US" dirty="0"/>
              <a:t>结构</a:t>
            </a:r>
            <a:r>
              <a:rPr lang="zh-CN" altLang="en-US" dirty="0" smtClean="0"/>
              <a:t>支离破碎</a:t>
            </a:r>
            <a:endParaRPr lang="en-US" altLang="zh-CN" dirty="0" smtClean="0"/>
          </a:p>
          <a:p>
            <a:pPr fontAlgn="base"/>
            <a:r>
              <a:rPr lang="zh-CN" altLang="en-US" dirty="0" smtClean="0"/>
              <a:t>维护</a:t>
            </a:r>
            <a:r>
              <a:rPr lang="zh-CN" altLang="en-US" dirty="0"/>
              <a:t>大量的</a:t>
            </a:r>
            <a:r>
              <a:rPr lang="en-US" altLang="zh-CN" dirty="0"/>
              <a:t>callback</a:t>
            </a:r>
            <a:r>
              <a:rPr lang="zh-CN" altLang="en-US" dirty="0"/>
              <a:t>将是一场</a:t>
            </a:r>
            <a:r>
              <a:rPr lang="zh-CN" altLang="en-US" dirty="0" smtClean="0"/>
              <a:t>灾难</a:t>
            </a:r>
            <a:endParaRPr lang="en-US" altLang="zh-CN" dirty="0" smtClean="0"/>
          </a:p>
          <a:p>
            <a:pPr fontAlgn="base"/>
            <a:r>
              <a:rPr lang="zh-CN" altLang="en-US" dirty="0" smtClean="0"/>
              <a:t>每个</a:t>
            </a:r>
            <a:r>
              <a:rPr lang="zh-CN" altLang="en-US" dirty="0"/>
              <a:t>任务只能</a:t>
            </a:r>
            <a:r>
              <a:rPr lang="zh-CN" altLang="en-US" dirty="0" smtClean="0"/>
              <a:t>指定“一个”回</a:t>
            </a:r>
            <a:r>
              <a:rPr lang="zh-CN" altLang="en-US" dirty="0"/>
              <a:t>调函数，这在很多情况下都是不能够满足需求的。</a:t>
            </a:r>
            <a:endParaRPr lang="en-US" altLang="zh-CN" dirty="0"/>
          </a:p>
          <a:p>
            <a:pPr fontAlgn="base"/>
            <a:r>
              <a:rPr lang="zh-CN" altLang="en-US" dirty="0" smtClean="0"/>
              <a:t>代码可读性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差，耦合度</a:t>
            </a:r>
            <a:r>
              <a:rPr lang="en-US" altLang="zh-CN" dirty="0"/>
              <a:t>-</a:t>
            </a:r>
            <a:r>
              <a:rPr lang="zh-CN" altLang="en-US" dirty="0"/>
              <a:t>高，维护性</a:t>
            </a:r>
            <a:r>
              <a:rPr lang="en-US" altLang="zh-CN" dirty="0"/>
              <a:t>-</a:t>
            </a:r>
            <a:r>
              <a:rPr lang="zh-CN" altLang="en-US" dirty="0"/>
              <a:t>差，扩展性</a:t>
            </a:r>
            <a:r>
              <a:rPr lang="en-US" altLang="zh-CN" dirty="0"/>
              <a:t>-</a:t>
            </a:r>
            <a:r>
              <a:rPr lang="zh-CN" altLang="en-US" dirty="0"/>
              <a:t>差</a:t>
            </a:r>
          </a:p>
          <a:p>
            <a:r>
              <a:rPr lang="zh-CN" altLang="en-US" dirty="0"/>
              <a:t>不能优雅地应对需求的变化，一旦业务逻辑有较大的变化，代码结构会进行大幅度的调整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887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9876" y="1484784"/>
            <a:ext cx="9910835" cy="4462272"/>
          </a:xfrm>
        </p:spPr>
        <p:txBody>
          <a:bodyPr/>
          <a:lstStyle/>
          <a:p>
            <a:r>
              <a:rPr lang="zh-CN" altLang="en-US" dirty="0"/>
              <a:t>为了让代码流程更加清晰，我们假想着能够按照下面的流程来跑</a:t>
            </a:r>
            <a:r>
              <a:rPr lang="zh-CN" altLang="en-US" dirty="0" smtClean="0"/>
              <a:t>程序 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new </a:t>
            </a:r>
            <a:r>
              <a:rPr lang="en-US" altLang="zh-CN" dirty="0" smtClean="0"/>
              <a:t>Promise(ready</a:t>
            </a:r>
            <a:r>
              <a:rPr lang="en-US" altLang="zh-CN" dirty="0"/>
              <a:t>).then(</a:t>
            </a:r>
            <a:r>
              <a:rPr lang="en-US" altLang="zh-CN" dirty="0" err="1"/>
              <a:t>getTpl</a:t>
            </a:r>
            <a:r>
              <a:rPr lang="en-US" altLang="zh-CN" dirty="0"/>
              <a:t>).then(</a:t>
            </a:r>
            <a:r>
              <a:rPr lang="en-US" altLang="zh-CN" dirty="0" err="1"/>
              <a:t>getData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.</a:t>
            </a:r>
            <a:r>
              <a:rPr lang="en-US" altLang="zh-CN" dirty="0"/>
              <a:t>then(</a:t>
            </a:r>
            <a:r>
              <a:rPr lang="en-US" altLang="zh-CN" dirty="0" err="1"/>
              <a:t>makeHtml</a:t>
            </a:r>
            <a:r>
              <a:rPr lang="en-US" altLang="zh-CN" dirty="0"/>
              <a:t>).resolve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JQuery </a:t>
            </a:r>
            <a:r>
              <a:rPr lang="en-US" altLang="zh-CN" dirty="0" err="1" smtClean="0"/>
              <a:t>dom</a:t>
            </a:r>
            <a:r>
              <a:rPr lang="en-US" altLang="zh-CN" dirty="0" smtClean="0"/>
              <a:t> ready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25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2979" y="27856"/>
            <a:ext cx="10360501" cy="1223963"/>
          </a:xfrm>
        </p:spPr>
        <p:txBody>
          <a:bodyPr/>
          <a:lstStyle/>
          <a:p>
            <a:pPr algn="ctr"/>
            <a:r>
              <a:rPr lang="en-US" altLang="zh-CN" dirty="0" smtClean="0"/>
              <a:t>Promises</a:t>
            </a:r>
            <a:r>
              <a:rPr lang="zh-CN" altLang="en-US" dirty="0"/>
              <a:t> （承诺）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2420888"/>
            <a:ext cx="10852193" cy="4104456"/>
          </a:xfrm>
        </p:spPr>
        <p:txBody>
          <a:bodyPr>
            <a:normAutofit/>
          </a:bodyPr>
          <a:lstStyle/>
          <a:p>
            <a:r>
              <a:rPr lang="en-US" altLang="zh-CN" dirty="0"/>
              <a:t>Promise</a:t>
            </a:r>
            <a:r>
              <a:rPr lang="zh-CN" altLang="en-US" dirty="0"/>
              <a:t>完全改变了</a:t>
            </a:r>
            <a:r>
              <a:rPr lang="en-US" altLang="zh-CN" dirty="0" err="1"/>
              <a:t>js</a:t>
            </a:r>
            <a:r>
              <a:rPr lang="zh-CN" altLang="en-US" dirty="0"/>
              <a:t>异步编程的写法，让异步编程变得十分的易于理解</a:t>
            </a:r>
            <a:endParaRPr lang="en-US" altLang="zh-CN" dirty="0" smtClean="0"/>
          </a:p>
          <a:p>
            <a:r>
              <a:rPr lang="en-US" altLang="zh-CN" dirty="0" smtClean="0"/>
              <a:t>Promises</a:t>
            </a:r>
            <a:r>
              <a:rPr lang="zh-CN" altLang="en-US" dirty="0" smtClean="0"/>
              <a:t>已经</a:t>
            </a:r>
            <a:r>
              <a:rPr lang="zh-CN" altLang="en-US" dirty="0"/>
              <a:t>是</a:t>
            </a:r>
            <a:r>
              <a:rPr lang="en-US" altLang="zh-CN" dirty="0"/>
              <a:t>JavaScript</a:t>
            </a:r>
            <a:r>
              <a:rPr lang="zh-CN" altLang="en-US" dirty="0"/>
              <a:t>标准的一部分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r>
              <a:rPr lang="en-US" altLang="zh-CN" dirty="0"/>
              <a:t>JS</a:t>
            </a:r>
            <a:r>
              <a:rPr lang="zh-CN" altLang="en-US" dirty="0"/>
              <a:t>库例如</a:t>
            </a:r>
            <a:r>
              <a:rPr lang="en-US" altLang="zh-CN" dirty="0"/>
              <a:t>Q</a:t>
            </a:r>
            <a:r>
              <a:rPr lang="zh-CN" altLang="en-US" dirty="0"/>
              <a:t>、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AngularJS</a:t>
            </a:r>
            <a:r>
              <a:rPr lang="zh-CN" altLang="en-US" dirty="0"/>
              <a:t>内置的是</a:t>
            </a:r>
            <a:r>
              <a:rPr lang="en-US" altLang="zh-CN" dirty="0"/>
              <a:t>Kris </a:t>
            </a:r>
            <a:r>
              <a:rPr lang="en-US" altLang="zh-CN" dirty="0" err="1"/>
              <a:t>Kowal</a:t>
            </a:r>
            <a:r>
              <a:rPr lang="zh-CN" altLang="en-US" dirty="0"/>
              <a:t>的</a:t>
            </a:r>
            <a:r>
              <a:rPr lang="en-US" altLang="zh-CN" dirty="0">
                <a:hlinkClick r:id="rId3"/>
              </a:rPr>
              <a:t>Q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smtClean="0"/>
              <a:t>Promise</a:t>
            </a:r>
            <a:r>
              <a:rPr lang="zh-CN" altLang="en-US" dirty="0"/>
              <a:t>也已经纳入了</a:t>
            </a:r>
            <a:r>
              <a:rPr lang="en-US" altLang="zh-CN" dirty="0"/>
              <a:t>ES6</a:t>
            </a:r>
            <a:r>
              <a:rPr lang="zh-CN" altLang="en-US" dirty="0"/>
              <a:t>，而且高版本的</a:t>
            </a:r>
            <a:r>
              <a:rPr lang="en-US" altLang="zh-CN" dirty="0"/>
              <a:t>chrome</a:t>
            </a:r>
            <a:r>
              <a:rPr lang="zh-CN" altLang="en-US" dirty="0"/>
              <a:t>、</a:t>
            </a:r>
            <a:r>
              <a:rPr lang="en-US" altLang="zh-CN" dirty="0" err="1"/>
              <a:t>firefox</a:t>
            </a:r>
            <a:r>
              <a:rPr lang="zh-CN" altLang="en-US" dirty="0"/>
              <a:t>浏览器都已经原生实现了</a:t>
            </a:r>
            <a:r>
              <a:rPr lang="en-US" altLang="zh-CN" dirty="0"/>
              <a:t>Promise</a:t>
            </a:r>
            <a:r>
              <a:rPr lang="zh-CN" altLang="en-US" dirty="0"/>
              <a:t>，只不过和现如今流行的类</a:t>
            </a:r>
            <a:r>
              <a:rPr lang="en-US" altLang="zh-CN" dirty="0"/>
              <a:t>Promise</a:t>
            </a:r>
            <a:r>
              <a:rPr lang="zh-CN" altLang="en-US" dirty="0"/>
              <a:t>类库相比少些</a:t>
            </a:r>
            <a:r>
              <a:rPr lang="en-US" altLang="zh-CN" dirty="0"/>
              <a:t>API</a:t>
            </a:r>
            <a:endParaRPr lang="en-US" altLang="zh-CN" dirty="0" smtClean="0"/>
          </a:p>
          <a:p>
            <a:r>
              <a:rPr lang="en-US" altLang="zh-CN" dirty="0" smtClean="0"/>
              <a:t>jQuery</a:t>
            </a:r>
            <a:r>
              <a:rPr lang="zh-CN" altLang="en-US" dirty="0"/>
              <a:t>中也有一个和</a:t>
            </a:r>
            <a:r>
              <a:rPr lang="en-US" altLang="zh-CN" dirty="0"/>
              <a:t>Promises</a:t>
            </a:r>
            <a:r>
              <a:rPr lang="zh-CN" altLang="en-US" dirty="0"/>
              <a:t>很类似叫做</a:t>
            </a:r>
            <a:r>
              <a:rPr lang="en-US" altLang="zh-CN" dirty="0"/>
              <a:t>Deferred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212979" y="1556792"/>
            <a:ext cx="10852193" cy="86409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lang="zh-CN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lang="zh-CN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lang="zh-CN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是什么？有</a:t>
            </a:r>
            <a:r>
              <a:rPr lang="zh-CN" altLang="en-US" dirty="0"/>
              <a:t>什么用</a:t>
            </a:r>
            <a:r>
              <a:rPr lang="zh-CN" altLang="en-US" dirty="0" smtClean="0"/>
              <a:t>？怎么</a:t>
            </a:r>
            <a:r>
              <a:rPr lang="zh-CN" altLang="en-US" dirty="0" smtClean="0"/>
              <a:t>用？自己如何实现？</a:t>
            </a:r>
            <a:r>
              <a:rPr lang="en-US" altLang="zh-CN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896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0"/>
            <a:ext cx="10360501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/>
              <a:t>function </a:t>
            </a:r>
            <a:r>
              <a:rPr lang="en-US" altLang="zh-CN" sz="1800" dirty="0" err="1"/>
              <a:t>getPromise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){</a:t>
            </a:r>
          </a:p>
          <a:p>
            <a:pPr marL="0" indent="0">
              <a:buNone/>
            </a:pPr>
            <a:r>
              <a:rPr lang="en-US" altLang="zh-CN" sz="1800" dirty="0"/>
              <a:t>    //</a:t>
            </a:r>
            <a:r>
              <a:rPr lang="zh-CN" altLang="en-US" sz="1800" dirty="0"/>
              <a:t>返回一个</a:t>
            </a:r>
            <a:r>
              <a:rPr lang="en-US" altLang="zh-CN" sz="1800" dirty="0"/>
              <a:t>Promise</a:t>
            </a:r>
          </a:p>
          <a:p>
            <a:pPr marL="0" indent="0">
              <a:buNone/>
            </a:pPr>
            <a:r>
              <a:rPr lang="en-US" altLang="zh-CN" sz="1800" dirty="0"/>
              <a:t>    //</a:t>
            </a:r>
            <a:r>
              <a:rPr lang="zh-CN" altLang="en-US" sz="1800" dirty="0"/>
              <a:t>发送一个异步请求到</a:t>
            </a:r>
            <a:r>
              <a:rPr lang="en-US" altLang="zh-CN" sz="1800" dirty="0" err="1"/>
              <a:t>url</a:t>
            </a:r>
            <a:r>
              <a:rPr lang="zh-CN" altLang="en-US" sz="1800" dirty="0"/>
              <a:t>作为</a:t>
            </a:r>
            <a:r>
              <a:rPr lang="en-US" altLang="zh-CN" sz="1800" dirty="0"/>
              <a:t>Promise</a:t>
            </a:r>
            <a:r>
              <a:rPr lang="zh-CN" altLang="en-US" sz="1800" dirty="0"/>
              <a:t>的一部分</a:t>
            </a:r>
          </a:p>
          <a:p>
            <a:pPr marL="0" indent="0"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//</a:t>
            </a:r>
            <a:r>
              <a:rPr lang="zh-CN" altLang="en-US" sz="1800" dirty="0"/>
              <a:t>在得到结果之后，连同数据解析</a:t>
            </a:r>
            <a:r>
              <a:rPr lang="en-US" altLang="zh-CN" sz="1800" dirty="0"/>
              <a:t>promise</a:t>
            </a:r>
          </a:p>
          <a:p>
            <a:pPr marL="0" indent="0">
              <a:buNone/>
            </a:pPr>
            <a:r>
              <a:rPr lang="en-US" altLang="zh-CN" sz="1800" dirty="0"/>
              <a:t>}  </a:t>
            </a:r>
          </a:p>
          <a:p>
            <a:pPr marL="0" indent="0">
              <a:buNone/>
            </a:pPr>
            <a:r>
              <a:rPr lang="en-US" altLang="zh-CN" sz="1800" dirty="0" err="1"/>
              <a:t>var</a:t>
            </a:r>
            <a:r>
              <a:rPr lang="en-US" altLang="zh-CN" sz="1800" dirty="0"/>
              <a:t> promise = </a:t>
            </a:r>
            <a:r>
              <a:rPr lang="en-US" altLang="zh-CN" sz="1800" dirty="0" err="1"/>
              <a:t>getPromise</a:t>
            </a:r>
            <a:r>
              <a:rPr lang="en-US" altLang="zh-CN" sz="1800" dirty="0"/>
              <a:t>('some 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 here');  </a:t>
            </a:r>
          </a:p>
          <a:p>
            <a:pPr marL="0" indent="0">
              <a:buNone/>
            </a:pPr>
            <a:r>
              <a:rPr lang="en-US" altLang="zh-CN" sz="1800" dirty="0" err="1"/>
              <a:t>promise.then</a:t>
            </a:r>
            <a:r>
              <a:rPr lang="en-US" altLang="zh-CN" sz="1800" dirty="0"/>
              <a:t>(function(result){</a:t>
            </a:r>
          </a:p>
          <a:p>
            <a:pPr marL="0" indent="0">
              <a:buNone/>
            </a:pPr>
            <a:r>
              <a:rPr lang="en-US" altLang="zh-CN" sz="1800" dirty="0"/>
              <a:t>    //</a:t>
            </a:r>
            <a:r>
              <a:rPr lang="zh-CN" altLang="en-US" sz="1800" dirty="0"/>
              <a:t>我们在这里得到结果</a:t>
            </a:r>
          </a:p>
          <a:p>
            <a:pPr marL="0" indent="0"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return </a:t>
            </a:r>
            <a:r>
              <a:rPr lang="en-US" altLang="zh-CN" sz="1800" dirty="0" err="1"/>
              <a:t>getPromise</a:t>
            </a:r>
            <a:r>
              <a:rPr lang="en-US" altLang="zh-CN" sz="1800" dirty="0"/>
              <a:t>(result); </a:t>
            </a:r>
            <a:r>
              <a:rPr lang="en-US" altLang="zh-CN" sz="1800" dirty="0">
                <a:solidFill>
                  <a:srgbClr val="FF0000"/>
                </a:solidFill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</a:rPr>
              <a:t>在此处再次返回一个</a:t>
            </a:r>
            <a:r>
              <a:rPr lang="en-US" altLang="zh-CN" sz="1800" dirty="0">
                <a:solidFill>
                  <a:srgbClr val="FF0000"/>
                </a:solidFill>
              </a:rPr>
              <a:t>Promise </a:t>
            </a:r>
          </a:p>
          <a:p>
            <a:pPr marL="0" indent="0">
              <a:buNone/>
            </a:pPr>
            <a:r>
              <a:rPr lang="en-US" altLang="zh-CN" sz="1800" dirty="0"/>
              <a:t>}).then(function(result){</a:t>
            </a:r>
          </a:p>
          <a:p>
            <a:pPr marL="0" indent="0">
              <a:buNone/>
            </a:pPr>
            <a:r>
              <a:rPr lang="en-US" altLang="zh-CN" sz="1800" dirty="0"/>
              <a:t>    //</a:t>
            </a:r>
            <a:r>
              <a:rPr lang="zh-CN" altLang="en-US" sz="1800" dirty="0"/>
              <a:t>处理最终结果</a:t>
            </a:r>
          </a:p>
          <a:p>
            <a:pPr marL="0" indent="0">
              <a:buNone/>
            </a:pPr>
            <a:r>
              <a:rPr lang="en-US" altLang="zh-CN" sz="1800" dirty="0"/>
              <a:t>}); </a:t>
            </a:r>
            <a:endParaRPr lang="en-US" altLang="zh-CN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accent1"/>
                </a:solidFill>
              </a:rPr>
              <a:t>当</a:t>
            </a:r>
            <a:r>
              <a:rPr lang="zh-CN" altLang="en-US" sz="1800" dirty="0">
                <a:solidFill>
                  <a:schemeClr val="accent1"/>
                </a:solidFill>
              </a:rPr>
              <a:t>你在</a:t>
            </a:r>
            <a:r>
              <a:rPr lang="en-US" altLang="zh-CN" sz="1800" dirty="0">
                <a:solidFill>
                  <a:schemeClr val="accent1"/>
                </a:solidFill>
              </a:rPr>
              <a:t>then()</a:t>
            </a:r>
            <a:r>
              <a:rPr lang="zh-CN" altLang="en-US" sz="1800" dirty="0">
                <a:solidFill>
                  <a:schemeClr val="accent1"/>
                </a:solidFill>
              </a:rPr>
              <a:t>中返回了一个简单的值是，下一个</a:t>
            </a:r>
            <a:r>
              <a:rPr lang="en-US" altLang="zh-CN" sz="1800" dirty="0">
                <a:solidFill>
                  <a:schemeClr val="accent1"/>
                </a:solidFill>
              </a:rPr>
              <a:t>then()</a:t>
            </a:r>
            <a:r>
              <a:rPr lang="zh-CN" altLang="en-US" sz="1800" dirty="0">
                <a:solidFill>
                  <a:schemeClr val="accent1"/>
                </a:solidFill>
              </a:rPr>
              <a:t>将会连同这个返回值被调用。但是如果你在</a:t>
            </a:r>
            <a:r>
              <a:rPr lang="en-US" altLang="zh-CN" sz="1800" dirty="0">
                <a:solidFill>
                  <a:schemeClr val="accent1"/>
                </a:solidFill>
              </a:rPr>
              <a:t>then()</a:t>
            </a:r>
            <a:r>
              <a:rPr lang="zh-CN" altLang="en-US" sz="1800" dirty="0">
                <a:solidFill>
                  <a:schemeClr val="accent1"/>
                </a:solidFill>
              </a:rPr>
              <a:t>中返回了一个</a:t>
            </a:r>
            <a:r>
              <a:rPr lang="en-US" altLang="zh-CN" sz="1800" dirty="0">
                <a:solidFill>
                  <a:schemeClr val="accent1"/>
                </a:solidFill>
              </a:rPr>
              <a:t>Promise</a:t>
            </a:r>
            <a:r>
              <a:rPr lang="zh-CN" altLang="en-US" sz="1800" dirty="0">
                <a:solidFill>
                  <a:schemeClr val="accent1"/>
                </a:solidFill>
              </a:rPr>
              <a:t>，下一个</a:t>
            </a:r>
            <a:r>
              <a:rPr lang="en-US" altLang="zh-CN" sz="1800" dirty="0">
                <a:solidFill>
                  <a:schemeClr val="accent1"/>
                </a:solidFill>
              </a:rPr>
              <a:t>then()</a:t>
            </a:r>
            <a:r>
              <a:rPr lang="zh-CN" altLang="en-US" sz="1800" dirty="0">
                <a:solidFill>
                  <a:schemeClr val="accent1"/>
                </a:solidFill>
              </a:rPr>
              <a:t>将会等到这个</a:t>
            </a:r>
            <a:r>
              <a:rPr lang="en-US" altLang="zh-CN" sz="1800" dirty="0">
                <a:solidFill>
                  <a:schemeClr val="accent1"/>
                </a:solidFill>
              </a:rPr>
              <a:t>Promise</a:t>
            </a:r>
            <a:r>
              <a:rPr lang="zh-CN" altLang="en-US" sz="1800" dirty="0">
                <a:solidFill>
                  <a:schemeClr val="accent1"/>
                </a:solidFill>
              </a:rPr>
              <a:t>完成时才会被调用</a:t>
            </a:r>
            <a:r>
              <a:rPr lang="zh-CN" altLang="en-US" sz="1800" dirty="0" smtClean="0">
                <a:solidFill>
                  <a:schemeClr val="accent1"/>
                </a:solidFill>
              </a:rPr>
              <a:t>。</a:t>
            </a:r>
            <a:endParaRPr lang="en-US" altLang="zh-CN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accent1"/>
                </a:solidFill>
                <a:hlinkClick r:id="rId3"/>
              </a:rPr>
              <a:t>demo</a:t>
            </a:r>
            <a:endParaRPr lang="zh-CN" alt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93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120681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98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2" y="1556792"/>
            <a:ext cx="10360501" cy="530120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一</a:t>
            </a:r>
            <a:r>
              <a:rPr lang="zh-CN" altLang="en-US" sz="2400" dirty="0"/>
              <a:t>个</a:t>
            </a:r>
            <a:r>
              <a:rPr lang="en-US" altLang="zh-CN" sz="2400" dirty="0"/>
              <a:t>promise</a:t>
            </a:r>
            <a:r>
              <a:rPr lang="zh-CN" altLang="en-US" sz="2400" dirty="0"/>
              <a:t>可能有三种状态：等待（</a:t>
            </a:r>
            <a:r>
              <a:rPr lang="en-US" altLang="zh-CN" sz="2400" dirty="0"/>
              <a:t>pending</a:t>
            </a:r>
            <a:r>
              <a:rPr lang="zh-CN" altLang="en-US" sz="2400" dirty="0"/>
              <a:t>）、已完成（</a:t>
            </a:r>
            <a:r>
              <a:rPr lang="en-US" altLang="zh-CN" sz="2400" dirty="0"/>
              <a:t>fulfilled</a:t>
            </a:r>
            <a:r>
              <a:rPr lang="zh-CN" altLang="en-US" sz="2400" dirty="0"/>
              <a:t>）、已拒绝（</a:t>
            </a:r>
            <a:r>
              <a:rPr lang="en-US" altLang="zh-CN" sz="2400" dirty="0"/>
              <a:t>rejected</a:t>
            </a:r>
            <a:r>
              <a:rPr lang="zh-CN" altLang="en-US" sz="2400" dirty="0"/>
              <a:t>）</a:t>
            </a:r>
          </a:p>
          <a:p>
            <a:r>
              <a:rPr lang="zh-CN" altLang="en-US" sz="2400" dirty="0"/>
              <a:t>一个</a:t>
            </a:r>
            <a:r>
              <a:rPr lang="en-US" altLang="zh-CN" sz="2400" dirty="0"/>
              <a:t>promise</a:t>
            </a:r>
            <a:r>
              <a:rPr lang="zh-CN" altLang="en-US" sz="2400" dirty="0"/>
              <a:t>的状态只可能从“等待”转到“完成”态或者“拒绝”态，不能逆向转换，同时“完成”态和“拒绝”态不能相互转换</a:t>
            </a:r>
          </a:p>
          <a:p>
            <a:r>
              <a:rPr lang="en-US" altLang="zh-CN" sz="2400" dirty="0"/>
              <a:t>promise</a:t>
            </a:r>
            <a:r>
              <a:rPr lang="zh-CN" altLang="en-US" sz="2400" dirty="0"/>
              <a:t>必须实现</a:t>
            </a:r>
            <a:r>
              <a:rPr lang="en-US" altLang="zh-CN" sz="2400" dirty="0"/>
              <a:t>then</a:t>
            </a:r>
            <a:r>
              <a:rPr lang="zh-CN" altLang="en-US" sz="2400" dirty="0"/>
              <a:t>方法（可以说，</a:t>
            </a:r>
            <a:r>
              <a:rPr lang="en-US" altLang="zh-CN" sz="2400" dirty="0"/>
              <a:t>then</a:t>
            </a:r>
            <a:r>
              <a:rPr lang="zh-CN" altLang="en-US" sz="2400" dirty="0"/>
              <a:t>就是</a:t>
            </a:r>
            <a:r>
              <a:rPr lang="en-US" altLang="zh-CN" sz="2400" dirty="0"/>
              <a:t>promise</a:t>
            </a:r>
            <a:r>
              <a:rPr lang="zh-CN" altLang="en-US" sz="2400" dirty="0"/>
              <a:t>的核心），而且</a:t>
            </a:r>
            <a:r>
              <a:rPr lang="en-US" altLang="zh-CN" sz="2400" dirty="0"/>
              <a:t>then</a:t>
            </a:r>
            <a:r>
              <a:rPr lang="zh-CN" altLang="en-US" sz="2400" dirty="0"/>
              <a:t>必须返回一个</a:t>
            </a:r>
            <a:r>
              <a:rPr lang="en-US" altLang="zh-CN" sz="2400" dirty="0"/>
              <a:t>promise</a:t>
            </a:r>
            <a:r>
              <a:rPr lang="zh-CN" altLang="en-US" sz="2400" dirty="0"/>
              <a:t>，同一个</a:t>
            </a:r>
            <a:r>
              <a:rPr lang="en-US" altLang="zh-CN" sz="2400" dirty="0"/>
              <a:t>promise</a:t>
            </a:r>
            <a:r>
              <a:rPr lang="zh-CN" altLang="en-US" sz="2400" dirty="0"/>
              <a:t>的</a:t>
            </a:r>
            <a:r>
              <a:rPr lang="en-US" altLang="zh-CN" sz="2400" dirty="0"/>
              <a:t>then</a:t>
            </a:r>
            <a:r>
              <a:rPr lang="zh-CN" altLang="en-US" sz="2400" dirty="0"/>
              <a:t>可以调用多次，并且回调的执行顺序跟它们被定义时的顺序一致</a:t>
            </a:r>
          </a:p>
          <a:p>
            <a:r>
              <a:rPr lang="en-US" altLang="zh-CN" sz="2400" dirty="0"/>
              <a:t>then</a:t>
            </a:r>
            <a:r>
              <a:rPr lang="zh-CN" altLang="en-US" sz="2400" dirty="0"/>
              <a:t>方法接受两个参数，第一个参数是成功时的回调，在</a:t>
            </a:r>
            <a:r>
              <a:rPr lang="en-US" altLang="zh-CN" sz="2400" dirty="0"/>
              <a:t>promise</a:t>
            </a:r>
            <a:r>
              <a:rPr lang="zh-CN" altLang="en-US" sz="2400" dirty="0"/>
              <a:t>由“等待”态转换到“完成”态时调用，另一个是失败时的回调，在</a:t>
            </a:r>
            <a:r>
              <a:rPr lang="en-US" altLang="zh-CN" sz="2400" dirty="0"/>
              <a:t>promise</a:t>
            </a:r>
            <a:r>
              <a:rPr lang="zh-CN" altLang="en-US" sz="2400" dirty="0"/>
              <a:t>由“等待”态转换到“拒绝”态时调用。同时，</a:t>
            </a:r>
            <a:r>
              <a:rPr lang="en-US" altLang="zh-CN" sz="2400" dirty="0"/>
              <a:t>then</a:t>
            </a:r>
            <a:r>
              <a:rPr lang="zh-CN" altLang="en-US" sz="2400" dirty="0"/>
              <a:t>可以接受另一个</a:t>
            </a:r>
            <a:r>
              <a:rPr lang="en-US" altLang="zh-CN" sz="2400" dirty="0"/>
              <a:t>promise</a:t>
            </a:r>
            <a:r>
              <a:rPr lang="zh-CN" altLang="en-US" sz="2400" dirty="0"/>
              <a:t>传入，也接受一个“类</a:t>
            </a:r>
            <a:r>
              <a:rPr lang="en-US" altLang="zh-CN" sz="2400" dirty="0"/>
              <a:t>then”</a:t>
            </a:r>
            <a:r>
              <a:rPr lang="zh-CN" altLang="en-US" sz="2400" dirty="0"/>
              <a:t>的对象或方法，即</a:t>
            </a:r>
            <a:r>
              <a:rPr lang="en-US" altLang="zh-CN" sz="2400" dirty="0" err="1"/>
              <a:t>thenable</a:t>
            </a:r>
            <a:r>
              <a:rPr lang="zh-CN" altLang="en-US" sz="2400" dirty="0"/>
              <a:t>对象。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54917" y="602685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Promise/A+</a:t>
            </a:r>
            <a:r>
              <a:rPr lang="zh-CN" altLang="en-US" sz="2800" dirty="0" smtClean="0"/>
              <a:t>规范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760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9876" y="1628800"/>
            <a:ext cx="10360501" cy="3600399"/>
          </a:xfrm>
        </p:spPr>
        <p:txBody>
          <a:bodyPr/>
          <a:lstStyle/>
          <a:p>
            <a:r>
              <a:rPr lang="en-US" altLang="zh-CN" dirty="0" smtClean="0"/>
              <a:t>pending</a:t>
            </a:r>
            <a:endParaRPr lang="en-US" altLang="zh-CN" dirty="0"/>
          </a:p>
          <a:p>
            <a:r>
              <a:rPr lang="en-US" altLang="zh-CN" dirty="0" smtClean="0"/>
              <a:t>fulfilled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rejected</a:t>
            </a:r>
            <a:endParaRPr lang="en-US" altLang="zh-CN" dirty="0"/>
          </a:p>
          <a:p>
            <a:r>
              <a:rPr lang="en-US" altLang="zh-CN" dirty="0" smtClean="0"/>
              <a:t>resolve</a:t>
            </a:r>
            <a:endParaRPr lang="en-US" altLang="zh-CN" dirty="0"/>
          </a:p>
          <a:p>
            <a:r>
              <a:rPr lang="en-US" altLang="zh-CN" dirty="0" smtClean="0"/>
              <a:t>Reject</a:t>
            </a:r>
          </a:p>
          <a:p>
            <a:r>
              <a:rPr lang="en-US" altLang="zh-CN" dirty="0"/>
              <a:t>notify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6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7868" y="2852936"/>
            <a:ext cx="10360501" cy="719091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个简单的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的实现与应用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863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Callback</a:t>
            </a:r>
          </a:p>
          <a:p>
            <a:r>
              <a:rPr lang="en-US" altLang="zh-CN" dirty="0" smtClean="0"/>
              <a:t>Deferred</a:t>
            </a:r>
          </a:p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472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4495" y="188640"/>
            <a:ext cx="8735325" cy="2000251"/>
          </a:xfrm>
        </p:spPr>
        <p:txBody>
          <a:bodyPr/>
          <a:lstStyle/>
          <a:p>
            <a:pPr algn="ctr"/>
            <a:r>
              <a:rPr lang="en-US" altLang="zh-CN" b="1" dirty="0" err="1" smtClean="0"/>
              <a:t>Javascript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524768"/>
          </a:xfrm>
        </p:spPr>
        <p:txBody>
          <a:bodyPr/>
          <a:lstStyle/>
          <a:p>
            <a:r>
              <a:rPr lang="en-US" altLang="zh-CN" cap="none" dirty="0" smtClean="0"/>
              <a:t>single thread</a:t>
            </a:r>
            <a:r>
              <a:rPr lang="en-US" altLang="zh-CN" dirty="0" smtClean="0"/>
              <a:t>(</a:t>
            </a:r>
            <a:r>
              <a:rPr lang="zh-CN" altLang="en-US" dirty="0"/>
              <a:t>单线程</a:t>
            </a:r>
            <a:r>
              <a:rPr lang="en-US" altLang="zh-CN" dirty="0" smtClean="0"/>
              <a:t>)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JQuery</a:t>
            </a:r>
            <a:r>
              <a:rPr lang="en-US" altLang="zh-CN" dirty="0" smtClean="0"/>
              <a:t> Callback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Callback-doc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55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观察者模式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701796"/>
            <a:ext cx="10969942" cy="515620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观察者模式 </a:t>
            </a:r>
            <a:r>
              <a:rPr lang="en-US" altLang="zh-CN" dirty="0"/>
              <a:t>(pub/sub) </a:t>
            </a:r>
            <a:r>
              <a:rPr lang="zh-CN" altLang="en-US" dirty="0"/>
              <a:t>的背后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应用程序中增强松耦合</a:t>
            </a:r>
            <a:r>
              <a:rPr lang="zh-CN" altLang="en-US" dirty="0" smtClean="0"/>
              <a:t>性 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个对象作为特定任务或是另一对象的活动的观察者，并且在这个任务或活动发生时，通知观察者。观察者也被叫作订阅者（</a:t>
            </a:r>
            <a:r>
              <a:rPr lang="en-US" altLang="zh-CN" dirty="0"/>
              <a:t>Subscriber</a:t>
            </a:r>
            <a:r>
              <a:rPr lang="zh-CN" altLang="en-US" dirty="0"/>
              <a:t>），它指向被观察的对象，既被观察者（</a:t>
            </a:r>
            <a:r>
              <a:rPr lang="en-US" altLang="zh-CN" dirty="0"/>
              <a:t>Publisher </a:t>
            </a:r>
            <a:r>
              <a:rPr lang="zh-CN" altLang="en-US" dirty="0"/>
              <a:t>或 </a:t>
            </a:r>
            <a:r>
              <a:rPr lang="en-US" altLang="zh-CN" dirty="0"/>
              <a:t>subject)</a:t>
            </a:r>
            <a:r>
              <a:rPr lang="zh-CN" altLang="en-US" dirty="0"/>
              <a:t>。当事件发生时，被观察者（</a:t>
            </a:r>
            <a:r>
              <a:rPr lang="en-US" altLang="zh-CN" dirty="0"/>
              <a:t>Publisher</a:t>
            </a:r>
            <a:r>
              <a:rPr lang="zh-CN" altLang="en-US" dirty="0"/>
              <a:t>）就会通知观察者（</a:t>
            </a:r>
            <a:r>
              <a:rPr lang="en-US" altLang="zh-CN" dirty="0"/>
              <a:t>subscriber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观察者的使用场合就是：当一个对象的改变需要同时改变其它对象，并且它不知道具体有多少对象需要改变的时候，就应该考虑使用观察者模式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20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Deferred 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13892" y="1844824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hlinkClick r:id="rId2"/>
              </a:rPr>
              <a:t>doc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116" y="1498600"/>
            <a:ext cx="1381125" cy="3086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899" y="1498600"/>
            <a:ext cx="19907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7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AJAX</a:t>
            </a:r>
          </a:p>
          <a:p>
            <a:r>
              <a:rPr lang="en-US" altLang="zh-CN" dirty="0" smtClean="0"/>
              <a:t>Animation</a:t>
            </a:r>
          </a:p>
          <a:p>
            <a:r>
              <a:rPr lang="en-US" altLang="zh-CN" dirty="0"/>
              <a:t>DOM </a:t>
            </a:r>
            <a:r>
              <a:rPr lang="en-US" altLang="zh-CN" dirty="0" smtClean="0"/>
              <a:t>ready</a:t>
            </a:r>
          </a:p>
          <a:p>
            <a:r>
              <a:rPr lang="en-US" altLang="zh-CN" dirty="0"/>
              <a:t>promise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>
                <a:hlinkClick r:id="rId2"/>
              </a:rPr>
              <a:t>传送门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980728"/>
            <a:ext cx="10360501" cy="5183341"/>
          </a:xfrm>
        </p:spPr>
        <p:txBody>
          <a:bodyPr/>
          <a:lstStyle/>
          <a:p>
            <a:r>
              <a:rPr lang="zh-CN" altLang="en-US" dirty="0"/>
              <a:t>我们无法获悉一个</a:t>
            </a:r>
            <a:r>
              <a:rPr lang="en-US" altLang="zh-CN" dirty="0"/>
              <a:t>API</a:t>
            </a:r>
            <a:r>
              <a:rPr lang="zh-CN" altLang="en-US" dirty="0"/>
              <a:t>响应的延迟时间，应用程序的其他部分可能会被阻塞，直到它返回结果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提供了一个抽象的非阻塞的解决方案（如异步请求的响应），它创建一个</a:t>
            </a:r>
            <a:r>
              <a:rPr lang="en-US" altLang="zh-CN" dirty="0"/>
              <a:t>promise</a:t>
            </a:r>
            <a:r>
              <a:rPr lang="zh-CN" altLang="en-US" dirty="0"/>
              <a:t>对象，其目的是在未来某个时间点返回一个</a:t>
            </a:r>
            <a:r>
              <a:rPr lang="zh-CN" altLang="en-US" dirty="0" smtClean="0"/>
              <a:t>响应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是非阻塞的，并且与代码完全解耦。</a:t>
            </a:r>
            <a:endParaRPr lang="en-US" altLang="zh-CN" dirty="0" smtClean="0"/>
          </a:p>
          <a:p>
            <a:r>
              <a:rPr lang="zh-CN" altLang="en-US" dirty="0" smtClean="0"/>
              <a:t>代码可读性更好</a:t>
            </a:r>
            <a:r>
              <a:rPr lang="zh-CN" altLang="en-US" dirty="0"/>
              <a:t>，代码</a:t>
            </a:r>
            <a:r>
              <a:rPr lang="zh-CN" altLang="en-US" dirty="0" smtClean="0"/>
              <a:t>结构</a:t>
            </a:r>
            <a:r>
              <a:rPr lang="zh-CN" altLang="en-US" dirty="0" smtClean="0"/>
              <a:t>扁平化</a:t>
            </a:r>
            <a:endParaRPr lang="en-US" altLang="zh-CN" dirty="0" smtClean="0"/>
          </a:p>
          <a:p>
            <a:r>
              <a:rPr lang="zh-CN" altLang="en-US" dirty="0" smtClean="0"/>
              <a:t>代码保存线性的代码逻辑，异步代码转为“同步”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95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701797"/>
            <a:ext cx="10636169" cy="4462272"/>
          </a:xfrm>
        </p:spPr>
        <p:txBody>
          <a:bodyPr/>
          <a:lstStyle/>
          <a:p>
            <a:r>
              <a:rPr lang="en-US" altLang="zh-CN" dirty="0"/>
              <a:t> Asynchronous JavaScript and XML</a:t>
            </a:r>
            <a:r>
              <a:rPr lang="zh-CN" altLang="en-US" dirty="0"/>
              <a:t>（异步的 </a:t>
            </a:r>
            <a:r>
              <a:rPr lang="en-US" altLang="zh-CN" dirty="0"/>
              <a:t>JavaScript </a:t>
            </a:r>
            <a:r>
              <a:rPr lang="zh-CN" altLang="en-US" dirty="0"/>
              <a:t>和 </a:t>
            </a:r>
            <a:r>
              <a:rPr lang="en-US" altLang="zh-CN" dirty="0"/>
              <a:t>XML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/>
              <a:t>XMLHttpRequest</a:t>
            </a:r>
            <a:r>
              <a:rPr lang="zh-CN" altLang="en-US" dirty="0"/>
              <a:t>对象来完成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r>
              <a:rPr lang="en-US" altLang="zh-CN" dirty="0"/>
              <a:t>(Request)/</a:t>
            </a:r>
            <a:r>
              <a:rPr lang="zh-CN" altLang="en-US" dirty="0"/>
              <a:t>应答</a:t>
            </a:r>
            <a:r>
              <a:rPr lang="en-US" altLang="zh-CN" dirty="0"/>
              <a:t>(Response)</a:t>
            </a:r>
            <a:r>
              <a:rPr lang="zh-CN" altLang="en-US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121435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884" y="2492896"/>
            <a:ext cx="10360501" cy="1223963"/>
          </a:xfrm>
        </p:spPr>
        <p:txBody>
          <a:bodyPr/>
          <a:lstStyle/>
          <a:p>
            <a:r>
              <a:rPr lang="zh-CN" altLang="en-US" dirty="0"/>
              <a:t>外观</a:t>
            </a:r>
            <a:r>
              <a:rPr lang="en-US" altLang="zh-CN" dirty="0"/>
              <a:t>/</a:t>
            </a:r>
            <a:r>
              <a:rPr lang="zh-CN" altLang="en-US" dirty="0"/>
              <a:t>门面模式（</a:t>
            </a:r>
            <a:r>
              <a:rPr lang="en-US" altLang="zh-CN" dirty="0"/>
              <a:t>Facade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29991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8" y="188640"/>
            <a:ext cx="546735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43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32" y="1412776"/>
            <a:ext cx="55721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6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85900" y="1628800"/>
            <a:ext cx="6696744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701797"/>
            <a:ext cx="6963761" cy="1146947"/>
          </a:xfrm>
        </p:spPr>
        <p:txBody>
          <a:bodyPr/>
          <a:lstStyle/>
          <a:p>
            <a:r>
              <a:rPr lang="en-US" altLang="zh-CN" dirty="0" smtClean="0"/>
              <a:t>1	2	3	4	5	6	 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277988" y="1628800"/>
            <a:ext cx="0" cy="64807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286100" y="1628800"/>
            <a:ext cx="0" cy="64807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438228" y="1628800"/>
            <a:ext cx="0" cy="64807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806380" y="1628800"/>
            <a:ext cx="0" cy="64807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030516" y="1624608"/>
            <a:ext cx="0" cy="64807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038628" y="2676667"/>
            <a:ext cx="970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pop()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485900" y="2676667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shift()</a:t>
            </a:r>
            <a:endParaRPr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968095" y="615863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push()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485900" y="615863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unshift</a:t>
            </a:r>
            <a:r>
              <a:rPr lang="en-US" altLang="zh-CN" sz="2800" dirty="0" smtClean="0"/>
              <a:t>()</a:t>
            </a:r>
            <a:endParaRPr lang="zh-CN" altLang="en-US" sz="2800" dirty="0"/>
          </a:p>
        </p:txBody>
      </p:sp>
      <p:sp>
        <p:nvSpPr>
          <p:cNvPr id="17" name="加号 16"/>
          <p:cNvSpPr/>
          <p:nvPr/>
        </p:nvSpPr>
        <p:spPr>
          <a:xfrm>
            <a:off x="2828900" y="648142"/>
            <a:ext cx="457200" cy="497961"/>
          </a:xfrm>
          <a:prstGeom prst="mathPlus">
            <a:avLst>
              <a:gd name="adj1" fmla="val 685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8" name="加号 17"/>
          <p:cNvSpPr/>
          <p:nvPr/>
        </p:nvSpPr>
        <p:spPr>
          <a:xfrm>
            <a:off x="9097181" y="648142"/>
            <a:ext cx="457200" cy="497961"/>
          </a:xfrm>
          <a:prstGeom prst="mathPlus">
            <a:avLst>
              <a:gd name="adj1" fmla="val 685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9" name="减号 18"/>
          <p:cNvSpPr/>
          <p:nvPr/>
        </p:nvSpPr>
        <p:spPr>
          <a:xfrm>
            <a:off x="2610708" y="2481077"/>
            <a:ext cx="259060" cy="914400"/>
          </a:xfrm>
          <a:prstGeom prst="mathMinus">
            <a:avLst>
              <a:gd name="adj1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0" name="减号 19"/>
          <p:cNvSpPr/>
          <p:nvPr/>
        </p:nvSpPr>
        <p:spPr>
          <a:xfrm>
            <a:off x="9056365" y="2481077"/>
            <a:ext cx="259060" cy="914400"/>
          </a:xfrm>
          <a:prstGeom prst="mathMinus">
            <a:avLst>
              <a:gd name="adj1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1845941" y="2272680"/>
            <a:ext cx="432047" cy="5750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8028700" y="2311391"/>
            <a:ext cx="674865" cy="4481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2"/>
          </p:cNvCxnSpPr>
          <p:nvPr/>
        </p:nvCxnSpPr>
        <p:spPr>
          <a:xfrm flipH="1">
            <a:off x="8038628" y="1139083"/>
            <a:ext cx="485068" cy="4551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1833364" y="1036520"/>
            <a:ext cx="602939" cy="5439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56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image.beekka.com/blog/201212/bg20121221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12" y="152400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14161" y="14556"/>
            <a:ext cx="10360501" cy="935931"/>
          </a:xfrm>
        </p:spPr>
        <p:txBody>
          <a:bodyPr/>
          <a:lstStyle/>
          <a:p>
            <a:pPr algn="ctr"/>
            <a:r>
              <a:rPr lang="zh-CN" altLang="en-US" dirty="0"/>
              <a:t>同步（</a:t>
            </a:r>
            <a:r>
              <a:rPr lang="en-US" altLang="zh-CN" dirty="0"/>
              <a:t>synchronous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9700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两栏内容版式与 SmartArt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/>
              <a:t>此处为第一个要点</a:t>
            </a:r>
          </a:p>
          <a:p>
            <a:r>
              <a:rPr lang="zh-CN"/>
              <a:t>此处为第二个要点</a:t>
            </a:r>
          </a:p>
          <a:p>
            <a:r>
              <a:rPr lang="zh-CN"/>
              <a:t>此处为第三个要点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64346657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异步（</a:t>
            </a:r>
            <a:r>
              <a:rPr lang="en-US" altLang="zh-CN" dirty="0"/>
              <a:t>asynchronous</a:t>
            </a:r>
            <a:r>
              <a:rPr lang="zh-CN" altLang="en-US" dirty="0"/>
              <a:t>）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7" y="1197769"/>
            <a:ext cx="5949950" cy="4462463"/>
          </a:xfrm>
        </p:spPr>
      </p:pic>
    </p:spTree>
    <p:extLst>
      <p:ext uri="{BB962C8B-B14F-4D97-AF65-F5344CB8AC3E}">
        <p14:creationId xmlns:p14="http://schemas.microsoft.com/office/powerpoint/2010/main" val="340331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同步（</a:t>
            </a:r>
            <a:r>
              <a:rPr lang="en-US" altLang="zh-CN" dirty="0" smtClean="0"/>
              <a:t>Synchronous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单圆角矩形 3"/>
          <p:cNvSpPr/>
          <p:nvPr/>
        </p:nvSpPr>
        <p:spPr>
          <a:xfrm>
            <a:off x="1377538" y="1700808"/>
            <a:ext cx="3672408" cy="360040"/>
          </a:xfrm>
          <a:prstGeom prst="round1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6" name="单圆角矩形 5"/>
          <p:cNvSpPr/>
          <p:nvPr/>
        </p:nvSpPr>
        <p:spPr>
          <a:xfrm>
            <a:off x="5182077" y="1700808"/>
            <a:ext cx="1008112" cy="360040"/>
          </a:xfrm>
          <a:prstGeom prst="round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7" name="单圆角矩形 6"/>
          <p:cNvSpPr/>
          <p:nvPr/>
        </p:nvSpPr>
        <p:spPr>
          <a:xfrm>
            <a:off x="6322320" y="1700808"/>
            <a:ext cx="1008112" cy="360040"/>
          </a:xfrm>
          <a:prstGeom prst="round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" name="单圆角矩形 7"/>
          <p:cNvSpPr/>
          <p:nvPr/>
        </p:nvSpPr>
        <p:spPr>
          <a:xfrm>
            <a:off x="7462564" y="1700808"/>
            <a:ext cx="1008112" cy="360040"/>
          </a:xfrm>
          <a:prstGeom prst="round1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223323" y="2499890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异步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Asynchronous</a:t>
            </a:r>
            <a:r>
              <a:rPr lang="en-US" altLang="en-US" dirty="0" smtClean="0"/>
              <a:t>）</a:t>
            </a:r>
            <a:endParaRPr lang="en-US" altLang="en-US" dirty="0"/>
          </a:p>
        </p:txBody>
      </p:sp>
      <p:sp>
        <p:nvSpPr>
          <p:cNvPr id="11" name="单圆角矩形 10"/>
          <p:cNvSpPr/>
          <p:nvPr/>
        </p:nvSpPr>
        <p:spPr>
          <a:xfrm>
            <a:off x="1377538" y="4162895"/>
            <a:ext cx="3672408" cy="360040"/>
          </a:xfrm>
          <a:prstGeom prst="round1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5" name="单圆角矩形 14"/>
          <p:cNvSpPr/>
          <p:nvPr/>
        </p:nvSpPr>
        <p:spPr>
          <a:xfrm>
            <a:off x="1742619" y="4781957"/>
            <a:ext cx="1008112" cy="360040"/>
          </a:xfrm>
          <a:prstGeom prst="round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6" name="单圆角矩形 15"/>
          <p:cNvSpPr/>
          <p:nvPr/>
        </p:nvSpPr>
        <p:spPr>
          <a:xfrm>
            <a:off x="2882862" y="4781957"/>
            <a:ext cx="1008112" cy="360040"/>
          </a:xfrm>
          <a:prstGeom prst="round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7" name="单圆角矩形 16"/>
          <p:cNvSpPr/>
          <p:nvPr/>
        </p:nvSpPr>
        <p:spPr>
          <a:xfrm>
            <a:off x="4023106" y="4781957"/>
            <a:ext cx="1008112" cy="360040"/>
          </a:xfrm>
          <a:prstGeom prst="round1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6460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765820" y="188640"/>
            <a:ext cx="10360501" cy="1007939"/>
          </a:xfrm>
        </p:spPr>
        <p:txBody>
          <a:bodyPr/>
          <a:lstStyle/>
          <a:p>
            <a:pPr algn="ctr"/>
            <a:r>
              <a:rPr lang="zh-CN" altLang="en-US" dirty="0" smtClean="0"/>
              <a:t>常见的异步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5039571"/>
          </a:xfrm>
        </p:spPr>
        <p:txBody>
          <a:bodyPr>
            <a:normAutofit/>
          </a:bodyPr>
          <a:lstStyle/>
          <a:p>
            <a:r>
              <a:rPr lang="en-US" altLang="zh-CN" b="1" dirty="0" err="1" smtClean="0"/>
              <a:t>XMLHttpRequest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setTimeout</a:t>
            </a:r>
            <a:endParaRPr lang="zh-CN" b="1" dirty="0"/>
          </a:p>
          <a:p>
            <a:r>
              <a:rPr lang="zh-CN" altLang="en-US" b="1" dirty="0"/>
              <a:t>事件</a:t>
            </a:r>
            <a:r>
              <a:rPr lang="zh-CN" altLang="en-US" b="1" dirty="0" smtClean="0"/>
              <a:t>监听</a:t>
            </a:r>
            <a:endParaRPr lang="en-US" altLang="zh-CN" b="1" dirty="0" smtClean="0"/>
          </a:p>
          <a:p>
            <a:r>
              <a:rPr lang="en-US" altLang="zh-CN" b="1" dirty="0" smtClean="0"/>
              <a:t>CSS3 </a:t>
            </a:r>
            <a:r>
              <a:rPr lang="zh-CN" altLang="en-US" b="1" dirty="0" smtClean="0"/>
              <a:t>动画</a:t>
            </a:r>
            <a:endParaRPr lang="en-US" altLang="zh-CN" b="1" dirty="0" smtClean="0"/>
          </a:p>
          <a:p>
            <a:r>
              <a:rPr lang="en-US" altLang="zh-CN" b="1" dirty="0" err="1" smtClean="0"/>
              <a:t>WebWorkor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postMessage</a:t>
            </a:r>
            <a:endParaRPr lang="en-US" altLang="zh-CN" b="1" dirty="0" smtClean="0"/>
          </a:p>
          <a:p>
            <a:r>
              <a:rPr lang="en-US" altLang="zh-CN" b="1" dirty="0"/>
              <a:t>HTML5</a:t>
            </a:r>
            <a:r>
              <a:rPr lang="zh-CN" altLang="en-US" b="1" dirty="0"/>
              <a:t>的本地数据 </a:t>
            </a:r>
            <a:endParaRPr lang="en-US" altLang="zh-CN" b="1" dirty="0" smtClean="0"/>
          </a:p>
          <a:p>
            <a:r>
              <a:rPr lang="zh-CN" altLang="en-US" b="1" dirty="0"/>
              <a:t>发布</a:t>
            </a:r>
            <a:r>
              <a:rPr lang="en-US" altLang="zh-CN" b="1" dirty="0"/>
              <a:t>/</a:t>
            </a:r>
            <a:r>
              <a:rPr lang="zh-CN" altLang="en-US" b="1" dirty="0" smtClean="0"/>
              <a:t>订阅（观察者模式）</a:t>
            </a:r>
            <a:endParaRPr lang="en-US" altLang="zh-CN" b="1" dirty="0" smtClean="0"/>
          </a:p>
          <a:p>
            <a:r>
              <a:rPr lang="zh-CN" altLang="en-US" b="1" dirty="0" smtClean="0"/>
              <a:t>加载资源文件 </a:t>
            </a:r>
            <a:r>
              <a:rPr lang="en-US" altLang="zh-CN" b="1" dirty="0" err="1" smtClean="0"/>
              <a:t>img</a:t>
            </a:r>
            <a:r>
              <a:rPr lang="en-US" altLang="zh-CN" b="1" dirty="0" smtClean="0"/>
              <a:t> script </a:t>
            </a:r>
            <a:r>
              <a:rPr lang="en-US" altLang="zh-CN" b="1" dirty="0" err="1" smtClean="0"/>
              <a:t>css</a:t>
            </a:r>
            <a:endParaRPr lang="en-US" altLang="zh-CN" b="1" dirty="0" smtClean="0"/>
          </a:p>
          <a:p>
            <a:r>
              <a:rPr lang="en-US" altLang="zh-CN" b="1" dirty="0" smtClean="0"/>
              <a:t>……</a:t>
            </a:r>
            <a:endParaRPr lang="zh-CN" b="1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837828" y="260648"/>
            <a:ext cx="10360501" cy="1223963"/>
          </a:xfrm>
        </p:spPr>
        <p:txBody>
          <a:bodyPr/>
          <a:lstStyle/>
          <a:p>
            <a:pPr algn="ctr"/>
            <a:r>
              <a:rPr lang="zh-CN" altLang="en-US" b="1" dirty="0"/>
              <a:t>回调函数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218883" y="1917821"/>
            <a:ext cx="10360501" cy="1223147"/>
          </a:xfrm>
        </p:spPr>
        <p:txBody>
          <a:bodyPr/>
          <a:lstStyle/>
          <a:p>
            <a:pPr fontAlgn="base"/>
            <a:r>
              <a:rPr lang="zh-CN" altLang="en-US" dirty="0"/>
              <a:t>是一个很常见的模式，所以非常容易理解。</a:t>
            </a:r>
          </a:p>
          <a:p>
            <a:pPr fontAlgn="base"/>
            <a:r>
              <a:rPr lang="zh-CN" altLang="en-US" dirty="0"/>
              <a:t>很容易实现</a:t>
            </a:r>
          </a:p>
        </p:txBody>
      </p:sp>
    </p:spTree>
    <p:extLst>
      <p:ext uri="{BB962C8B-B14F-4D97-AF65-F5344CB8AC3E}">
        <p14:creationId xmlns:p14="http://schemas.microsoft.com/office/powerpoint/2010/main" val="3588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036" y="1701797"/>
            <a:ext cx="6219825" cy="3543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485" y="425447"/>
            <a:ext cx="5876925" cy="609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499" y="581025"/>
            <a:ext cx="69818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7868" y="1340768"/>
            <a:ext cx="10360501" cy="5517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loadImg</a:t>
            </a:r>
            <a:r>
              <a:rPr lang="en-US" altLang="zh-CN" dirty="0"/>
              <a:t>('a.jpg', function()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loadImg</a:t>
            </a:r>
            <a:r>
              <a:rPr lang="en-US" altLang="zh-CN" dirty="0"/>
              <a:t>('b.jpg', function()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loadImg</a:t>
            </a:r>
            <a:r>
              <a:rPr lang="en-US" altLang="zh-CN" dirty="0"/>
              <a:t>('c.jpg', function() {</a:t>
            </a:r>
          </a:p>
          <a:p>
            <a:pPr marL="0" indent="0">
              <a:buNone/>
            </a:pPr>
            <a:r>
              <a:rPr lang="en-US" altLang="zh-CN" dirty="0"/>
              <a:t>            console.log('all done!');</a:t>
            </a:r>
          </a:p>
          <a:p>
            <a:pPr marL="0" indent="0">
              <a:buNone/>
            </a:pPr>
            <a:r>
              <a:rPr lang="en-US" altLang="zh-CN" dirty="0"/>
              <a:t>        });</a:t>
            </a:r>
          </a:p>
          <a:p>
            <a:pPr marL="0" indent="0">
              <a:buNone/>
            </a:pPr>
            <a:r>
              <a:rPr lang="en-US" altLang="zh-CN" dirty="0"/>
              <a:t>    });</a:t>
            </a:r>
          </a:p>
          <a:p>
            <a:pPr marL="0" indent="0">
              <a:buNone/>
            </a:pPr>
            <a:r>
              <a:rPr lang="en-US" altLang="zh-CN" dirty="0" smtClean="0"/>
              <a:t>});</a:t>
            </a:r>
          </a:p>
          <a:p>
            <a:pPr marL="0" indent="0">
              <a:buNone/>
            </a:pPr>
            <a:r>
              <a:rPr lang="zh-CN" altLang="en-US" dirty="0"/>
              <a:t>当异步的任务很多的时候，维护大量的</a:t>
            </a:r>
            <a:r>
              <a:rPr lang="en-US" altLang="zh-CN" dirty="0"/>
              <a:t>callback</a:t>
            </a:r>
            <a:r>
              <a:rPr lang="zh-CN" altLang="en-US" dirty="0"/>
              <a:t>将是一场</a:t>
            </a:r>
            <a:r>
              <a:rPr lang="zh-CN" altLang="en-US" dirty="0" smtClean="0"/>
              <a:t>灾难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hlinkClick r:id="rId2"/>
              </a:rPr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54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85D49CD-E250-49F2-832A-47F73F5814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三回线演示文稿（宽屏）</Template>
  <TotalTime>0</TotalTime>
  <Words>1543</Words>
  <Application>Microsoft Office PowerPoint</Application>
  <PresentationFormat>自定义</PresentationFormat>
  <Paragraphs>212</Paragraphs>
  <Slides>31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宋体</vt:lpstr>
      <vt:lpstr>微软雅黑</vt:lpstr>
      <vt:lpstr>Arial</vt:lpstr>
      <vt:lpstr>Calibri</vt:lpstr>
      <vt:lpstr>Wingdings</vt:lpstr>
      <vt:lpstr>Tech_16x9</vt:lpstr>
      <vt:lpstr>PowerPoint 演示文稿</vt:lpstr>
      <vt:lpstr>Javascript </vt:lpstr>
      <vt:lpstr>同步（synchronous）</vt:lpstr>
      <vt:lpstr>异步（asynchronous） </vt:lpstr>
      <vt:lpstr>同步（Synchronous）</vt:lpstr>
      <vt:lpstr>常见的异步</vt:lpstr>
      <vt:lpstr>回调函数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Promises （承诺）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JQuery</vt:lpstr>
      <vt:lpstr>JQuery Callback</vt:lpstr>
      <vt:lpstr>观察者模式</vt:lpstr>
      <vt:lpstr>Deferred </vt:lpstr>
      <vt:lpstr>PowerPoint 演示文稿</vt:lpstr>
      <vt:lpstr>PowerPoint 演示文稿</vt:lpstr>
      <vt:lpstr>AJAX</vt:lpstr>
      <vt:lpstr>外观/门面模式（Facade）</vt:lpstr>
      <vt:lpstr>PowerPoint 演示文稿</vt:lpstr>
      <vt:lpstr>PowerPoint 演示文稿</vt:lpstr>
      <vt:lpstr>PowerPoint 演示文稿</vt:lpstr>
      <vt:lpstr>两栏内容版式与 SmartArt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2014-12-13T06:12:23Z</dcterms:created>
  <dcterms:modified xsi:type="dcterms:W3CDTF">2014-12-19T07:09:25Z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