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4" r:id="rId5"/>
    <p:sldId id="259" r:id="rId6"/>
    <p:sldId id="265" r:id="rId7"/>
    <p:sldId id="260" r:id="rId8"/>
    <p:sldId id="266" r:id="rId9"/>
    <p:sldId id="267" r:id="rId10"/>
    <p:sldId id="261" r:id="rId11"/>
    <p:sldId id="269" r:id="rId12"/>
    <p:sldId id="268" r:id="rId13"/>
    <p:sldId id="262" r:id="rId14"/>
    <p:sldId id="270" r:id="rId15"/>
    <p:sldId id="263" r:id="rId16"/>
    <p:sldId id="271" r:id="rId17"/>
    <p:sldId id="272" r:id="rId1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71" autoAdjust="0"/>
  </p:normalViewPr>
  <p:slideViewPr>
    <p:cSldViewPr snapToGrid="0" snapToObjects="1">
      <p:cViewPr varScale="1">
        <p:scale>
          <a:sx n="136" d="100"/>
          <a:sy n="136" d="100"/>
        </p:scale>
        <p:origin x="-17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3EAA2-0509-EF42-971A-D2A46FA3AA01}" type="datetimeFigureOut">
              <a:rPr kumimoji="1" lang="zh-CN" altLang="en-US" smtClean="0"/>
              <a:t>11/13/16</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C0A84F-BB8C-A441-BD30-DD0E069AE662}" type="slidenum">
              <a:rPr kumimoji="1" lang="zh-CN" altLang="en-US" smtClean="0"/>
              <a:t>‹#›</a:t>
            </a:fld>
            <a:endParaRPr kumimoji="1" lang="zh-CN" altLang="en-US"/>
          </a:p>
        </p:txBody>
      </p:sp>
    </p:spTree>
    <p:extLst>
      <p:ext uri="{BB962C8B-B14F-4D97-AF65-F5344CB8AC3E}">
        <p14:creationId xmlns:p14="http://schemas.microsoft.com/office/powerpoint/2010/main" val="16470252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Hi, My name</a:t>
            </a:r>
            <a:r>
              <a:rPr kumimoji="1" lang="en-US" altLang="zh-CN" baseline="0" dirty="0" smtClean="0"/>
              <a:t> is </a:t>
            </a:r>
            <a:r>
              <a:rPr kumimoji="1" lang="en-US" altLang="zh-CN" baseline="0" dirty="0" err="1" smtClean="0"/>
              <a:t>Hualiang</a:t>
            </a:r>
            <a:r>
              <a:rPr kumimoji="1" lang="en-US" altLang="zh-CN" baseline="0" dirty="0" smtClean="0"/>
              <a:t> Li. I am from department of electrical engineering, UH </a:t>
            </a:r>
            <a:r>
              <a:rPr kumimoji="1" lang="en-US" altLang="zh-CN" baseline="0" dirty="0" err="1" smtClean="0"/>
              <a:t>Manoa</a:t>
            </a:r>
            <a:r>
              <a:rPr kumimoji="1" lang="en-US" altLang="zh-CN" baseline="0" dirty="0" smtClean="0"/>
              <a:t>. Today, I am going to talk about a research paper, which introduce a hybrid MPI. It focus on improving the efficiency of message passing for multi-core system.</a:t>
            </a:r>
            <a:br>
              <a:rPr kumimoji="1" lang="en-US" altLang="zh-CN" baseline="0" dirty="0" smtClean="0"/>
            </a:br>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1</a:t>
            </a:fld>
            <a:endParaRPr kumimoji="1" lang="zh-CN" altLang="en-US"/>
          </a:p>
        </p:txBody>
      </p:sp>
    </p:spTree>
    <p:extLst>
      <p:ext uri="{BB962C8B-B14F-4D97-AF65-F5344CB8AC3E}">
        <p14:creationId xmlns:p14="http://schemas.microsoft.com/office/powerpoint/2010/main" val="4100972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The author also find that simply using </a:t>
            </a:r>
            <a:r>
              <a:rPr lang="en-US" altLang="zh-CN" sz="1200" kern="1200" dirty="0" err="1" smtClean="0">
                <a:solidFill>
                  <a:schemeClr val="tx1"/>
                </a:solidFill>
                <a:latin typeface="+mn-lt"/>
                <a:ea typeface="+mn-ea"/>
                <a:cs typeface="+mn-cs"/>
              </a:rPr>
              <a:t>memcpy</a:t>
            </a:r>
            <a:r>
              <a:rPr lang="en-US" altLang="zh-CN" sz="1200" kern="1200" dirty="0" smtClean="0">
                <a:solidFill>
                  <a:schemeClr val="tx1"/>
                </a:solidFill>
                <a:latin typeface="+mn-lt"/>
                <a:ea typeface="+mn-ea"/>
                <a:cs typeface="+mn-cs"/>
              </a:rPr>
              <a:t> to transfer the data is often not the fastest method possible. It use an ‘immediate’ protocol for small messages less than the immediate threshold. Before queuing a message, the sender goes through a series of checks as shown in Figure. If the message is small, we go into the immediate protocol, </a:t>
            </a:r>
            <a:r>
              <a:rPr lang="en-US" altLang="zh-CN" sz="1200" kern="1200" dirty="0" err="1" smtClean="0">
                <a:solidFill>
                  <a:schemeClr val="tx1"/>
                </a:solidFill>
                <a:latin typeface="+mn-lt"/>
                <a:ea typeface="+mn-ea"/>
                <a:cs typeface="+mn-cs"/>
              </a:rPr>
              <a:t>inlining</a:t>
            </a:r>
            <a:r>
              <a:rPr lang="en-US" altLang="zh-CN" sz="1200" kern="1200" dirty="0" smtClean="0">
                <a:solidFill>
                  <a:schemeClr val="tx1"/>
                </a:solidFill>
                <a:latin typeface="+mn-lt"/>
                <a:ea typeface="+mn-ea"/>
                <a:cs typeface="+mn-cs"/>
              </a:rPr>
              <a:t> the message data with the message’s matching information. If the application’s send buffer is not located in the shared heap, we al- locate a shared buffer and copy the data over. Finally, the message is queued on the receiver’s shared queue. </a:t>
            </a:r>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10</a:t>
            </a:fld>
            <a:endParaRPr kumimoji="1" lang="zh-CN" altLang="en-US"/>
          </a:p>
        </p:txBody>
      </p:sp>
    </p:spTree>
    <p:extLst>
      <p:ext uri="{BB962C8B-B14F-4D97-AF65-F5344CB8AC3E}">
        <p14:creationId xmlns:p14="http://schemas.microsoft.com/office/powerpoint/2010/main" val="3117926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The advantage of immediate protocol is less cache miss. When doing a single copy version, when receiver copy from the receive buffer, it will encounter a cache miss. But for ‘immediate’ transfer protocol, it uses double-copy, the sender bring the message into cache, thus the receiver will have a better cache locality most likely. This graph shows that for small messages, the time saved by avoiding the cache miss more than makes up for the cost of doing two copies. Immediate transfer protocol is for the sender, for receiver, there is synergistic transfer protocol.</a:t>
            </a:r>
          </a:p>
          <a:p>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11</a:t>
            </a:fld>
            <a:endParaRPr kumimoji="1" lang="zh-CN" altLang="en-US"/>
          </a:p>
        </p:txBody>
      </p:sp>
    </p:spTree>
    <p:extLst>
      <p:ext uri="{BB962C8B-B14F-4D97-AF65-F5344CB8AC3E}">
        <p14:creationId xmlns:p14="http://schemas.microsoft.com/office/powerpoint/2010/main" val="9850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As we know, for large messages, bandwidth is most important. We can achieve higher data transfer rates than possible with a single </a:t>
            </a:r>
            <a:r>
              <a:rPr lang="en-US" altLang="zh-CN" sz="1200" kern="1200" dirty="0" err="1" smtClean="0">
                <a:solidFill>
                  <a:schemeClr val="tx1"/>
                </a:solidFill>
                <a:latin typeface="+mn-lt"/>
                <a:ea typeface="+mn-ea"/>
                <a:cs typeface="+mn-cs"/>
              </a:rPr>
              <a:t>memcpy</a:t>
            </a:r>
            <a:r>
              <a:rPr lang="en-US" altLang="zh-CN" sz="1200" kern="1200" dirty="0" smtClean="0">
                <a:solidFill>
                  <a:schemeClr val="tx1"/>
                </a:solidFill>
                <a:latin typeface="+mn-lt"/>
                <a:ea typeface="+mn-ea"/>
                <a:cs typeface="+mn-cs"/>
              </a:rPr>
              <a:t> by having both the sender and receiver participate in copying data from the send buffer to the receive buffer. To do this, we break the data into blocks and utilize a shared counter that is atomically updated by the sender and receiver. When the receiver matches a message, it initializes the counter (used as a byte </a:t>
            </a:r>
            <a:r>
              <a:rPr lang="en-US" altLang="zh-CN" sz="1200" kern="1200" dirty="0" err="1" smtClean="0">
                <a:solidFill>
                  <a:schemeClr val="tx1"/>
                </a:solidFill>
                <a:latin typeface="+mn-lt"/>
                <a:ea typeface="+mn-ea"/>
                <a:cs typeface="+mn-cs"/>
              </a:rPr>
              <a:t>o↵set</a:t>
            </a:r>
            <a:r>
              <a:rPr lang="en-US" altLang="zh-CN" sz="1200" kern="1200" dirty="0" smtClean="0">
                <a:solidFill>
                  <a:schemeClr val="tx1"/>
                </a:solidFill>
                <a:latin typeface="+mn-lt"/>
                <a:ea typeface="+mn-ea"/>
                <a:cs typeface="+mn-cs"/>
              </a:rPr>
              <a:t>) and begins copying data one block at a time. Before copying each block, the counter is incremented. If the sender enters the MPI library and sees that the receiver is copying in block mode, it also begins incrementing the counter and copying blocks of data until the entire message has been copied. The advantage of this protocol is that communication- computation overlap is greater than that of existing protocols when the sender has other work to do. Unlike the two-copy protocols used in current MPI implementations, the receiver can perform the entire data transfer without the sender, and does so when beneficial. Communication performance is dynamically accelerated when the sender is able to assist the receiver in copying data. </a:t>
            </a:r>
          </a:p>
          <a:p>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12</a:t>
            </a:fld>
            <a:endParaRPr kumimoji="1" lang="zh-CN" altLang="en-US"/>
          </a:p>
        </p:txBody>
      </p:sp>
    </p:spTree>
    <p:extLst>
      <p:ext uri="{BB962C8B-B14F-4D97-AF65-F5344CB8AC3E}">
        <p14:creationId xmlns:p14="http://schemas.microsoft.com/office/powerpoint/2010/main" val="3566092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Now here is the performance of HMPI. While raw communication performance is important, an- other way that MPI libraries affect application performance is their effects on the memory cache. This is a graph shows the HMPI has a higher cache hit than the regular MPI. The data shows that the miss rate is low when no communication is performed. This is obvious. Looking at the HMPI and MPI data, we observe both libraries increase the number of cache misses in the read loop. This is caused both by evictions of data from the cache as well as due to poor decisions by the cache replacement algorithm. The impact of the replacement algorithm is observed by looking at the difference between the results for random and sequential access orders. It can be seen that the difference between separate and common is generally small for all the buffer size configurations the two share. In contrast, the sequential access order causes many more misses than the random, indicating that the increase is due to interference with the replacement policy. The likely cause is that the cache access pattern of the communication code trains the replacement algorithm to expect the same access pattern in subsequent code and when control returns to the application it makes poor decisions that result in unnecessary misses. Indeed, in many cases there are more misses than the number of lines in the data buffer, especially for small data buffers and large communication buffers. This indicates that the useless lines from the communication buffer are being </a:t>
            </a:r>
            <a:r>
              <a:rPr lang="en-US" altLang="zh-CN" sz="1200" kern="1200" dirty="0" err="1" smtClean="0">
                <a:solidFill>
                  <a:schemeClr val="tx1"/>
                </a:solidFill>
                <a:latin typeface="+mn-lt"/>
                <a:ea typeface="+mn-ea"/>
                <a:cs typeface="+mn-cs"/>
              </a:rPr>
              <a:t>prefetched</a:t>
            </a:r>
            <a:r>
              <a:rPr lang="en-US" altLang="zh-CN" sz="1200" kern="1200" dirty="0" smtClean="0">
                <a:solidFill>
                  <a:schemeClr val="tx1"/>
                </a:solidFill>
                <a:latin typeface="+mn-lt"/>
                <a:ea typeface="+mn-ea"/>
                <a:cs typeface="+mn-cs"/>
              </a:rPr>
              <a:t> when in fact the application is attempting to access the data buffer. </a:t>
            </a:r>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13</a:t>
            </a:fld>
            <a:endParaRPr kumimoji="1" lang="zh-CN" altLang="en-US"/>
          </a:p>
        </p:txBody>
      </p:sp>
    </p:spTree>
    <p:extLst>
      <p:ext uri="{BB962C8B-B14F-4D97-AF65-F5344CB8AC3E}">
        <p14:creationId xmlns:p14="http://schemas.microsoft.com/office/powerpoint/2010/main" val="563963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baseline="0" dirty="0" smtClean="0">
                <a:solidFill>
                  <a:schemeClr val="tx1"/>
                </a:solidFill>
                <a:latin typeface="+mn-lt"/>
                <a:ea typeface="+mn-ea"/>
                <a:cs typeface="+mn-cs"/>
              </a:rPr>
              <a:t>I am going to introduce some background of the research paper. In nowadays, </a:t>
            </a:r>
            <a:r>
              <a:rPr lang="en-US" altLang="zh-CN" sz="1200" kern="1200" dirty="0" smtClean="0">
                <a:solidFill>
                  <a:schemeClr val="tx1"/>
                </a:solidFill>
                <a:latin typeface="+mn-lt"/>
                <a:ea typeface="+mn-ea"/>
                <a:cs typeface="+mn-cs"/>
              </a:rPr>
              <a:t>most of the modern computer are multi-cores, especially super computer, the communication between cores are making huge difference in terms of performance.</a:t>
            </a:r>
          </a:p>
          <a:p>
            <a:r>
              <a:rPr lang="en-US" altLang="zh-CN" sz="1200" kern="1200" dirty="0" smtClean="0">
                <a:solidFill>
                  <a:schemeClr val="tx1"/>
                </a:solidFill>
                <a:latin typeface="+mn-lt"/>
                <a:ea typeface="+mn-ea"/>
                <a:cs typeface="+mn-cs"/>
              </a:rPr>
              <a:t>However, MPI is developed long time ago, the multi-core at that time is not common. So, regardless this hardware architecture, it use two-copy method to communicate with different cores, no matter they are in same nodes or not.</a:t>
            </a:r>
          </a:p>
          <a:p>
            <a:r>
              <a:rPr lang="en-US" altLang="zh-CN" sz="1200" kern="1200" dirty="0" smtClean="0">
                <a:solidFill>
                  <a:schemeClr val="tx1"/>
                </a:solidFill>
                <a:latin typeface="+mn-lt"/>
                <a:ea typeface="+mn-ea"/>
                <a:cs typeface="+mn-cs"/>
              </a:rPr>
              <a:t>People are aware of this kind of issue and using OPENMP when computing within a same node.</a:t>
            </a:r>
          </a:p>
          <a:p>
            <a:r>
              <a:rPr lang="en-US" altLang="zh-CN" sz="1200" kern="1200" dirty="0" smtClean="0">
                <a:solidFill>
                  <a:schemeClr val="tx1"/>
                </a:solidFill>
                <a:latin typeface="+mn-lt"/>
                <a:ea typeface="+mn-ea"/>
                <a:cs typeface="+mn-cs"/>
              </a:rPr>
              <a:t>Introduce the graph</a:t>
            </a:r>
          </a:p>
          <a:p>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2</a:t>
            </a:fld>
            <a:endParaRPr kumimoji="1" lang="zh-CN" altLang="en-US"/>
          </a:p>
        </p:txBody>
      </p:sp>
    </p:spTree>
    <p:extLst>
      <p:ext uri="{BB962C8B-B14F-4D97-AF65-F5344CB8AC3E}">
        <p14:creationId xmlns:p14="http://schemas.microsoft.com/office/powerpoint/2010/main" val="156355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First, I am going to introduce the basic goal of Hybrid MPI. Then I will also talk about how current MPI is implemented and its limitation. There are two main approach, process oriented and thread oriented. Both of them have</a:t>
            </a:r>
            <a:r>
              <a:rPr lang="en-US" altLang="zh-CN" sz="1200" kern="1200" baseline="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advantage and disadvantage. I will talk about it in later section. Then I will focus on the architecture of Hybrid MPI. Which has both advantages from the process oriented and thread oriented, while less disadvantage from those two approach. After that, I will introduce the main communication protocols, which are used to communicate between cores. It introduces different protocols according to different size of messages. Then I will take an	overview of the</a:t>
            </a:r>
            <a:r>
              <a:rPr lang="en-US" altLang="zh-CN" sz="1200" kern="1200" baseline="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result performance from both communication part and application part. Then I will address the conclusion. Last, we will have a Q&amp;A section.</a:t>
            </a:r>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3</a:t>
            </a:fld>
            <a:endParaRPr kumimoji="1" lang="zh-CN" altLang="en-US"/>
          </a:p>
        </p:txBody>
      </p:sp>
    </p:spTree>
    <p:extLst>
      <p:ext uri="{BB962C8B-B14F-4D97-AF65-F5344CB8AC3E}">
        <p14:creationId xmlns:p14="http://schemas.microsoft.com/office/powerpoint/2010/main" val="395814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As I mentioned at the beginning, the overhead of same core communication is too large than it supposed to be. The major goal for HMPI is to reduce the communication overhead and improve overall performance of application in	multi-core system. But the difference between prior work and HMPI is, we need portability. Some of the current work on this issue require MPI user understand the underlining layer API. The user has to aware of different usage with 	different scenarios. Therefore, the original MPI software will not working with the implementation without modifying. Another goal is root access will no longer be needed. Most of the current work requires user to install kernel extension and thus requires root access to modify kernel API. HMPI only override the user API instead of kernel API to achieve the performance goal.</a:t>
            </a:r>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4</a:t>
            </a:fld>
            <a:endParaRPr kumimoji="1" lang="zh-CN" altLang="en-US"/>
          </a:p>
        </p:txBody>
      </p:sp>
    </p:spTree>
    <p:extLst>
      <p:ext uri="{BB962C8B-B14F-4D97-AF65-F5344CB8AC3E}">
        <p14:creationId xmlns:p14="http://schemas.microsoft.com/office/powerpoint/2010/main" val="295597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In this paper, the paper discusses three different approaches to memory layout and intra-node communication in MPI, which includes process-based MPI, thread-based MPI, and hybrid-MPI. First, for process-based MPI, the figure 	shows the memory layout. By default, each rank is an OS process with its own private memory. As a result, since each core is used by a separate process, their MPI libraries maintain separate state and thus require no synchronization. However, the limitation of this design is in communicating among different ranks that are executing within the same shared memory node. MPI libraries often use a FIFO connection (one for each pair of local ranks) for small messages, and one or more shared memory regions mapped by multiple ranks for larger messages. Either case inherently requires two copy operations per message. The sender copies from its private- memory send buffer into the FIFO queue or</a:t>
            </a:r>
            <a:r>
              <a:rPr lang="en-US" altLang="zh-CN" sz="1200" kern="1200" baseline="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shared memory region, and the receiver copies back out into its separate private-memory receive buffer. A common optimization for large messages is to overlap and pipeline the two copies by breaking the message into blocks, allowing the sender and receiver to perform their respective copies simultaneously. FIFOs are a pair-wise connection, and shared memory regions may also be created on a pair-wise basis to simplify communication. Thus, the number of resources grows as the square of the number of MPI ranks per node, which is often the number of cores per node. Such an approach will consume too many resources as the amount of memory available per core continues to decrease on HPC systems. </a:t>
            </a:r>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5</a:t>
            </a:fld>
            <a:endParaRPr kumimoji="1" lang="zh-CN" altLang="en-US"/>
          </a:p>
        </p:txBody>
      </p:sp>
    </p:spTree>
    <p:extLst>
      <p:ext uri="{BB962C8B-B14F-4D97-AF65-F5344CB8AC3E}">
        <p14:creationId xmlns:p14="http://schemas.microsoft.com/office/powerpoint/2010/main" val="3076270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 Another approach is thread oriented. As the name indicates, it uses threads for each rank where MPI ranks are implemented as OS threads, all of which execute within the same process. The figure shows how the memory layout looks like. It share every variables except for the stack. However, many MPI applications are written with the assumption that global variables are private to each MPI rank. While threading gives each rank its own stack and heap within he shared address space, one set of global variables is shared among all MPI ranks in a node. Application state becomes </a:t>
            </a:r>
            <a:r>
              <a:rPr lang="en-US" altLang="zh-CN" sz="1200" kern="1200" dirty="0" err="1" smtClean="0">
                <a:solidFill>
                  <a:schemeClr val="tx1"/>
                </a:solidFill>
                <a:latin typeface="+mn-lt"/>
                <a:ea typeface="+mn-ea"/>
                <a:cs typeface="+mn-cs"/>
              </a:rPr>
              <a:t>unpredicatable</a:t>
            </a:r>
            <a:r>
              <a:rPr lang="en-US" altLang="zh-CN" sz="1200" kern="1200" dirty="0" smtClean="0">
                <a:solidFill>
                  <a:schemeClr val="tx1"/>
                </a:solidFill>
                <a:latin typeface="+mn-lt"/>
                <a:ea typeface="+mn-ea"/>
                <a:cs typeface="+mn-cs"/>
              </a:rPr>
              <a:t> as different MPI ranks write to the common global variables, this will arise the race condition. To encounter that, people usually apply two methods. One is using compiler transformation tool, it transform global variable into private when compiling codes. The other method is to use thread-safe API only. These kinds of approach are either complex or performance-harmful. </a:t>
            </a:r>
          </a:p>
          <a:p>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6</a:t>
            </a:fld>
            <a:endParaRPr kumimoji="1" lang="zh-CN" altLang="en-US"/>
          </a:p>
        </p:txBody>
      </p:sp>
    </p:spTree>
    <p:extLst>
      <p:ext uri="{BB962C8B-B14F-4D97-AF65-F5344CB8AC3E}">
        <p14:creationId xmlns:p14="http://schemas.microsoft.com/office/powerpoint/2010/main" val="189863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In this research paper, the authors demonstrate a Hybrid MPI that combines the advantage from both process-based and thread-based implementation, while being able to reduce the disadvantage sides. As I mentioned before, to improve the performance, we have to think a way to use share memory to avoid communication overhead. Some systems allow memory mapping from other process, but requires root access. In this research paper, it is allowed for HMPI allocate share memory for different processes in same node without root access. In HMPI, </a:t>
            </a:r>
            <a:r>
              <a:rPr lang="en-US" altLang="zh-CN" sz="1200" kern="1200" dirty="0" err="1" smtClean="0">
                <a:solidFill>
                  <a:schemeClr val="tx1"/>
                </a:solidFill>
                <a:latin typeface="+mn-lt"/>
                <a:ea typeface="+mn-ea"/>
                <a:cs typeface="+mn-cs"/>
              </a:rPr>
              <a:t>mmap</a:t>
            </a:r>
            <a:r>
              <a:rPr lang="en-US" altLang="zh-CN" sz="1200" kern="1200" dirty="0" smtClean="0">
                <a:solidFill>
                  <a:schemeClr val="tx1"/>
                </a:solidFill>
                <a:latin typeface="+mn-lt"/>
                <a:ea typeface="+mn-ea"/>
                <a:cs typeface="+mn-cs"/>
              </a:rPr>
              <a:t> and </a:t>
            </a:r>
            <a:r>
              <a:rPr lang="en-US" altLang="zh-CN" sz="1200" kern="1200" dirty="0" err="1" smtClean="0">
                <a:solidFill>
                  <a:schemeClr val="tx1"/>
                </a:solidFill>
                <a:latin typeface="+mn-lt"/>
                <a:ea typeface="+mn-ea"/>
                <a:cs typeface="+mn-cs"/>
              </a:rPr>
              <a:t>sbrk</a:t>
            </a:r>
            <a:r>
              <a:rPr lang="en-US" altLang="zh-CN" sz="1200" kern="1200" dirty="0" smtClean="0">
                <a:solidFill>
                  <a:schemeClr val="tx1"/>
                </a:solidFill>
                <a:latin typeface="+mn-lt"/>
                <a:ea typeface="+mn-ea"/>
                <a:cs typeface="+mn-cs"/>
              </a:rPr>
              <a:t> are used to modify the </a:t>
            </a:r>
            <a:r>
              <a:rPr lang="en-US" altLang="zh-CN" sz="1200" kern="1200" dirty="0" err="1" smtClean="0">
                <a:solidFill>
                  <a:schemeClr val="tx1"/>
                </a:solidFill>
                <a:latin typeface="+mn-lt"/>
                <a:ea typeface="+mn-ea"/>
                <a:cs typeface="+mn-cs"/>
              </a:rPr>
              <a:t>google</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dlmalloc</a:t>
            </a:r>
            <a:r>
              <a:rPr lang="en-US" altLang="zh-CN" sz="1200" kern="1200" dirty="0" smtClean="0">
                <a:solidFill>
                  <a:schemeClr val="tx1"/>
                </a:solidFill>
                <a:latin typeface="+mn-lt"/>
                <a:ea typeface="+mn-ea"/>
                <a:cs typeface="+mn-cs"/>
              </a:rPr>
              <a:t> API. It allocate share memory in memory heap. The shared region is divided evenly among the ranks on the node, and each rank allocates memory only from its part of the region. This approach eliminates the need for any synchronization between processes within the memory allocator. The author demonstrates that it is able to allow 16G virtual memory allocation for 16G physical </a:t>
            </a:r>
            <a:r>
              <a:rPr lang="en-US" altLang="zh-CN" sz="1200" kern="1200" dirty="0" err="1" smtClean="0">
                <a:solidFill>
                  <a:schemeClr val="tx1"/>
                </a:solidFill>
                <a:latin typeface="+mn-lt"/>
                <a:ea typeface="+mn-ea"/>
                <a:cs typeface="+mn-cs"/>
              </a:rPr>
              <a:t>memory.Therefore</a:t>
            </a:r>
            <a:r>
              <a:rPr lang="en-US" altLang="zh-CN" sz="1200" kern="1200" dirty="0" smtClean="0">
                <a:solidFill>
                  <a:schemeClr val="tx1"/>
                </a:solidFill>
                <a:latin typeface="+mn-lt"/>
                <a:ea typeface="+mn-ea"/>
                <a:cs typeface="+mn-cs"/>
              </a:rPr>
              <a:t>,</a:t>
            </a:r>
            <a:r>
              <a:rPr lang="en-US" altLang="zh-CN" sz="1200" kern="1200" baseline="0" dirty="0" smtClean="0">
                <a:solidFill>
                  <a:schemeClr val="tx1"/>
                </a:solidFill>
                <a:latin typeface="+mn-lt"/>
                <a:ea typeface="+mn-ea"/>
                <a:cs typeface="+mn-cs"/>
              </a:rPr>
              <a:t> if the sender’s buffer is shared, we can do a</a:t>
            </a:r>
            <a:r>
              <a:rPr lang="en-US" altLang="zh-CN" sz="1200" kern="1200" dirty="0" smtClean="0">
                <a:solidFill>
                  <a:schemeClr val="tx1"/>
                </a:solidFill>
                <a:latin typeface="+mn-lt"/>
                <a:ea typeface="+mn-ea"/>
                <a:cs typeface="+mn-cs"/>
              </a:rPr>
              <a:t> Single-copy communication.</a:t>
            </a:r>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7</a:t>
            </a:fld>
            <a:endParaRPr kumimoji="1" lang="zh-CN" altLang="en-US"/>
          </a:p>
        </p:txBody>
      </p:sp>
    </p:spTree>
    <p:extLst>
      <p:ext uri="{BB962C8B-B14F-4D97-AF65-F5344CB8AC3E}">
        <p14:creationId xmlns:p14="http://schemas.microsoft.com/office/powerpoint/2010/main" val="3168255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This is top layer HMPI architecture. The figure shows how HMPI cooperates between applications and MPI. As we can see, HMPI lies in between application layer and MPI layer. Therefore, if the communication is in side the node, it can use HMPI API instead regular MPI. There are two advantages to our approach: portability and transparency. In terms of portability, we can use it just by linking the library to application when needed. The author demonstrated that it’s able to extend both open- and closed-source MPI implementations on multiple platforms. For transparency, it means No code transformations, object file or library modifications are needed. The user does not have to modify anything to ensure the code runs in all kinds of platform.</a:t>
            </a:r>
          </a:p>
          <a:p>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8</a:t>
            </a:fld>
            <a:endParaRPr kumimoji="1" lang="zh-CN" altLang="en-US"/>
          </a:p>
        </p:txBody>
      </p:sp>
    </p:spTree>
    <p:extLst>
      <p:ext uri="{BB962C8B-B14F-4D97-AF65-F5344CB8AC3E}">
        <p14:creationId xmlns:p14="http://schemas.microsoft.com/office/powerpoint/2010/main" val="2577860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In HMPI system, two incoming message queues per receiver are implemented  using linked lists. One queue is globally accessible by all ranks. Senders add messages to the global queue owned by the rank for which the message is destined. Each global queue is protected by an MCS lock. The second queue is private. When a receiver attempts to match incoming sends to local receives, it drains its global queue and adds incoming sends to its private queue. Since the queues are linked lists, the draining operation only involves updating two pointers. The receiver then attempts to match sends on its private queue to local receives. A second private queue enables the receiver to loop many times without need for synchronization, and ensures that messages cannot be matched out of order due to senders adding new messages to the queue. </a:t>
            </a:r>
          </a:p>
          <a:p>
            <a:endParaRPr kumimoji="1" lang="zh-CN" altLang="en-US" dirty="0"/>
          </a:p>
        </p:txBody>
      </p:sp>
      <p:sp>
        <p:nvSpPr>
          <p:cNvPr id="4" name="幻灯片编号占位符 3"/>
          <p:cNvSpPr>
            <a:spLocks noGrp="1"/>
          </p:cNvSpPr>
          <p:nvPr>
            <p:ph type="sldNum" sz="quarter" idx="10"/>
          </p:nvPr>
        </p:nvSpPr>
        <p:spPr/>
        <p:txBody>
          <a:bodyPr/>
          <a:lstStyle/>
          <a:p>
            <a:fld id="{30C0A84F-BB8C-A441-BD30-DD0E069AE662}" type="slidenum">
              <a:rPr kumimoji="1" lang="zh-CN" altLang="en-US" smtClean="0"/>
              <a:t>9</a:t>
            </a:fld>
            <a:endParaRPr kumimoji="1" lang="zh-CN" altLang="en-US"/>
          </a:p>
        </p:txBody>
      </p:sp>
    </p:spTree>
    <p:extLst>
      <p:ext uri="{BB962C8B-B14F-4D97-AF65-F5344CB8AC3E}">
        <p14:creationId xmlns:p14="http://schemas.microsoft.com/office/powerpoint/2010/main" val="243570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39485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14162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183565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423567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293831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48022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110271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172957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197636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8462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7000682-1887-F149-8C1C-CE1046EAC23E}" type="datetimeFigureOut">
              <a:rPr kumimoji="1" lang="zh-CN" altLang="en-US" smtClean="0"/>
              <a:t>11/13/16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22356226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00682-1887-F149-8C1C-CE1046EAC23E}" type="datetimeFigureOut">
              <a:rPr kumimoji="1" lang="zh-CN" altLang="en-US" smtClean="0"/>
              <a:t>11/13/16</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4A913-A870-0C4B-939D-3EA536B643C0}" type="slidenum">
              <a:rPr kumimoji="1" lang="zh-CN" altLang="en-US" smtClean="0"/>
              <a:t>‹#›</a:t>
            </a:fld>
            <a:endParaRPr kumimoji="1" lang="zh-CN" altLang="en-US"/>
          </a:p>
        </p:txBody>
      </p:sp>
    </p:spTree>
    <p:extLst>
      <p:ext uri="{BB962C8B-B14F-4D97-AF65-F5344CB8AC3E}">
        <p14:creationId xmlns:p14="http://schemas.microsoft.com/office/powerpoint/2010/main" val="359380153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latin typeface="Times New Roman"/>
                <a:cs typeface="Times New Roman"/>
              </a:rPr>
              <a:t>Hybrid MPI: Efficient Message Passing for Multi-core Systems</a:t>
            </a:r>
            <a:endParaRPr kumimoji="1" lang="zh-CN" altLang="en-US" dirty="0">
              <a:latin typeface="Times New Roman"/>
              <a:cs typeface="Times New Roman"/>
            </a:endParaRPr>
          </a:p>
        </p:txBody>
      </p:sp>
      <p:sp>
        <p:nvSpPr>
          <p:cNvPr id="3" name="副标题 2"/>
          <p:cNvSpPr>
            <a:spLocks noGrp="1"/>
          </p:cNvSpPr>
          <p:nvPr>
            <p:ph type="subTitle" idx="1"/>
          </p:nvPr>
        </p:nvSpPr>
        <p:spPr/>
        <p:txBody>
          <a:bodyPr>
            <a:normAutofit/>
          </a:bodyPr>
          <a:lstStyle/>
          <a:p>
            <a:r>
              <a:rPr kumimoji="1" lang="en-US" altLang="zh-CN" dirty="0" smtClean="0"/>
              <a:t>Speaker: </a:t>
            </a:r>
            <a:r>
              <a:rPr kumimoji="1" lang="en-US" altLang="zh-CN" dirty="0" err="1" smtClean="0"/>
              <a:t>Hualiang</a:t>
            </a:r>
            <a:r>
              <a:rPr kumimoji="1" lang="en-US" altLang="zh-CN" dirty="0" smtClean="0"/>
              <a:t> </a:t>
            </a:r>
            <a:r>
              <a:rPr kumimoji="1" lang="en-US" altLang="zh-CN" dirty="0" smtClean="0"/>
              <a:t>Li</a:t>
            </a:r>
          </a:p>
          <a:p>
            <a:r>
              <a:rPr kumimoji="1" lang="en-US" altLang="zh-CN" dirty="0" smtClean="0"/>
              <a:t>Department </a:t>
            </a:r>
            <a:r>
              <a:rPr kumimoji="1" lang="en-US" altLang="zh-CN" dirty="0" smtClean="0"/>
              <a:t>of Electrical Engineering</a:t>
            </a:r>
          </a:p>
          <a:p>
            <a:r>
              <a:rPr kumimoji="1" lang="en-US" altLang="zh-CN" dirty="0" smtClean="0"/>
              <a:t>University of Hawaii, </a:t>
            </a:r>
            <a:r>
              <a:rPr kumimoji="1" lang="en-US" altLang="zh-CN" dirty="0" err="1" smtClean="0"/>
              <a:t>Manoa</a:t>
            </a:r>
            <a:endParaRPr kumimoji="1" lang="zh-CN" altLang="en-US" dirty="0"/>
          </a:p>
        </p:txBody>
      </p:sp>
    </p:spTree>
    <p:extLst>
      <p:ext uri="{BB962C8B-B14F-4D97-AF65-F5344CB8AC3E}">
        <p14:creationId xmlns:p14="http://schemas.microsoft.com/office/powerpoint/2010/main" val="25595132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Communication </a:t>
            </a:r>
            <a:r>
              <a:rPr kumimoji="1" lang="en-US" altLang="zh-CN" dirty="0" smtClean="0"/>
              <a:t>protocols</a:t>
            </a:r>
            <a:endParaRPr kumimoji="1" lang="zh-CN" altLang="en-US" dirty="0"/>
          </a:p>
        </p:txBody>
      </p:sp>
      <p:sp>
        <p:nvSpPr>
          <p:cNvPr id="3" name="内容占位符 2"/>
          <p:cNvSpPr>
            <a:spLocks noGrp="1"/>
          </p:cNvSpPr>
          <p:nvPr>
            <p:ph idx="1"/>
          </p:nvPr>
        </p:nvSpPr>
        <p:spPr/>
        <p:txBody>
          <a:bodyPr/>
          <a:lstStyle/>
          <a:p>
            <a:pPr marL="514350" indent="-514350">
              <a:buAutoNum type="arabicPeriod"/>
            </a:pPr>
            <a:r>
              <a:rPr kumimoji="1" lang="en-US" altLang="zh-CN" dirty="0" smtClean="0"/>
              <a:t>Immediate </a:t>
            </a:r>
            <a:r>
              <a:rPr kumimoji="1" lang="en-US" altLang="zh-CN" dirty="0"/>
              <a:t>Transfer </a:t>
            </a:r>
            <a:r>
              <a:rPr kumimoji="1" lang="en-US" altLang="zh-CN" dirty="0" smtClean="0"/>
              <a:t>Protocol</a:t>
            </a:r>
          </a:p>
          <a:p>
            <a:pPr marL="0" indent="0">
              <a:buNone/>
            </a:pPr>
            <a:r>
              <a:rPr kumimoji="1" lang="en-US" altLang="zh-CN" dirty="0"/>
              <a:t>	</a:t>
            </a:r>
            <a:r>
              <a:rPr kumimoji="1" lang="en-US" altLang="zh-CN" i="1" dirty="0" err="1" smtClean="0"/>
              <a:t>memcpy</a:t>
            </a:r>
            <a:r>
              <a:rPr kumimoji="1" lang="en-US" altLang="zh-CN" dirty="0" smtClean="0"/>
              <a:t> is not always first choice</a:t>
            </a:r>
            <a:r>
              <a:rPr kumimoji="1" lang="en-US" altLang="zh-CN" dirty="0" smtClean="0"/>
              <a:t> </a:t>
            </a:r>
            <a:endParaRPr kumimoji="1" lang="en-US" altLang="zh-CN" dirty="0"/>
          </a:p>
          <a:p>
            <a:pPr marL="0" indent="0">
              <a:buNone/>
            </a:pPr>
            <a:r>
              <a:rPr kumimoji="1" lang="en-US" altLang="zh-CN" dirty="0" smtClean="0"/>
              <a:t>	</a:t>
            </a:r>
            <a:r>
              <a:rPr kumimoji="1" lang="en-US" altLang="zh-CN" dirty="0"/>
              <a:t>F</a:t>
            </a:r>
            <a:r>
              <a:rPr kumimoji="1" lang="en-US" altLang="zh-CN" dirty="0" smtClean="0"/>
              <a:t>or small message, use two-copy method</a:t>
            </a:r>
            <a:r>
              <a:rPr kumimoji="1" lang="en-US" altLang="zh-CN" dirty="0"/>
              <a:t>	</a:t>
            </a:r>
            <a:endParaRPr kumimoji="1" lang="zh-CN" altLang="en-US" dirty="0"/>
          </a:p>
        </p:txBody>
      </p:sp>
      <p:pic>
        <p:nvPicPr>
          <p:cNvPr id="4" name="图片 3" descr="hpcSenderProtocolflo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275" y="3382327"/>
            <a:ext cx="3124823" cy="2483224"/>
          </a:xfrm>
          <a:prstGeom prst="rect">
            <a:avLst/>
          </a:prstGeom>
        </p:spPr>
      </p:pic>
      <p:sp>
        <p:nvSpPr>
          <p:cNvPr id="5" name="文本框 4"/>
          <p:cNvSpPr txBox="1"/>
          <p:nvPr/>
        </p:nvSpPr>
        <p:spPr>
          <a:xfrm>
            <a:off x="6390049" y="4026789"/>
            <a:ext cx="1888883" cy="646331"/>
          </a:xfrm>
          <a:prstGeom prst="rect">
            <a:avLst/>
          </a:prstGeom>
          <a:noFill/>
        </p:spPr>
        <p:txBody>
          <a:bodyPr wrap="square" rtlCol="0">
            <a:spAutoFit/>
          </a:bodyPr>
          <a:lstStyle/>
          <a:p>
            <a:r>
              <a:rPr kumimoji="1" lang="en-US" altLang="zh-CN" dirty="0" smtClean="0"/>
              <a:t>256 bytes threshold</a:t>
            </a:r>
            <a:endParaRPr kumimoji="1" lang="zh-CN" altLang="en-US" dirty="0"/>
          </a:p>
        </p:txBody>
      </p:sp>
    </p:spTree>
    <p:extLst>
      <p:ext uri="{BB962C8B-B14F-4D97-AF65-F5344CB8AC3E}">
        <p14:creationId xmlns:p14="http://schemas.microsoft.com/office/powerpoint/2010/main" val="30812181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Communication protocols</a:t>
            </a:r>
            <a:endParaRPr kumimoji="1" lang="zh-CN" altLang="en-US" dirty="0"/>
          </a:p>
        </p:txBody>
      </p:sp>
      <p:sp>
        <p:nvSpPr>
          <p:cNvPr id="3" name="内容占位符 2"/>
          <p:cNvSpPr>
            <a:spLocks noGrp="1"/>
          </p:cNvSpPr>
          <p:nvPr>
            <p:ph idx="1"/>
          </p:nvPr>
        </p:nvSpPr>
        <p:spPr>
          <a:xfrm>
            <a:off x="440170" y="1600200"/>
            <a:ext cx="8229600" cy="4525963"/>
          </a:xfrm>
        </p:spPr>
        <p:txBody>
          <a:bodyPr/>
          <a:lstStyle/>
          <a:p>
            <a:r>
              <a:rPr kumimoji="1" lang="en-US" altLang="zh-CN" sz="2800" dirty="0" smtClean="0"/>
              <a:t>Sender </a:t>
            </a:r>
            <a:r>
              <a:rPr kumimoji="1" lang="en-US" altLang="zh-CN" sz="2800" dirty="0"/>
              <a:t>bring the </a:t>
            </a:r>
            <a:r>
              <a:rPr kumimoji="1" lang="en-US" altLang="zh-CN" sz="2800" dirty="0" smtClean="0"/>
              <a:t>message into cache</a:t>
            </a:r>
            <a:endParaRPr lang="en-US" altLang="zh-CN" sz="2800" dirty="0" smtClean="0"/>
          </a:p>
          <a:p>
            <a:r>
              <a:rPr lang="en-US" altLang="zh-CN" sz="2800" dirty="0" smtClean="0"/>
              <a:t>The </a:t>
            </a:r>
            <a:r>
              <a:rPr lang="en-US" altLang="zh-CN" sz="2800" dirty="0"/>
              <a:t>time saved by avoiding the cache miss </a:t>
            </a:r>
            <a:r>
              <a:rPr lang="en-US" altLang="zh-CN" sz="2800" dirty="0" smtClean="0"/>
              <a:t>more </a:t>
            </a:r>
            <a:r>
              <a:rPr lang="en-US" altLang="zh-CN" sz="2800" dirty="0"/>
              <a:t>than makes up for the cost of doing </a:t>
            </a:r>
            <a:r>
              <a:rPr lang="en-US" altLang="zh-CN" sz="2800" dirty="0" smtClean="0"/>
              <a:t>two </a:t>
            </a:r>
            <a:r>
              <a:rPr lang="en-US" altLang="zh-CN" sz="2800" dirty="0"/>
              <a:t>copies </a:t>
            </a:r>
          </a:p>
          <a:p>
            <a:endParaRPr kumimoji="1" lang="zh-CN" altLang="en-US" dirty="0"/>
          </a:p>
        </p:txBody>
      </p:sp>
      <p:pic>
        <p:nvPicPr>
          <p:cNvPr id="4" name="图片 3" descr="hpcIntraSmallmessagelatenc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582" y="3546113"/>
            <a:ext cx="3581400" cy="2501900"/>
          </a:xfrm>
          <a:prstGeom prst="rect">
            <a:avLst/>
          </a:prstGeom>
        </p:spPr>
      </p:pic>
    </p:spTree>
    <p:extLst>
      <p:ext uri="{BB962C8B-B14F-4D97-AF65-F5344CB8AC3E}">
        <p14:creationId xmlns:p14="http://schemas.microsoft.com/office/powerpoint/2010/main" val="12002025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Communication protocols</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2.</a:t>
            </a:r>
            <a:r>
              <a:rPr kumimoji="1" lang="en-US" altLang="zh-CN" dirty="0"/>
              <a:t>	Synergistic transfer protocol </a:t>
            </a:r>
          </a:p>
          <a:p>
            <a:pPr marL="0" indent="0">
              <a:buNone/>
            </a:pPr>
            <a:r>
              <a:rPr kumimoji="1" lang="en-US" altLang="zh-CN" dirty="0" smtClean="0"/>
              <a:t>	</a:t>
            </a:r>
            <a:r>
              <a:rPr kumimoji="1" lang="en-US" altLang="zh-CN" sz="2800" dirty="0" smtClean="0"/>
              <a:t>a) Bandwidth bottleneck</a:t>
            </a:r>
          </a:p>
          <a:p>
            <a:pPr marL="0" indent="0">
              <a:buNone/>
            </a:pPr>
            <a:r>
              <a:rPr kumimoji="1" lang="en-US" altLang="zh-CN" sz="2800" dirty="0"/>
              <a:t>	</a:t>
            </a:r>
            <a:r>
              <a:rPr kumimoji="1" lang="en-US" altLang="zh-CN" sz="2800" dirty="0" smtClean="0"/>
              <a:t>b) Receiver can copy entire message without sender</a:t>
            </a:r>
            <a:endParaRPr kumimoji="1" lang="zh-CN" altLang="en-US" sz="2800" dirty="0"/>
          </a:p>
        </p:txBody>
      </p:sp>
      <p:pic>
        <p:nvPicPr>
          <p:cNvPr id="4" name="图片 3" descr="hpcReceiverProtocolflo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897" y="3293924"/>
            <a:ext cx="3229244" cy="2542889"/>
          </a:xfrm>
          <a:prstGeom prst="rect">
            <a:avLst/>
          </a:prstGeom>
        </p:spPr>
      </p:pic>
      <p:pic>
        <p:nvPicPr>
          <p:cNvPr id="5" name="图片 4" descr="HPCsynergisticBandwidt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7141" y="3293924"/>
            <a:ext cx="3644900" cy="2565400"/>
          </a:xfrm>
          <a:prstGeom prst="rect">
            <a:avLst/>
          </a:prstGeom>
        </p:spPr>
      </p:pic>
    </p:spTree>
    <p:extLst>
      <p:ext uri="{BB962C8B-B14F-4D97-AF65-F5344CB8AC3E}">
        <p14:creationId xmlns:p14="http://schemas.microsoft.com/office/powerpoint/2010/main" val="14243652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Result </a:t>
            </a:r>
            <a:r>
              <a:rPr kumimoji="1" lang="en-US" altLang="zh-CN" dirty="0" smtClean="0"/>
              <a:t>analysis</a:t>
            </a:r>
            <a:endParaRPr kumimoji="1" lang="zh-CN" altLang="en-US" dirty="0"/>
          </a:p>
        </p:txBody>
      </p:sp>
      <p:sp>
        <p:nvSpPr>
          <p:cNvPr id="3" name="内容占位符 2"/>
          <p:cNvSpPr>
            <a:spLocks noGrp="1"/>
          </p:cNvSpPr>
          <p:nvPr>
            <p:ph idx="1"/>
          </p:nvPr>
        </p:nvSpPr>
        <p:spPr/>
        <p:txBody>
          <a:bodyPr/>
          <a:lstStyle/>
          <a:p>
            <a:pPr marL="571500" indent="-571500">
              <a:buAutoNum type="romanUcPeriod"/>
            </a:pPr>
            <a:r>
              <a:rPr kumimoji="1" lang="en-US" altLang="zh-CN" dirty="0" smtClean="0"/>
              <a:t>Communication analysis</a:t>
            </a:r>
          </a:p>
          <a:p>
            <a:pPr marL="0" indent="0">
              <a:buNone/>
            </a:pPr>
            <a:r>
              <a:rPr kumimoji="1" lang="en-US" altLang="zh-CN" dirty="0" smtClean="0"/>
              <a:t>	</a:t>
            </a:r>
            <a:r>
              <a:rPr kumimoji="1" lang="en-US" altLang="zh-CN" sz="2800" dirty="0" smtClean="0"/>
              <a:t>a) Lowest cache miss </a:t>
            </a:r>
          </a:p>
          <a:p>
            <a:pPr marL="0" indent="0">
              <a:buNone/>
            </a:pPr>
            <a:r>
              <a:rPr kumimoji="1" lang="en-US" altLang="zh-CN" sz="2800" dirty="0"/>
              <a:t>	</a:t>
            </a:r>
            <a:r>
              <a:rPr kumimoji="1" lang="en-US" altLang="zh-CN" sz="2800" dirty="0" smtClean="0"/>
              <a:t>	if no communication</a:t>
            </a:r>
          </a:p>
          <a:p>
            <a:pPr marL="0" indent="0">
              <a:buNone/>
            </a:pPr>
            <a:r>
              <a:rPr kumimoji="1" lang="en-US" altLang="zh-CN" sz="2800" dirty="0"/>
              <a:t>	</a:t>
            </a:r>
            <a:r>
              <a:rPr kumimoji="1" lang="en-US" altLang="zh-CN" sz="2800" dirty="0" smtClean="0"/>
              <a:t>b) HMPI has lower cache </a:t>
            </a:r>
          </a:p>
          <a:p>
            <a:pPr marL="0" indent="0">
              <a:buNone/>
            </a:pPr>
            <a:r>
              <a:rPr kumimoji="1" lang="en-US" altLang="zh-CN" sz="2800" dirty="0"/>
              <a:t>	</a:t>
            </a:r>
            <a:r>
              <a:rPr kumimoji="1" lang="en-US" altLang="zh-CN" sz="2800" dirty="0" smtClean="0"/>
              <a:t>	miss than MPI</a:t>
            </a:r>
          </a:p>
          <a:p>
            <a:pPr marL="0" indent="0">
              <a:buNone/>
            </a:pPr>
            <a:r>
              <a:rPr kumimoji="1" lang="en-US" altLang="zh-CN" sz="2800" dirty="0"/>
              <a:t>	</a:t>
            </a:r>
            <a:r>
              <a:rPr kumimoji="1" lang="en-US" altLang="zh-CN" sz="2800" dirty="0" smtClean="0"/>
              <a:t>c) </a:t>
            </a:r>
            <a:r>
              <a:rPr kumimoji="1" lang="en-US" altLang="zh-CN" sz="2800" dirty="0" smtClean="0"/>
              <a:t>Random reading has a </a:t>
            </a:r>
          </a:p>
          <a:p>
            <a:pPr marL="0" indent="0">
              <a:buNone/>
            </a:pPr>
            <a:r>
              <a:rPr kumimoji="1" lang="en-US" altLang="zh-CN" sz="2800" dirty="0"/>
              <a:t>	</a:t>
            </a:r>
            <a:r>
              <a:rPr kumimoji="1" lang="en-US" altLang="zh-CN" sz="2800" dirty="0" smtClean="0"/>
              <a:t>	</a:t>
            </a:r>
            <a:r>
              <a:rPr kumimoji="1" lang="en-US" altLang="zh-CN" sz="2800" dirty="0" smtClean="0"/>
              <a:t>better cache </a:t>
            </a:r>
            <a:r>
              <a:rPr kumimoji="1" lang="en-US" altLang="zh-CN" sz="2800" dirty="0" smtClean="0"/>
              <a:t>hit means </a:t>
            </a:r>
          </a:p>
          <a:p>
            <a:pPr marL="0" indent="0">
              <a:buNone/>
            </a:pPr>
            <a:r>
              <a:rPr lang="en-US" altLang="zh-CN" sz="2800" dirty="0"/>
              <a:t>		</a:t>
            </a:r>
            <a:r>
              <a:rPr lang="en-US" altLang="zh-CN" sz="2800" dirty="0" smtClean="0"/>
              <a:t>cache </a:t>
            </a:r>
            <a:r>
              <a:rPr lang="en-US" altLang="zh-CN" sz="2800" dirty="0"/>
              <a:t>replacement </a:t>
            </a:r>
            <a:r>
              <a:rPr lang="en-US" altLang="zh-CN" sz="2800" dirty="0" smtClean="0"/>
              <a:t>algorithm </a:t>
            </a:r>
            <a:r>
              <a:rPr lang="en-US" altLang="zh-CN" sz="2800" dirty="0" smtClean="0"/>
              <a:t>not good enough.</a:t>
            </a:r>
            <a:endParaRPr lang="en-US" altLang="zh-CN" sz="2800" dirty="0"/>
          </a:p>
          <a:p>
            <a:pPr marL="0" indent="0">
              <a:buNone/>
            </a:pPr>
            <a:endParaRPr kumimoji="1" lang="en-US" altLang="zh-CN" sz="2800" dirty="0" smtClean="0"/>
          </a:p>
        </p:txBody>
      </p:sp>
      <p:pic>
        <p:nvPicPr>
          <p:cNvPr id="4" name="图片 3" descr="hpcL1Cachemis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798" y="2329874"/>
            <a:ext cx="3822700" cy="2616200"/>
          </a:xfrm>
          <a:prstGeom prst="rect">
            <a:avLst/>
          </a:prstGeom>
        </p:spPr>
      </p:pic>
    </p:spTree>
    <p:extLst>
      <p:ext uri="{BB962C8B-B14F-4D97-AF65-F5344CB8AC3E}">
        <p14:creationId xmlns:p14="http://schemas.microsoft.com/office/powerpoint/2010/main" val="6061647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 analysis</a:t>
            </a:r>
            <a:endParaRPr kumimoji="1" lang="zh-CN" altLang="en-US" dirty="0"/>
          </a:p>
        </p:txBody>
      </p:sp>
      <p:sp>
        <p:nvSpPr>
          <p:cNvPr id="3" name="内容占位符 2"/>
          <p:cNvSpPr>
            <a:spLocks noGrp="1"/>
          </p:cNvSpPr>
          <p:nvPr>
            <p:ph idx="1"/>
          </p:nvPr>
        </p:nvSpPr>
        <p:spPr>
          <a:xfrm>
            <a:off x="457200" y="1245814"/>
            <a:ext cx="8229600" cy="4880350"/>
          </a:xfrm>
        </p:spPr>
        <p:txBody>
          <a:bodyPr/>
          <a:lstStyle/>
          <a:p>
            <a:pPr marL="571500" indent="-571500">
              <a:buAutoNum type="romanUcPeriod" startAt="2"/>
            </a:pPr>
            <a:r>
              <a:rPr kumimoji="1" lang="en-US" altLang="zh-CN" dirty="0" smtClean="0"/>
              <a:t>Application analysis</a:t>
            </a:r>
          </a:p>
          <a:p>
            <a:pPr marL="0" indent="0">
              <a:buNone/>
            </a:pPr>
            <a:r>
              <a:rPr lang="en-US" altLang="zh-CN" sz="2400" dirty="0" smtClean="0"/>
              <a:t>1. For </a:t>
            </a:r>
            <a:r>
              <a:rPr lang="en-US" altLang="zh-CN" sz="2400" dirty="0" err="1" smtClean="0"/>
              <a:t>MiniMD</a:t>
            </a:r>
            <a:r>
              <a:rPr lang="en-US" altLang="zh-CN" sz="2400" dirty="0" smtClean="0"/>
              <a:t>, </a:t>
            </a:r>
            <a:r>
              <a:rPr lang="en-US" altLang="zh-CN" sz="2400" dirty="0" err="1" smtClean="0"/>
              <a:t>communicationg</a:t>
            </a:r>
            <a:r>
              <a:rPr lang="en-US" altLang="zh-CN" sz="2400" dirty="0" smtClean="0"/>
              <a:t> speedups of </a:t>
            </a:r>
            <a:r>
              <a:rPr lang="en-US" altLang="zh-CN" sz="2400" dirty="0"/>
              <a:t>3.1-15.7%, </a:t>
            </a:r>
            <a:r>
              <a:rPr lang="en-US" altLang="zh-CN" sz="2400" dirty="0" smtClean="0"/>
              <a:t>	resulting </a:t>
            </a:r>
            <a:r>
              <a:rPr lang="en-US" altLang="zh-CN" sz="2400" dirty="0"/>
              <a:t>in </a:t>
            </a:r>
            <a:r>
              <a:rPr lang="en-US" altLang="zh-CN" sz="2400" dirty="0" smtClean="0"/>
              <a:t>total </a:t>
            </a:r>
            <a:r>
              <a:rPr lang="en-US" altLang="zh-CN" sz="2400" dirty="0"/>
              <a:t>application time improvements of 1.5-7.9% </a:t>
            </a:r>
          </a:p>
          <a:p>
            <a:pPr marL="0" indent="0">
              <a:buNone/>
            </a:pPr>
            <a:r>
              <a:rPr lang="en-US" altLang="zh-CN" sz="2400" dirty="0" smtClean="0"/>
              <a:t>2. For LULESH, communication </a:t>
            </a:r>
            <a:r>
              <a:rPr lang="en-US" altLang="zh-CN" sz="2400" dirty="0"/>
              <a:t>time speedups of 11-46.1% and </a:t>
            </a:r>
            <a:r>
              <a:rPr lang="en-US" altLang="zh-CN" sz="2400" dirty="0" smtClean="0"/>
              <a:t>	application </a:t>
            </a:r>
            <a:r>
              <a:rPr lang="en-US" altLang="zh-CN" sz="2400" dirty="0"/>
              <a:t>time speedups </a:t>
            </a:r>
            <a:r>
              <a:rPr lang="en-US" altLang="zh-CN" sz="2400" dirty="0" smtClean="0"/>
              <a:t>of 14.1% - 19.5%</a:t>
            </a:r>
            <a:endParaRPr lang="en-US" altLang="zh-CN" sz="2400" dirty="0"/>
          </a:p>
          <a:p>
            <a:pPr marL="0" indent="0">
              <a:buNone/>
            </a:pPr>
            <a:endParaRPr kumimoji="1" lang="zh-CN" altLang="en-US" dirty="0"/>
          </a:p>
        </p:txBody>
      </p:sp>
      <p:pic>
        <p:nvPicPr>
          <p:cNvPr id="4" name="图片 3" descr="hpcPerformancega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48063"/>
            <a:ext cx="3695700" cy="2578100"/>
          </a:xfrm>
          <a:prstGeom prst="rect">
            <a:avLst/>
          </a:prstGeom>
        </p:spPr>
      </p:pic>
      <p:pic>
        <p:nvPicPr>
          <p:cNvPr id="5" name="图片 4" descr="hpcLuleshperforma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100" y="3548063"/>
            <a:ext cx="3695700" cy="2552700"/>
          </a:xfrm>
          <a:prstGeom prst="rect">
            <a:avLst/>
          </a:prstGeom>
        </p:spPr>
      </p:pic>
      <p:sp>
        <p:nvSpPr>
          <p:cNvPr id="6" name="文本框 5"/>
          <p:cNvSpPr txBox="1"/>
          <p:nvPr/>
        </p:nvSpPr>
        <p:spPr>
          <a:xfrm>
            <a:off x="651062" y="6309440"/>
            <a:ext cx="3223157" cy="369332"/>
          </a:xfrm>
          <a:prstGeom prst="rect">
            <a:avLst/>
          </a:prstGeom>
          <a:noFill/>
        </p:spPr>
        <p:txBody>
          <a:bodyPr wrap="square" rtlCol="0">
            <a:spAutoFit/>
          </a:bodyPr>
          <a:lstStyle/>
          <a:p>
            <a:r>
              <a:rPr kumimoji="1" lang="en-US" altLang="zh-CN" dirty="0" smtClean="0"/>
              <a:t>	</a:t>
            </a:r>
            <a:r>
              <a:rPr kumimoji="1" lang="en-US" altLang="zh-CN" dirty="0" err="1" smtClean="0"/>
              <a:t>MiniMD</a:t>
            </a:r>
            <a:r>
              <a:rPr kumimoji="1" lang="en-US" altLang="zh-CN" dirty="0" smtClean="0"/>
              <a:t> performance</a:t>
            </a:r>
          </a:p>
        </p:txBody>
      </p:sp>
      <p:sp>
        <p:nvSpPr>
          <p:cNvPr id="7" name="文本框 6"/>
          <p:cNvSpPr txBox="1"/>
          <p:nvPr/>
        </p:nvSpPr>
        <p:spPr>
          <a:xfrm>
            <a:off x="5184380" y="6381778"/>
            <a:ext cx="3416064" cy="369332"/>
          </a:xfrm>
          <a:prstGeom prst="rect">
            <a:avLst/>
          </a:prstGeom>
          <a:noFill/>
        </p:spPr>
        <p:txBody>
          <a:bodyPr wrap="square" rtlCol="0">
            <a:spAutoFit/>
          </a:bodyPr>
          <a:lstStyle/>
          <a:p>
            <a:r>
              <a:rPr kumimoji="1" lang="en-US" altLang="zh-CN" dirty="0" smtClean="0"/>
              <a:t>	LULESH	performance</a:t>
            </a:r>
            <a:endParaRPr kumimoji="1" lang="zh-CN" altLang="en-US" dirty="0"/>
          </a:p>
        </p:txBody>
      </p:sp>
    </p:spTree>
    <p:extLst>
      <p:ext uri="{BB962C8B-B14F-4D97-AF65-F5344CB8AC3E}">
        <p14:creationId xmlns:p14="http://schemas.microsoft.com/office/powerpoint/2010/main" val="21145643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Conclusion</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2800" dirty="0" smtClean="0"/>
              <a:t>Approach</a:t>
            </a:r>
          </a:p>
          <a:p>
            <a:r>
              <a:rPr kumimoji="1" lang="en-US" altLang="zh-CN" sz="2000" dirty="0" smtClean="0"/>
              <a:t>Exploit </a:t>
            </a:r>
            <a:r>
              <a:rPr lang="en-US" altLang="zh-CN" sz="2000" dirty="0" smtClean="0"/>
              <a:t>shared </a:t>
            </a:r>
            <a:r>
              <a:rPr lang="en-US" altLang="zh-CN" sz="2000" dirty="0"/>
              <a:t>memory hardware in MPI programs that are written for distributed memory systems. </a:t>
            </a:r>
          </a:p>
          <a:p>
            <a:r>
              <a:rPr kumimoji="1" lang="en-US" altLang="zh-CN" sz="2000" dirty="0" smtClean="0"/>
              <a:t>Utilize </a:t>
            </a:r>
            <a:r>
              <a:rPr kumimoji="1" lang="en-US" altLang="zh-CN" sz="2000" dirty="0"/>
              <a:t>a layered model for implementing our optimizations</a:t>
            </a:r>
            <a:r>
              <a:rPr kumimoji="1" lang="en-US" altLang="zh-CN" sz="2000" dirty="0" smtClean="0"/>
              <a:t>.</a:t>
            </a:r>
          </a:p>
          <a:p>
            <a:r>
              <a:rPr lang="en-US" altLang="zh-CN" sz="2000" dirty="0" smtClean="0"/>
              <a:t>Use above </a:t>
            </a:r>
            <a:r>
              <a:rPr lang="en-US" altLang="zh-CN" sz="2000" dirty="0"/>
              <a:t>two mechanisms to develop HMPI, a fast </a:t>
            </a:r>
            <a:r>
              <a:rPr lang="en-US" altLang="zh-CN" sz="2000" dirty="0" smtClean="0"/>
              <a:t>layered </a:t>
            </a:r>
            <a:r>
              <a:rPr lang="en-US" altLang="zh-CN" sz="2000" dirty="0"/>
              <a:t>MPI library that optimizes hybrid shared memory </a:t>
            </a:r>
            <a:r>
              <a:rPr lang="en-US" altLang="zh-CN" sz="2000" dirty="0" smtClean="0"/>
              <a:t>communication </a:t>
            </a:r>
            <a:endParaRPr lang="en-US" altLang="zh-CN" sz="2000" dirty="0"/>
          </a:p>
          <a:p>
            <a:pPr marL="0" indent="0">
              <a:buNone/>
            </a:pPr>
            <a:r>
              <a:rPr kumimoji="1" lang="en-US" altLang="zh-CN" sz="2800" dirty="0" smtClean="0"/>
              <a:t>Result</a:t>
            </a:r>
            <a:endParaRPr kumimoji="1" lang="en-US" altLang="zh-CN" sz="2000" dirty="0" smtClean="0"/>
          </a:p>
          <a:p>
            <a:r>
              <a:rPr lang="en-US" altLang="zh-CN" sz="2000" dirty="0"/>
              <a:t>less on</a:t>
            </a:r>
            <a:r>
              <a:rPr lang="en-US" altLang="zh-CN" sz="2000" dirty="0" smtClean="0"/>
              <a:t>-node </a:t>
            </a:r>
            <a:r>
              <a:rPr lang="en-US" altLang="zh-CN" sz="2000" dirty="0"/>
              <a:t>communication overheads </a:t>
            </a:r>
          </a:p>
          <a:p>
            <a:r>
              <a:rPr lang="en-US" altLang="zh-CN" sz="2000" dirty="0"/>
              <a:t>I</a:t>
            </a:r>
            <a:r>
              <a:rPr lang="en-US" altLang="zh-CN" sz="2000" dirty="0" smtClean="0"/>
              <a:t>ntegrates </a:t>
            </a:r>
            <a:r>
              <a:rPr lang="en-US" altLang="zh-CN" sz="2000" dirty="0"/>
              <a:t>transparently into legacy </a:t>
            </a:r>
            <a:r>
              <a:rPr lang="en-US" altLang="zh-CN" sz="2000" dirty="0" smtClean="0"/>
              <a:t>applications</a:t>
            </a:r>
            <a:endParaRPr lang="en-US" altLang="zh-CN" sz="2000" dirty="0"/>
          </a:p>
          <a:p>
            <a:endParaRPr kumimoji="1" lang="en-US" altLang="zh-CN" sz="2000" dirty="0"/>
          </a:p>
        </p:txBody>
      </p:sp>
    </p:spTree>
    <p:extLst>
      <p:ext uri="{BB962C8B-B14F-4D97-AF65-F5344CB8AC3E}">
        <p14:creationId xmlns:p14="http://schemas.microsoft.com/office/powerpoint/2010/main" val="11557981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a:t>
            </a:r>
            <a:endParaRPr kumimoji="1" lang="zh-CN" altLang="en-US" dirty="0"/>
          </a:p>
        </p:txBody>
      </p:sp>
      <p:sp>
        <p:nvSpPr>
          <p:cNvPr id="3" name="内容占位符 2"/>
          <p:cNvSpPr>
            <a:spLocks noGrp="1"/>
          </p:cNvSpPr>
          <p:nvPr>
            <p:ph idx="1"/>
          </p:nvPr>
        </p:nvSpPr>
        <p:spPr/>
        <p:txBody>
          <a:bodyPr>
            <a:normAutofit fontScale="25000" lnSpcReduction="20000"/>
          </a:bodyPr>
          <a:lstStyle/>
          <a:p>
            <a:r>
              <a:rPr lang="en-US" altLang="zh-CN" dirty="0"/>
              <a:t>[1] The </a:t>
            </a:r>
            <a:r>
              <a:rPr lang="en-US" altLang="zh-CN" dirty="0" err="1"/>
              <a:t>OpenCL</a:t>
            </a:r>
            <a:r>
              <a:rPr lang="en-US" altLang="zh-CN" dirty="0"/>
              <a:t> specification version 1.0, 2009.</a:t>
            </a:r>
            <a:br>
              <a:rPr lang="en-US" altLang="zh-CN" dirty="0"/>
            </a:br>
            <a:r>
              <a:rPr lang="en-US" altLang="zh-CN" dirty="0"/>
              <a:t>[2] A. </a:t>
            </a:r>
            <a:r>
              <a:rPr lang="en-US" altLang="zh-CN" dirty="0" err="1"/>
              <a:t>Friedley</a:t>
            </a:r>
            <a:r>
              <a:rPr lang="en-US" altLang="zh-CN" dirty="0"/>
              <a:t>, T. </a:t>
            </a:r>
            <a:r>
              <a:rPr lang="en-US" altLang="zh-CN" dirty="0" err="1"/>
              <a:t>Hoefler</a:t>
            </a:r>
            <a:r>
              <a:rPr lang="en-US" altLang="zh-CN" dirty="0"/>
              <a:t>, G. </a:t>
            </a:r>
            <a:r>
              <a:rPr lang="en-US" altLang="zh-CN" dirty="0" err="1"/>
              <a:t>Bronevetsky</a:t>
            </a:r>
            <a:r>
              <a:rPr lang="en-US" altLang="zh-CN" dirty="0"/>
              <a:t>, C.-C. Ma, and </a:t>
            </a:r>
            <a:r>
              <a:rPr lang="en-US" altLang="zh-CN" dirty="0" smtClean="0"/>
              <a:t>A</a:t>
            </a:r>
            <a:r>
              <a:rPr lang="en-US" altLang="zh-CN" dirty="0"/>
              <a:t>. </a:t>
            </a:r>
            <a:r>
              <a:rPr lang="en-US" altLang="zh-CN" dirty="0" err="1"/>
              <a:t>Lumsdaine</a:t>
            </a:r>
            <a:r>
              <a:rPr lang="en-US" altLang="zh-CN" dirty="0"/>
              <a:t>. Ownership passing: E </a:t>
            </a:r>
            <a:r>
              <a:rPr lang="en-US" altLang="zh-CN" dirty="0" err="1"/>
              <a:t>cient</a:t>
            </a:r>
            <a:r>
              <a:rPr lang="en-US" altLang="zh-CN" dirty="0"/>
              <a:t> distributed memory programming on multi-core systems. February 2013. </a:t>
            </a:r>
            <a:r>
              <a:rPr lang="en-US" altLang="zh-CN" dirty="0" err="1"/>
              <a:t>PPoPP</a:t>
            </a:r>
            <a:r>
              <a:rPr lang="en-US" altLang="zh-CN" dirty="0"/>
              <a:t> 2013. </a:t>
            </a:r>
          </a:p>
          <a:p>
            <a:r>
              <a:rPr lang="en-US" altLang="zh-CN" dirty="0"/>
              <a:t>[3] E. Gabriel, M. </a:t>
            </a:r>
            <a:r>
              <a:rPr lang="en-US" altLang="zh-CN" dirty="0" err="1"/>
              <a:t>Resch</a:t>
            </a:r>
            <a:r>
              <a:rPr lang="en-US" altLang="zh-CN" dirty="0"/>
              <a:t>, and R. RA ̃</a:t>
            </a:r>
            <a:r>
              <a:rPr lang="en-US" altLang="zh-CN" dirty="0" err="1"/>
              <a:t>ijhle</a:t>
            </a:r>
            <a:r>
              <a:rPr lang="en-US" altLang="zh-CN" dirty="0"/>
              <a:t>. Implementing </a:t>
            </a:r>
            <a:r>
              <a:rPr lang="en-US" altLang="zh-CN" dirty="0" err="1"/>
              <a:t>mpi</a:t>
            </a:r>
            <a:r>
              <a:rPr lang="en-US" altLang="zh-CN" dirty="0"/>
              <a:t> with optimized algorithms for </a:t>
            </a:r>
            <a:r>
              <a:rPr lang="en-US" altLang="zh-CN" dirty="0" err="1"/>
              <a:t>metacomputing</a:t>
            </a:r>
            <a:r>
              <a:rPr lang="en-US" altLang="zh-CN" dirty="0"/>
              <a:t>, 1999. </a:t>
            </a:r>
          </a:p>
          <a:p>
            <a:r>
              <a:rPr lang="en-US" altLang="zh-CN" dirty="0"/>
              <a:t>[4] B. </a:t>
            </a:r>
            <a:r>
              <a:rPr lang="en-US" altLang="zh-CN" dirty="0" err="1"/>
              <a:t>Goglin</a:t>
            </a:r>
            <a:r>
              <a:rPr lang="en-US" altLang="zh-CN" dirty="0"/>
              <a:t> and S. </a:t>
            </a:r>
            <a:r>
              <a:rPr lang="en-US" altLang="zh-CN" dirty="0" err="1"/>
              <a:t>Moreaud</a:t>
            </a:r>
            <a:r>
              <a:rPr lang="en-US" altLang="zh-CN" dirty="0"/>
              <a:t>. KNEM: a Generic and Scalable Kernel-Assisted Intra-node MPI Communication Framework. Journal of Parallel and Distributed Computing, 73(2):176–188, Feb. 2013. KNEM. </a:t>
            </a:r>
          </a:p>
          <a:p>
            <a:r>
              <a:rPr lang="en-US" altLang="zh-CN" dirty="0"/>
              <a:t>[5] M. A. </a:t>
            </a:r>
            <a:r>
              <a:rPr lang="en-US" altLang="zh-CN" dirty="0" err="1"/>
              <a:t>Heroux</a:t>
            </a:r>
            <a:r>
              <a:rPr lang="en-US" altLang="zh-CN" dirty="0"/>
              <a:t>, D. W. </a:t>
            </a:r>
            <a:r>
              <a:rPr lang="en-US" altLang="zh-CN" dirty="0" err="1"/>
              <a:t>Dorfler</a:t>
            </a:r>
            <a:r>
              <a:rPr lang="en-US" altLang="zh-CN" dirty="0"/>
              <a:t>, P. S. Crozier, J. M. </a:t>
            </a:r>
            <a:r>
              <a:rPr lang="en-US" altLang="zh-CN" dirty="0" err="1"/>
              <a:t>Willenbring</a:t>
            </a:r>
            <a:r>
              <a:rPr lang="en-US" altLang="zh-CN" dirty="0"/>
              <a:t>, H. C. Edwards, A. Williams, M. </a:t>
            </a:r>
            <a:r>
              <a:rPr lang="en-US" altLang="zh-CN" dirty="0" err="1"/>
              <a:t>Rajan</a:t>
            </a:r>
            <a:r>
              <a:rPr lang="en-US" altLang="zh-CN" dirty="0"/>
              <a:t>, E. R. </a:t>
            </a:r>
            <a:r>
              <a:rPr lang="en-US" altLang="zh-CN" dirty="0" err="1"/>
              <a:t>Keiter</a:t>
            </a:r>
            <a:r>
              <a:rPr lang="en-US" altLang="zh-CN" dirty="0"/>
              <a:t>, H. K. </a:t>
            </a:r>
            <a:r>
              <a:rPr lang="en-US" altLang="zh-CN" dirty="0" err="1"/>
              <a:t>Thornquist</a:t>
            </a:r>
            <a:r>
              <a:rPr lang="en-US" altLang="zh-CN" dirty="0"/>
              <a:t>, and R. W. </a:t>
            </a:r>
            <a:r>
              <a:rPr lang="en-US" altLang="zh-CN" dirty="0" err="1"/>
              <a:t>Numrich</a:t>
            </a:r>
            <a:r>
              <a:rPr lang="en-US" altLang="zh-CN" dirty="0"/>
              <a:t>. Improving performance via mini-applications. 2009. </a:t>
            </a:r>
          </a:p>
          <a:p>
            <a:r>
              <a:rPr lang="en-US" altLang="zh-CN" dirty="0"/>
              <a:t>[6] T. </a:t>
            </a:r>
            <a:r>
              <a:rPr lang="en-US" altLang="zh-CN" dirty="0" err="1"/>
              <a:t>Hoefler</a:t>
            </a:r>
            <a:r>
              <a:rPr lang="en-US" altLang="zh-CN" dirty="0"/>
              <a:t>, J. </a:t>
            </a:r>
            <a:r>
              <a:rPr lang="en-US" altLang="zh-CN" dirty="0" err="1"/>
              <a:t>Dinan</a:t>
            </a:r>
            <a:r>
              <a:rPr lang="en-US" altLang="zh-CN" dirty="0"/>
              <a:t>, D. </a:t>
            </a:r>
            <a:r>
              <a:rPr lang="en-US" altLang="zh-CN" dirty="0" err="1"/>
              <a:t>Buntinas</a:t>
            </a:r>
            <a:r>
              <a:rPr lang="en-US" altLang="zh-CN" dirty="0"/>
              <a:t>, P. </a:t>
            </a:r>
            <a:r>
              <a:rPr lang="en-US" altLang="zh-CN" dirty="0" err="1"/>
              <a:t>Balaji</a:t>
            </a:r>
            <a:r>
              <a:rPr lang="en-US" altLang="zh-CN" dirty="0" smtClean="0"/>
              <a:t>, B</a:t>
            </a:r>
            <a:r>
              <a:rPr lang="en-US" altLang="zh-CN" dirty="0"/>
              <a:t>. Barrett, R. </a:t>
            </a:r>
            <a:r>
              <a:rPr lang="en-US" altLang="zh-CN" dirty="0" err="1"/>
              <a:t>Brightwell</a:t>
            </a:r>
            <a:r>
              <a:rPr lang="en-US" altLang="zh-CN" dirty="0"/>
              <a:t>, W. </a:t>
            </a:r>
            <a:r>
              <a:rPr lang="en-US" altLang="zh-CN" dirty="0" err="1"/>
              <a:t>Gropp</a:t>
            </a:r>
            <a:r>
              <a:rPr lang="en-US" altLang="zh-CN" dirty="0"/>
              <a:t>, V. Kale, and R. Thakur. Leveraging MPI’s One-Sided Communication Interface for Shared-Memory Programming. In </a:t>
            </a:r>
            <a:r>
              <a:rPr lang="en-US" altLang="zh-CN" dirty="0" err="1"/>
              <a:t>EuroMPI</a:t>
            </a:r>
            <a:r>
              <a:rPr lang="en-US" altLang="zh-CN" dirty="0"/>
              <a:t> 2012, Vienna, Austria, volume 7490, Sep. 2012. </a:t>
            </a:r>
          </a:p>
          <a:p>
            <a:r>
              <a:rPr lang="en-US" altLang="zh-CN" dirty="0"/>
              <a:t>[7] C. Huang, O. </a:t>
            </a:r>
            <a:r>
              <a:rPr lang="en-US" altLang="zh-CN" dirty="0" err="1"/>
              <a:t>Lawlor</a:t>
            </a:r>
            <a:r>
              <a:rPr lang="en-US" altLang="zh-CN" dirty="0"/>
              <a:t>, and L. V. </a:t>
            </a:r>
            <a:r>
              <a:rPr lang="en-US" altLang="zh-CN" dirty="0" err="1"/>
              <a:t>Kal</a:t>
            </a:r>
            <a:r>
              <a:rPr lang="en-US" altLang="zh-CN" dirty="0"/>
              <a:t> ́e. Adaptive MPI. In International Workshop on Languages and Compilers for Parallel Computing (LCPC), College Station, Texas, October 2003. </a:t>
            </a:r>
          </a:p>
          <a:p>
            <a:r>
              <a:rPr lang="en-US" altLang="zh-CN" dirty="0"/>
              <a:t>[8] G. Inc. </a:t>
            </a:r>
            <a:r>
              <a:rPr lang="en-US" altLang="zh-CN" dirty="0" err="1"/>
              <a:t>gperftools</a:t>
            </a:r>
            <a:r>
              <a:rPr lang="en-US" altLang="zh-CN" dirty="0"/>
              <a:t>. https://</a:t>
            </a:r>
            <a:r>
              <a:rPr lang="en-US" altLang="zh-CN" dirty="0" err="1"/>
              <a:t>code.google.com</a:t>
            </a:r>
            <a:r>
              <a:rPr lang="en-US" altLang="zh-CN" dirty="0"/>
              <a:t>/p/</a:t>
            </a:r>
            <a:r>
              <a:rPr lang="en-US" altLang="zh-CN" dirty="0" err="1"/>
              <a:t>gperftools</a:t>
            </a:r>
            <a:r>
              <a:rPr lang="en-US" altLang="zh-CN" dirty="0"/>
              <a:t>. </a:t>
            </a:r>
          </a:p>
          <a:p>
            <a:r>
              <a:rPr lang="en-US" altLang="zh-CN" dirty="0"/>
              <a:t>[9] R. Keller, E. Gabriel, B. </a:t>
            </a:r>
            <a:r>
              <a:rPr lang="en-US" altLang="zh-CN" dirty="0" err="1"/>
              <a:t>Krammer</a:t>
            </a:r>
            <a:r>
              <a:rPr lang="en-US" altLang="zh-CN" dirty="0"/>
              <a:t>, M. S. MA ̃</a:t>
            </a:r>
            <a:r>
              <a:rPr lang="en-US" altLang="zh-CN" dirty="0" err="1"/>
              <a:t>ijller</a:t>
            </a:r>
            <a:r>
              <a:rPr lang="en-US" altLang="zh-CN" dirty="0"/>
              <a:t>, and M. M. </a:t>
            </a:r>
            <a:r>
              <a:rPr lang="en-US" altLang="zh-CN" dirty="0" err="1"/>
              <a:t>Resch</a:t>
            </a:r>
            <a:r>
              <a:rPr lang="en-US" altLang="zh-CN" dirty="0"/>
              <a:t>. Towards e </a:t>
            </a:r>
            <a:r>
              <a:rPr lang="en-US" altLang="zh-CN" dirty="0" err="1"/>
              <a:t>cient</a:t>
            </a:r>
            <a:r>
              <a:rPr lang="en-US" altLang="zh-CN" dirty="0"/>
              <a:t> execution of </a:t>
            </a:r>
            <a:r>
              <a:rPr lang="en-US" altLang="zh-CN" dirty="0" err="1"/>
              <a:t>mpi</a:t>
            </a:r>
            <a:r>
              <a:rPr lang="en-US" altLang="zh-CN" dirty="0"/>
              <a:t> applications on the grid: Porting and optimization issues. Journal of Grid Computing, 2003. </a:t>
            </a:r>
          </a:p>
          <a:p>
            <a:r>
              <a:rPr lang="en-US" altLang="zh-CN" dirty="0"/>
              <a:t>[10] S. N. Laboratories. Large-scale atomic/molecular massively parallel simulator (LAMMPS). http://</a:t>
            </a:r>
            <a:r>
              <a:rPr lang="en-US" altLang="zh-CN" dirty="0" err="1"/>
              <a:t>lammps.sandia.gov</a:t>
            </a:r>
            <a:r>
              <a:rPr lang="en-US" altLang="zh-CN" dirty="0"/>
              <a:t>. </a:t>
            </a:r>
          </a:p>
          <a:p>
            <a:r>
              <a:rPr lang="en-US" altLang="zh-CN" dirty="0"/>
              <a:t>[11] L. L. N. Laboratory. Simulation of underwater explosion benchmark experiments with ale3d. Technical Report UCRL-JC-123819, May 1997. </a:t>
            </a:r>
          </a:p>
          <a:p>
            <a:r>
              <a:rPr lang="en-US" altLang="zh-CN" dirty="0"/>
              <a:t>[12] Lawrence Livermore National Laboratory. Hydrodynamics challenge problem, 2012. </a:t>
            </a:r>
          </a:p>
          <a:p>
            <a:r>
              <a:rPr lang="en-US" altLang="zh-CN" dirty="0"/>
              <a:t>[13] D. Lea. Doug Lea’s </a:t>
            </a:r>
            <a:r>
              <a:rPr lang="en-US" altLang="zh-CN" dirty="0" err="1"/>
              <a:t>malloc</a:t>
            </a:r>
            <a:r>
              <a:rPr lang="en-US" altLang="zh-CN" dirty="0"/>
              <a:t> (</a:t>
            </a:r>
            <a:r>
              <a:rPr lang="en-US" altLang="zh-CN" dirty="0" err="1"/>
              <a:t>dlmalloc</a:t>
            </a:r>
            <a:r>
              <a:rPr lang="en-US" altLang="zh-CN" dirty="0"/>
              <a:t>). http://</a:t>
            </a:r>
            <a:r>
              <a:rPr lang="en-US" altLang="zh-CN" dirty="0" err="1"/>
              <a:t>g.oswego.edu</a:t>
            </a:r>
            <a:r>
              <a:rPr lang="en-US" altLang="zh-CN" dirty="0"/>
              <a:t>/dl/html/</a:t>
            </a:r>
            <a:r>
              <a:rPr lang="en-US" altLang="zh-CN" dirty="0" err="1"/>
              <a:t>malloc.html</a:t>
            </a:r>
            <a:r>
              <a:rPr lang="en-US" altLang="zh-CN" dirty="0"/>
              <a:t>. </a:t>
            </a:r>
          </a:p>
          <a:p>
            <a:r>
              <a:rPr lang="en-US" altLang="zh-CN" dirty="0"/>
              <a:t>[14] S. Li, T. </a:t>
            </a:r>
            <a:r>
              <a:rPr lang="en-US" altLang="zh-CN" dirty="0" err="1"/>
              <a:t>Hoefler</a:t>
            </a:r>
            <a:r>
              <a:rPr lang="en-US" altLang="zh-CN" dirty="0"/>
              <a:t>, , and M. </a:t>
            </a:r>
            <a:r>
              <a:rPr lang="en-US" altLang="zh-CN" dirty="0" err="1"/>
              <a:t>Snir</a:t>
            </a:r>
            <a:r>
              <a:rPr lang="en-US" altLang="zh-CN" dirty="0"/>
              <a:t>. NUMA-Aware Shared Memory Collective Communication for MPI. Jun. 2013. HPDC’13. </a:t>
            </a:r>
          </a:p>
          <a:p>
            <a:r>
              <a:rPr lang="en-US" altLang="zh-CN" dirty="0"/>
              <a:t>[15] J. Liu, J. Wu, and D. K. Panda. High Performance </a:t>
            </a:r>
            <a:r>
              <a:rPr lang="en-US" altLang="zh-CN" dirty="0" smtClean="0"/>
              <a:t>RDMA</a:t>
            </a:r>
            <a:r>
              <a:rPr lang="en-US" altLang="zh-CN" dirty="0"/>
              <a:t>-Based MPI Implementation over </a:t>
            </a:r>
            <a:r>
              <a:rPr lang="en-US" altLang="zh-CN" dirty="0" err="1"/>
              <a:t>InfiniBand</a:t>
            </a:r>
            <a:r>
              <a:rPr lang="en-US" altLang="zh-CN" dirty="0"/>
              <a:t>. In ACM International Conference on Supercomputing (ICS’03), 2003. </a:t>
            </a:r>
          </a:p>
          <a:p>
            <a:r>
              <a:rPr lang="en-US" altLang="zh-CN" dirty="0"/>
              <a:t>[16] Megan </a:t>
            </a:r>
            <a:r>
              <a:rPr lang="en-US" altLang="zh-CN" dirty="0" err="1"/>
              <a:t>Gilge</a:t>
            </a:r>
            <a:r>
              <a:rPr lang="en-US" altLang="zh-CN" dirty="0"/>
              <a:t>. IBM system Blue Gene solution: Blue Gene/Q application development, December 20 2012. </a:t>
            </a:r>
          </a:p>
          <a:p>
            <a:r>
              <a:rPr lang="en-US" altLang="zh-CN" dirty="0"/>
              <a:t>[17] J. M. Mellor-</a:t>
            </a:r>
            <a:r>
              <a:rPr lang="en-US" altLang="zh-CN" dirty="0" err="1"/>
              <a:t>Crummey</a:t>
            </a:r>
            <a:r>
              <a:rPr lang="en-US" altLang="zh-CN" dirty="0"/>
              <a:t> and M. L. Scott. Algorithms for scalable synchronization on shared-memory multiprocessors. ACM Transactions on Computer Systems, 9, 1991. </a:t>
            </a:r>
          </a:p>
          <a:p>
            <a:r>
              <a:rPr lang="en-US" altLang="zh-CN" dirty="0"/>
              <a:t>[18] S. Negara, G. </a:t>
            </a:r>
            <a:r>
              <a:rPr lang="en-US" altLang="zh-CN" dirty="0" err="1"/>
              <a:t>Zheng</a:t>
            </a:r>
            <a:r>
              <a:rPr lang="en-US" altLang="zh-CN" dirty="0"/>
              <a:t>, K.-C. Pan, N. Negara, R. E. Johnson, L. V. Kale, and P. M. Ricker. Automatic MPI to AMPI Program Transformation using </a:t>
            </a:r>
            <a:r>
              <a:rPr lang="en-US" altLang="zh-CN" dirty="0" err="1"/>
              <a:t>Photran</a:t>
            </a:r>
            <a:r>
              <a:rPr lang="en-US" altLang="zh-CN" dirty="0"/>
              <a:t>. In 3rd Workshop on Productivity and Performance (PROPER 2010), number 10-14, Ischia/Naples/Italy, August 2010. </a:t>
            </a:r>
          </a:p>
          <a:p>
            <a:r>
              <a:rPr lang="en-US" altLang="zh-CN" dirty="0"/>
              <a:t>[19] </a:t>
            </a:r>
            <a:r>
              <a:rPr lang="en-US" altLang="zh-CN" dirty="0" err="1"/>
              <a:t>OpenMP</a:t>
            </a:r>
            <a:r>
              <a:rPr lang="en-US" altLang="zh-CN" dirty="0"/>
              <a:t> Architecture Review Board. </a:t>
            </a:r>
            <a:r>
              <a:rPr lang="en-US" altLang="zh-CN" dirty="0" err="1"/>
              <a:t>OpenMP</a:t>
            </a:r>
            <a:r>
              <a:rPr lang="en-US" altLang="zh-CN" dirty="0"/>
              <a:t> application program interface version 3.0, May 2008</a:t>
            </a:r>
            <a:r>
              <a:rPr lang="en-US" altLang="zh-CN" dirty="0" smtClean="0"/>
              <a:t>.</a:t>
            </a:r>
          </a:p>
          <a:p>
            <a:r>
              <a:rPr lang="en-US" altLang="zh-CN" dirty="0" smtClean="0"/>
              <a:t>[</a:t>
            </a:r>
            <a:r>
              <a:rPr lang="en-US" altLang="zh-CN" dirty="0"/>
              <a:t>20] K. </a:t>
            </a:r>
            <a:r>
              <a:rPr lang="en-US" altLang="zh-CN" dirty="0" err="1"/>
              <a:t>Pedretti</a:t>
            </a:r>
            <a:r>
              <a:rPr lang="en-US" altLang="zh-CN" dirty="0"/>
              <a:t> and B. Barrett. XPMEM: Cross-Process </a:t>
            </a:r>
            <a:r>
              <a:rPr lang="en-US" altLang="zh-CN" dirty="0" smtClean="0"/>
              <a:t>Memory </a:t>
            </a:r>
            <a:r>
              <a:rPr lang="en-US" altLang="zh-CN" dirty="0"/>
              <a:t>Mapping.</a:t>
            </a:r>
            <a:br>
              <a:rPr lang="en-US" altLang="zh-CN" dirty="0"/>
            </a:br>
            <a:r>
              <a:rPr lang="en-US" altLang="zh-CN" dirty="0"/>
              <a:t>[21] S. </a:t>
            </a:r>
            <a:r>
              <a:rPr lang="en-US" altLang="zh-CN" dirty="0" err="1"/>
              <a:t>Pellegrini</a:t>
            </a:r>
            <a:r>
              <a:rPr lang="en-US" altLang="zh-CN" dirty="0"/>
              <a:t>, T. </a:t>
            </a:r>
            <a:r>
              <a:rPr lang="en-US" altLang="zh-CN" dirty="0" err="1"/>
              <a:t>Hoefler</a:t>
            </a:r>
            <a:r>
              <a:rPr lang="en-US" altLang="zh-CN" dirty="0"/>
              <a:t>, and T. </a:t>
            </a:r>
            <a:r>
              <a:rPr lang="en-US" altLang="zh-CN" dirty="0" err="1"/>
              <a:t>Fahringer</a:t>
            </a:r>
            <a:r>
              <a:rPr lang="en-US" altLang="zh-CN" dirty="0"/>
              <a:t>. On the </a:t>
            </a:r>
            <a:r>
              <a:rPr lang="en-US" altLang="zh-CN" dirty="0" err="1" smtClean="0"/>
              <a:t>E</a:t>
            </a:r>
            <a:r>
              <a:rPr lang="en-US" altLang="zh-CN" dirty="0" err="1"/>
              <a:t>↵ects</a:t>
            </a:r>
            <a:r>
              <a:rPr lang="en-US" altLang="zh-CN" dirty="0"/>
              <a:t> of CPU Caches on MPI Point-to-Point Communications. In IEEE International Conference on Cluster Computing (CLUSTER), </a:t>
            </a:r>
            <a:r>
              <a:rPr lang="en-US" altLang="zh-CN" dirty="0" err="1"/>
              <a:t>sept.</a:t>
            </a:r>
            <a:r>
              <a:rPr lang="en-US" altLang="zh-CN" dirty="0"/>
              <a:t> 2012. </a:t>
            </a:r>
          </a:p>
          <a:p>
            <a:r>
              <a:rPr lang="en-US" altLang="zh-CN" dirty="0"/>
              <a:t>[22] M. P ́</a:t>
            </a:r>
            <a:r>
              <a:rPr lang="en-US" altLang="zh-CN" dirty="0" err="1"/>
              <a:t>erache</a:t>
            </a:r>
            <a:r>
              <a:rPr lang="en-US" altLang="zh-CN" dirty="0"/>
              <a:t>, P. </a:t>
            </a:r>
            <a:r>
              <a:rPr lang="en-US" altLang="zh-CN" dirty="0" err="1"/>
              <a:t>Carribault</a:t>
            </a:r>
            <a:r>
              <a:rPr lang="en-US" altLang="zh-CN" dirty="0"/>
              <a:t>, and H. </a:t>
            </a:r>
            <a:r>
              <a:rPr lang="en-US" altLang="zh-CN" dirty="0" err="1"/>
              <a:t>Jourdren</a:t>
            </a:r>
            <a:r>
              <a:rPr lang="en-US" altLang="zh-CN" dirty="0"/>
              <a:t>. MPC-MPI: An MPI implementation reducing the overall memory consumption. In </a:t>
            </a:r>
            <a:r>
              <a:rPr lang="en-US" altLang="zh-CN" dirty="0" err="1"/>
              <a:t>EuroPVM</a:t>
            </a:r>
            <a:r>
              <a:rPr lang="en-US" altLang="zh-CN" dirty="0"/>
              <a:t>/MPI, Berlin, Heidelberg, 2009. </a:t>
            </a:r>
          </a:p>
          <a:p>
            <a:r>
              <a:rPr lang="en-US" altLang="zh-CN" dirty="0"/>
              <a:t>[23] S. Plimpton. Fast parallel algorithms for short-range molecular dynamics. JOURNAL OF COMPUTATIONAL PHYSICS, 117:1–19, 1995. </a:t>
            </a:r>
          </a:p>
          <a:p>
            <a:r>
              <a:rPr lang="en-US" altLang="zh-CN" dirty="0"/>
              <a:t>[24] H. Tang and T. Yang. Optimizing threaded MPI execution on SMP clusters. In ACM International Conference on Supercomputing (ICS), 2001. </a:t>
            </a:r>
          </a:p>
          <a:p>
            <a:r>
              <a:rPr lang="en-US" altLang="zh-CN" dirty="0"/>
              <a:t>[25] R. Thakur and W. </a:t>
            </a:r>
            <a:r>
              <a:rPr lang="en-US" altLang="zh-CN" dirty="0" err="1"/>
              <a:t>Gropp</a:t>
            </a:r>
            <a:r>
              <a:rPr lang="en-US" altLang="zh-CN" dirty="0"/>
              <a:t>. Test suite for evaluating performance of multithreaded MPI communication. Parallel </a:t>
            </a:r>
            <a:r>
              <a:rPr lang="en-US" altLang="zh-CN" dirty="0" err="1"/>
              <a:t>Comput</a:t>
            </a:r>
            <a:r>
              <a:rPr lang="en-US" altLang="zh-CN" dirty="0"/>
              <a:t>., 35(12), Dec. 2009. </a:t>
            </a:r>
          </a:p>
          <a:p>
            <a:r>
              <a:rPr lang="en-US" altLang="zh-CN" dirty="0"/>
              <a:t>[26] D. Turner and X. Chen. Protocol-dependent message-passing performance on </a:t>
            </a:r>
            <a:r>
              <a:rPr lang="en-US" altLang="zh-CN" dirty="0" err="1"/>
              <a:t>linux</a:t>
            </a:r>
            <a:r>
              <a:rPr lang="en-US" altLang="zh-CN" dirty="0"/>
              <a:t> clusters. In IEEE International Conference on Cluster Computing, CLUSTER ’02, Washington, DC, USA, 2002. </a:t>
            </a:r>
          </a:p>
          <a:p>
            <a:r>
              <a:rPr lang="en-US" altLang="zh-CN" dirty="0"/>
              <a:t>[27] M. </a:t>
            </a:r>
            <a:r>
              <a:rPr lang="en-US" altLang="zh-CN" dirty="0" err="1"/>
              <a:t>Woodacre</a:t>
            </a:r>
            <a:r>
              <a:rPr lang="en-US" altLang="zh-CN" dirty="0"/>
              <a:t>, D. Robb, D. Roe, and K. </a:t>
            </a:r>
            <a:r>
              <a:rPr lang="en-US" altLang="zh-CN" dirty="0" err="1"/>
              <a:t>Feind</a:t>
            </a:r>
            <a:r>
              <a:rPr lang="en-US" altLang="zh-CN" dirty="0"/>
              <a:t>. The SGI </a:t>
            </a:r>
            <a:r>
              <a:rPr lang="en-US" altLang="zh-CN" dirty="0" err="1"/>
              <a:t>Altix</a:t>
            </a:r>
            <a:r>
              <a:rPr lang="en-US" altLang="zh-CN" dirty="0"/>
              <a:t> 3000 global shared-memory architecture. 2005. </a:t>
            </a:r>
          </a:p>
          <a:p>
            <a:r>
              <a:rPr lang="en-US" altLang="zh-CN" dirty="0"/>
              <a:t>[28] H. </a:t>
            </a:r>
            <a:r>
              <a:rPr lang="en-US" altLang="zh-CN" dirty="0" err="1"/>
              <a:t>wook</a:t>
            </a:r>
            <a:r>
              <a:rPr lang="en-US" altLang="zh-CN" dirty="0"/>
              <a:t> Jin, S. Sur, L. Chai, and D. K. Panda. </a:t>
            </a:r>
            <a:r>
              <a:rPr lang="en-US" altLang="zh-CN" dirty="0" err="1"/>
              <a:t>Limic</a:t>
            </a:r>
            <a:r>
              <a:rPr lang="en-US" altLang="zh-CN" dirty="0"/>
              <a:t>: Support for high-performance </a:t>
            </a:r>
            <a:r>
              <a:rPr lang="en-US" altLang="zh-CN" dirty="0" err="1"/>
              <a:t>mpi</a:t>
            </a:r>
            <a:r>
              <a:rPr lang="en-US" altLang="zh-CN" dirty="0"/>
              <a:t> intra-node communication on </a:t>
            </a:r>
            <a:r>
              <a:rPr lang="en-US" altLang="zh-CN" dirty="0" err="1"/>
              <a:t>linux</a:t>
            </a:r>
            <a:r>
              <a:rPr lang="en-US" altLang="zh-CN" dirty="0"/>
              <a:t> cluster. In In International Conference on Parallel Processing (ICPP), pages 184–191, 2005. </a:t>
            </a:r>
          </a:p>
          <a:p>
            <a:endParaRPr kumimoji="1" lang="zh-CN" altLang="en-US" dirty="0"/>
          </a:p>
        </p:txBody>
      </p:sp>
    </p:spTree>
    <p:extLst>
      <p:ext uri="{BB962C8B-B14F-4D97-AF65-F5344CB8AC3E}">
        <p14:creationId xmlns:p14="http://schemas.microsoft.com/office/powerpoint/2010/main" val="23769564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pPr marL="0" indent="0">
              <a:buNone/>
            </a:pPr>
            <a:r>
              <a:rPr kumimoji="1" lang="en-US" altLang="zh-CN" dirty="0" smtClean="0"/>
              <a:t>				</a:t>
            </a:r>
            <a:r>
              <a:rPr kumimoji="1" lang="en-US" altLang="zh-CN" dirty="0"/>
              <a:t>	</a:t>
            </a:r>
            <a:endParaRPr kumimoji="1" lang="en-US" altLang="zh-CN" dirty="0" smtClean="0"/>
          </a:p>
          <a:p>
            <a:pPr marL="0" indent="0">
              <a:buNone/>
            </a:pPr>
            <a:r>
              <a:rPr kumimoji="1" lang="en-US" altLang="zh-CN" sz="6000" dirty="0"/>
              <a:t>	</a:t>
            </a:r>
            <a:r>
              <a:rPr kumimoji="1" lang="en-US" altLang="zh-CN" sz="6000" dirty="0" smtClean="0"/>
              <a:t>				Questions?</a:t>
            </a:r>
            <a:endParaRPr kumimoji="1" lang="zh-CN" altLang="en-US" sz="6000" dirty="0"/>
          </a:p>
        </p:txBody>
      </p:sp>
    </p:spTree>
    <p:extLst>
      <p:ext uri="{BB962C8B-B14F-4D97-AF65-F5344CB8AC3E}">
        <p14:creationId xmlns:p14="http://schemas.microsoft.com/office/powerpoint/2010/main" val="21353118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Background</a:t>
            </a:r>
            <a:endParaRPr kumimoji="1" lang="zh-CN" altLang="en-US" dirty="0"/>
          </a:p>
        </p:txBody>
      </p:sp>
      <p:pic>
        <p:nvPicPr>
          <p:cNvPr id="4" name="内容占位符 3" descr="hpccoreschedule.png"/>
          <p:cNvPicPr>
            <a:picLocks noGrp="1" noChangeAspect="1"/>
          </p:cNvPicPr>
          <p:nvPr>
            <p:ph idx="1"/>
          </p:nvPr>
        </p:nvPicPr>
        <p:blipFill>
          <a:blip r:embed="rId3">
            <a:extLst>
              <a:ext uri="{28A0092B-C50C-407E-A947-70E740481C1C}">
                <a14:useLocalDpi xmlns:a14="http://schemas.microsoft.com/office/drawing/2010/main" val="0"/>
              </a:ext>
            </a:extLst>
          </a:blip>
          <a:srcRect l="-14525" r="-14525"/>
          <a:stretch>
            <a:fillRect/>
          </a:stretch>
        </p:blipFill>
        <p:spPr>
          <a:xfrm>
            <a:off x="0" y="2926390"/>
            <a:ext cx="5410393" cy="2975508"/>
          </a:xfrm>
        </p:spPr>
      </p:pic>
      <p:sp>
        <p:nvSpPr>
          <p:cNvPr id="8" name="文本框 7"/>
          <p:cNvSpPr txBox="1"/>
          <p:nvPr/>
        </p:nvSpPr>
        <p:spPr>
          <a:xfrm>
            <a:off x="2218432" y="1602501"/>
            <a:ext cx="4300222" cy="1200328"/>
          </a:xfrm>
          <a:prstGeom prst="rect">
            <a:avLst/>
          </a:prstGeom>
          <a:noFill/>
        </p:spPr>
        <p:txBody>
          <a:bodyPr wrap="square" rtlCol="0">
            <a:spAutoFit/>
          </a:bodyPr>
          <a:lstStyle/>
          <a:p>
            <a:pPr marL="285750" indent="-285750">
              <a:buFont typeface="Arial"/>
              <a:buChar char="•"/>
            </a:pPr>
            <a:r>
              <a:rPr kumimoji="1" lang="en-US" altLang="zh-CN" sz="2400" dirty="0" smtClean="0"/>
              <a:t>Modern multi-core system</a:t>
            </a:r>
          </a:p>
          <a:p>
            <a:pPr marL="285750" indent="-285750">
              <a:buFont typeface="Arial"/>
              <a:buChar char="•"/>
            </a:pPr>
            <a:r>
              <a:rPr kumimoji="1" lang="en-US" altLang="zh-CN" sz="2400" dirty="0" smtClean="0"/>
              <a:t>MPI communication </a:t>
            </a:r>
            <a:r>
              <a:rPr kumimoji="1" lang="en-US" altLang="zh-CN" sz="2400" dirty="0"/>
              <a:t>o</a:t>
            </a:r>
            <a:r>
              <a:rPr kumimoji="1" lang="en-US" altLang="zh-CN" sz="2400" dirty="0" smtClean="0"/>
              <a:t>verhead</a:t>
            </a:r>
          </a:p>
          <a:p>
            <a:pPr marL="285750" indent="-285750">
              <a:buFont typeface="Arial"/>
              <a:buChar char="•"/>
            </a:pPr>
            <a:r>
              <a:rPr kumimoji="1" lang="en-US" altLang="zh-CN" sz="2400" dirty="0" smtClean="0"/>
              <a:t>OPENMP thread-safety issue</a:t>
            </a:r>
          </a:p>
        </p:txBody>
      </p:sp>
      <p:sp>
        <p:nvSpPr>
          <p:cNvPr id="10" name="文本框 9"/>
          <p:cNvSpPr txBox="1"/>
          <p:nvPr/>
        </p:nvSpPr>
        <p:spPr>
          <a:xfrm>
            <a:off x="5353174" y="3689214"/>
            <a:ext cx="3713462" cy="923330"/>
          </a:xfrm>
          <a:prstGeom prst="rect">
            <a:avLst/>
          </a:prstGeom>
          <a:noFill/>
        </p:spPr>
        <p:txBody>
          <a:bodyPr wrap="square" rtlCol="0">
            <a:spAutoFit/>
          </a:bodyPr>
          <a:lstStyle/>
          <a:p>
            <a:r>
              <a:rPr kumimoji="1" lang="en-US" altLang="zh-CN" dirty="0" smtClean="0"/>
              <a:t>#SBATCH	-n 13</a:t>
            </a:r>
          </a:p>
          <a:p>
            <a:r>
              <a:rPr kumimoji="1" lang="en-US" altLang="zh-CN" dirty="0" smtClean="0"/>
              <a:t>#SBATCH </a:t>
            </a:r>
            <a:r>
              <a:rPr kumimoji="1" lang="mr-IN" altLang="zh-CN" dirty="0" smtClean="0"/>
              <a:t>–</a:t>
            </a:r>
            <a:r>
              <a:rPr kumimoji="1" lang="en-US" altLang="zh-CN" dirty="0" smtClean="0"/>
              <a:t>c 3</a:t>
            </a:r>
          </a:p>
          <a:p>
            <a:r>
              <a:rPr kumimoji="1" lang="en-US" altLang="zh-CN" dirty="0" smtClean="0"/>
              <a:t>#SBATCH </a:t>
            </a:r>
            <a:r>
              <a:rPr kumimoji="1" lang="mr-IN" altLang="zh-CN" dirty="0" smtClean="0"/>
              <a:t>–</a:t>
            </a:r>
            <a:r>
              <a:rPr kumimoji="1" lang="en-US" altLang="zh-CN" dirty="0" smtClean="0"/>
              <a:t>N 4 </a:t>
            </a:r>
            <a:endParaRPr kumimoji="1" lang="zh-CN" altLang="en-US" dirty="0"/>
          </a:p>
        </p:txBody>
      </p:sp>
    </p:spTree>
    <p:extLst>
      <p:ext uri="{BB962C8B-B14F-4D97-AF65-F5344CB8AC3E}">
        <p14:creationId xmlns:p14="http://schemas.microsoft.com/office/powerpoint/2010/main" val="31111577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Outline</a:t>
            </a:r>
            <a:endParaRPr kumimoji="1"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kumimoji="1" lang="en-US" altLang="zh-CN" dirty="0" smtClean="0"/>
              <a:t>Objective of HMPI</a:t>
            </a:r>
          </a:p>
          <a:p>
            <a:pPr marL="514350" indent="-514350">
              <a:buFont typeface="+mj-lt"/>
              <a:buAutoNum type="arabicPeriod"/>
            </a:pPr>
            <a:r>
              <a:rPr kumimoji="1" lang="en-US" altLang="zh-CN" dirty="0" smtClean="0"/>
              <a:t>Current MPI implementation</a:t>
            </a:r>
          </a:p>
          <a:p>
            <a:pPr marL="514350" indent="-514350">
              <a:buFont typeface="+mj-lt"/>
              <a:buAutoNum type="arabicPeriod"/>
            </a:pPr>
            <a:r>
              <a:rPr kumimoji="1" lang="en-US" altLang="zh-CN" dirty="0" smtClean="0"/>
              <a:t>HMPI architecture</a:t>
            </a:r>
          </a:p>
          <a:p>
            <a:pPr marL="514350" indent="-514350">
              <a:buFont typeface="+mj-lt"/>
              <a:buAutoNum type="arabicPeriod"/>
            </a:pPr>
            <a:r>
              <a:rPr kumimoji="1" lang="en-US" altLang="zh-CN" dirty="0" smtClean="0"/>
              <a:t>Communication protocols</a:t>
            </a:r>
            <a:endParaRPr kumimoji="1" lang="en-US" altLang="zh-CN" dirty="0"/>
          </a:p>
          <a:p>
            <a:pPr marL="514350" indent="-514350">
              <a:buFont typeface="+mj-lt"/>
              <a:buAutoNum type="arabicPeriod"/>
            </a:pPr>
            <a:r>
              <a:rPr kumimoji="1" lang="en-US" altLang="zh-CN" dirty="0" smtClean="0"/>
              <a:t>Result analysis</a:t>
            </a:r>
          </a:p>
          <a:p>
            <a:pPr marL="514350" indent="-514350">
              <a:buFont typeface="+mj-lt"/>
              <a:buAutoNum type="arabicPeriod"/>
            </a:pPr>
            <a:r>
              <a:rPr kumimoji="1" lang="en-US" altLang="zh-CN" dirty="0" smtClean="0"/>
              <a:t>Conclusion</a:t>
            </a:r>
          </a:p>
          <a:p>
            <a:pPr marL="514350" indent="-514350">
              <a:buFont typeface="+mj-lt"/>
              <a:buAutoNum type="arabicPeriod"/>
            </a:pPr>
            <a:r>
              <a:rPr kumimoji="1" lang="en-US" altLang="zh-CN" dirty="0" smtClean="0"/>
              <a:t>Q&amp;A</a:t>
            </a:r>
          </a:p>
          <a:p>
            <a:pPr marL="0" indent="0">
              <a:buNone/>
            </a:pPr>
            <a:endParaRPr kumimoji="1" lang="en-US" altLang="zh-CN" dirty="0"/>
          </a:p>
        </p:txBody>
      </p:sp>
    </p:spTree>
    <p:extLst>
      <p:ext uri="{BB962C8B-B14F-4D97-AF65-F5344CB8AC3E}">
        <p14:creationId xmlns:p14="http://schemas.microsoft.com/office/powerpoint/2010/main" val="20055975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Objective</a:t>
            </a:r>
            <a:endParaRPr kumimoji="1" lang="zh-CN" altLang="en-US" dirty="0"/>
          </a:p>
        </p:txBody>
      </p:sp>
      <p:sp>
        <p:nvSpPr>
          <p:cNvPr id="3" name="内容占位符 2"/>
          <p:cNvSpPr>
            <a:spLocks noGrp="1"/>
          </p:cNvSpPr>
          <p:nvPr>
            <p:ph idx="1"/>
          </p:nvPr>
        </p:nvSpPr>
        <p:spPr/>
        <p:txBody>
          <a:bodyPr/>
          <a:lstStyle/>
          <a:p>
            <a:r>
              <a:rPr kumimoji="1" lang="en-US" altLang="zh-CN" dirty="0"/>
              <a:t>Intra-node communication performance</a:t>
            </a:r>
          </a:p>
          <a:p>
            <a:pPr lvl="1"/>
            <a:r>
              <a:rPr kumimoji="1" lang="en-US" altLang="zh-CN" dirty="0"/>
              <a:t>Share memory between </a:t>
            </a:r>
            <a:r>
              <a:rPr kumimoji="1" lang="en-US" altLang="zh-CN" dirty="0" smtClean="0"/>
              <a:t>ranks</a:t>
            </a:r>
            <a:endParaRPr kumimoji="1" lang="en-US" altLang="zh-CN" dirty="0" smtClean="0"/>
          </a:p>
          <a:p>
            <a:r>
              <a:rPr kumimoji="1" lang="en-US" altLang="zh-CN" dirty="0" smtClean="0"/>
              <a:t>Portability</a:t>
            </a:r>
            <a:endParaRPr kumimoji="1" lang="en-US" altLang="zh-CN" dirty="0" smtClean="0"/>
          </a:p>
          <a:p>
            <a:pPr lvl="1"/>
            <a:r>
              <a:rPr kumimoji="1" lang="en-US" altLang="zh-CN" dirty="0" smtClean="0"/>
              <a:t>No extra knowledge needed for MPI </a:t>
            </a:r>
            <a:r>
              <a:rPr kumimoji="1" lang="en-US" altLang="zh-CN" dirty="0" smtClean="0"/>
              <a:t>user</a:t>
            </a:r>
            <a:endParaRPr kumimoji="1" lang="en-US" altLang="zh-CN" dirty="0" smtClean="0"/>
          </a:p>
          <a:p>
            <a:r>
              <a:rPr kumimoji="1" lang="en-US" altLang="zh-CN" dirty="0" smtClean="0"/>
              <a:t>Without </a:t>
            </a:r>
            <a:r>
              <a:rPr kumimoji="1" lang="en-US" altLang="zh-CN" dirty="0" smtClean="0"/>
              <a:t>root access to modify system</a:t>
            </a:r>
            <a:endParaRPr kumimoji="1" lang="zh-CN" altLang="en-US" dirty="0"/>
          </a:p>
        </p:txBody>
      </p:sp>
    </p:spTree>
    <p:extLst>
      <p:ext uri="{BB962C8B-B14F-4D97-AF65-F5344CB8AC3E}">
        <p14:creationId xmlns:p14="http://schemas.microsoft.com/office/powerpoint/2010/main" val="41386024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Current </a:t>
            </a:r>
            <a:r>
              <a:rPr kumimoji="1" lang="en-US" altLang="zh-CN" dirty="0"/>
              <a:t>MPI </a:t>
            </a:r>
            <a:r>
              <a:rPr kumimoji="1" lang="en-US" altLang="zh-CN" dirty="0" smtClean="0"/>
              <a:t>implementation</a:t>
            </a:r>
            <a:endParaRPr kumimoji="1" lang="zh-CN" altLang="en-US" dirty="0"/>
          </a:p>
        </p:txBody>
      </p:sp>
      <p:sp>
        <p:nvSpPr>
          <p:cNvPr id="3" name="内容占位符 2"/>
          <p:cNvSpPr>
            <a:spLocks noGrp="1"/>
          </p:cNvSpPr>
          <p:nvPr>
            <p:ph idx="1"/>
          </p:nvPr>
        </p:nvSpPr>
        <p:spPr/>
        <p:txBody>
          <a:bodyPr>
            <a:normAutofit lnSpcReduction="10000"/>
          </a:bodyPr>
          <a:lstStyle/>
          <a:p>
            <a:pPr marL="971550" lvl="1" indent="-514350">
              <a:buFont typeface="+mj-lt"/>
              <a:buAutoNum type="arabicPeriod"/>
            </a:pPr>
            <a:r>
              <a:rPr kumimoji="1" lang="en-US" altLang="zh-CN" sz="3200" dirty="0" smtClean="0"/>
              <a:t>Process-based MPI</a:t>
            </a:r>
            <a:endParaRPr kumimoji="1" lang="en-US" altLang="zh-CN" sz="3200" dirty="0" smtClean="0"/>
          </a:p>
          <a:p>
            <a:pPr marL="457200" lvl="1" indent="0">
              <a:buNone/>
            </a:pPr>
            <a:r>
              <a:rPr kumimoji="1" lang="en-US" altLang="zh-CN" dirty="0"/>
              <a:t>	</a:t>
            </a:r>
            <a:endParaRPr kumimoji="1" lang="en-US" altLang="zh-CN" dirty="0" smtClean="0"/>
          </a:p>
          <a:p>
            <a:pPr marL="457200" lvl="1" indent="0">
              <a:buNone/>
            </a:pPr>
            <a:endParaRPr kumimoji="1" lang="en-US" altLang="zh-CN" dirty="0"/>
          </a:p>
          <a:p>
            <a:pPr marL="457200" lvl="1" indent="0">
              <a:buNone/>
            </a:pPr>
            <a:endParaRPr kumimoji="1" lang="en-US" altLang="zh-CN" dirty="0" smtClean="0"/>
          </a:p>
          <a:p>
            <a:pPr marL="457200" lvl="1" indent="0">
              <a:buNone/>
            </a:pPr>
            <a:endParaRPr kumimoji="1" lang="en-US" altLang="zh-CN" dirty="0"/>
          </a:p>
          <a:p>
            <a:pPr marL="457200" lvl="1" indent="0">
              <a:buNone/>
            </a:pPr>
            <a:r>
              <a:rPr kumimoji="1" lang="en-US" altLang="zh-CN" dirty="0" smtClean="0"/>
              <a:t>Advantage: No synchronization</a:t>
            </a:r>
          </a:p>
          <a:p>
            <a:pPr marL="457200" lvl="1" indent="0">
              <a:buNone/>
            </a:pPr>
            <a:r>
              <a:rPr kumimoji="1" lang="en-US" altLang="zh-CN" dirty="0" smtClean="0"/>
              <a:t>Disadvantage:	1. </a:t>
            </a:r>
            <a:r>
              <a:rPr kumimoji="1" lang="en-US" altLang="zh-CN" dirty="0"/>
              <a:t>T</a:t>
            </a:r>
            <a:r>
              <a:rPr kumimoji="1" lang="en-US" altLang="zh-CN" dirty="0" smtClean="0"/>
              <a:t>wo-copy per message (pipeline)</a:t>
            </a:r>
          </a:p>
          <a:p>
            <a:pPr marL="457200" lvl="1" indent="0">
              <a:buNone/>
            </a:pPr>
            <a:r>
              <a:rPr kumimoji="1" lang="en-US" altLang="zh-CN" dirty="0"/>
              <a:t>	</a:t>
            </a:r>
            <a:r>
              <a:rPr kumimoji="1" lang="en-US" altLang="zh-CN" dirty="0" smtClean="0"/>
              <a:t>				2. Pair-wise memory allocation</a:t>
            </a:r>
          </a:p>
          <a:p>
            <a:pPr marL="457200" lvl="1" indent="0">
              <a:buNone/>
            </a:pPr>
            <a:r>
              <a:rPr kumimoji="1" lang="en-US" altLang="zh-CN" dirty="0" smtClean="0"/>
              <a:t>						(memory consuming)</a:t>
            </a:r>
          </a:p>
          <a:p>
            <a:pPr marL="971550" lvl="1" indent="-514350">
              <a:buFont typeface="+mj-lt"/>
              <a:buAutoNum type="arabicPeriod"/>
            </a:pPr>
            <a:endParaRPr kumimoji="1" lang="en-US" altLang="zh-CN" dirty="0" smtClean="0"/>
          </a:p>
          <a:p>
            <a:endParaRPr kumimoji="1" lang="zh-CN" altLang="en-US" dirty="0"/>
          </a:p>
        </p:txBody>
      </p:sp>
      <p:pic>
        <p:nvPicPr>
          <p:cNvPr id="4" name="图片 3" descr="hpcProcessBasedmemo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969" y="2323576"/>
            <a:ext cx="3225800" cy="1600200"/>
          </a:xfrm>
          <a:prstGeom prst="rect">
            <a:avLst/>
          </a:prstGeom>
        </p:spPr>
      </p:pic>
    </p:spTree>
    <p:extLst>
      <p:ext uri="{BB962C8B-B14F-4D97-AF65-F5344CB8AC3E}">
        <p14:creationId xmlns:p14="http://schemas.microsoft.com/office/powerpoint/2010/main" val="3702903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Current MPI implementation</a:t>
            </a:r>
            <a:endParaRPr kumimoji="1" lang="zh-CN" altLang="en-US" dirty="0"/>
          </a:p>
        </p:txBody>
      </p:sp>
      <p:sp>
        <p:nvSpPr>
          <p:cNvPr id="3" name="内容占位符 2"/>
          <p:cNvSpPr>
            <a:spLocks noGrp="1"/>
          </p:cNvSpPr>
          <p:nvPr>
            <p:ph idx="1"/>
          </p:nvPr>
        </p:nvSpPr>
        <p:spPr>
          <a:xfrm>
            <a:off x="457200" y="1326925"/>
            <a:ext cx="8229600" cy="4934290"/>
          </a:xfrm>
        </p:spPr>
        <p:txBody>
          <a:bodyPr>
            <a:normAutofit/>
          </a:bodyPr>
          <a:lstStyle/>
          <a:p>
            <a:pPr marL="0" indent="0">
              <a:buNone/>
            </a:pPr>
            <a:r>
              <a:rPr kumimoji="1" lang="en-US" altLang="zh-CN" dirty="0" smtClean="0"/>
              <a:t>2.	</a:t>
            </a:r>
            <a:r>
              <a:rPr kumimoji="1" lang="en-US" altLang="zh-CN" dirty="0" smtClean="0"/>
              <a:t>Thread-based MPI</a:t>
            </a:r>
            <a:endParaRPr kumimoji="1" lang="en-US" altLang="zh-CN" dirty="0" smtClean="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sz="2800" dirty="0" smtClean="0"/>
          </a:p>
          <a:p>
            <a:pPr marL="0" indent="0">
              <a:buNone/>
            </a:pPr>
            <a:r>
              <a:rPr kumimoji="1" lang="en-US" altLang="zh-CN" sz="2800" dirty="0" smtClean="0"/>
              <a:t>Advantage:	Shared memory</a:t>
            </a:r>
          </a:p>
          <a:p>
            <a:pPr marL="0" indent="0">
              <a:buNone/>
            </a:pPr>
            <a:r>
              <a:rPr kumimoji="1" lang="en-US" altLang="zh-CN" sz="2800" dirty="0" smtClean="0"/>
              <a:t>Disadvantage:	Race condition (global variable)</a:t>
            </a:r>
          </a:p>
          <a:p>
            <a:pPr marL="0" indent="0">
              <a:buNone/>
            </a:pPr>
            <a:r>
              <a:rPr kumimoji="1" lang="en-US" altLang="zh-CN" sz="2800" dirty="0"/>
              <a:t>	</a:t>
            </a:r>
            <a:r>
              <a:rPr kumimoji="1" lang="en-US" altLang="zh-CN" sz="2800" dirty="0" smtClean="0"/>
              <a:t>					</a:t>
            </a:r>
            <a:r>
              <a:rPr kumimoji="1" lang="en-US" altLang="zh-CN" sz="2800" dirty="0" err="1" smtClean="0"/>
              <a:t>i</a:t>
            </a:r>
            <a:r>
              <a:rPr kumimoji="1" lang="en-US" altLang="zh-CN" sz="2800" dirty="0" smtClean="0"/>
              <a:t>. Complier transformation tool</a:t>
            </a:r>
          </a:p>
          <a:p>
            <a:pPr marL="0" indent="0">
              <a:buNone/>
            </a:pPr>
            <a:r>
              <a:rPr kumimoji="1" lang="en-US" altLang="zh-CN" sz="2800" dirty="0"/>
              <a:t>	</a:t>
            </a:r>
            <a:r>
              <a:rPr kumimoji="1" lang="en-US" altLang="zh-CN" sz="2800" dirty="0" smtClean="0"/>
              <a:t>					ii. Thread-safe API only</a:t>
            </a:r>
          </a:p>
        </p:txBody>
      </p:sp>
      <p:pic>
        <p:nvPicPr>
          <p:cNvPr id="4" name="图片 3" descr="hpcThreadBasedmemo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910" y="2185025"/>
            <a:ext cx="3251200" cy="1549400"/>
          </a:xfrm>
          <a:prstGeom prst="rect">
            <a:avLst/>
          </a:prstGeom>
        </p:spPr>
      </p:pic>
      <p:pic>
        <p:nvPicPr>
          <p:cNvPr id="5" name="图片 4" descr="hpcThreadLockoverhe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800" y="2071875"/>
            <a:ext cx="3683000" cy="2489200"/>
          </a:xfrm>
          <a:prstGeom prst="rect">
            <a:avLst/>
          </a:prstGeom>
        </p:spPr>
      </p:pic>
    </p:spTree>
    <p:extLst>
      <p:ext uri="{BB962C8B-B14F-4D97-AF65-F5344CB8AC3E}">
        <p14:creationId xmlns:p14="http://schemas.microsoft.com/office/powerpoint/2010/main" val="2851499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HMPI </a:t>
            </a:r>
            <a:r>
              <a:rPr kumimoji="1" lang="en-US" altLang="zh-CN" dirty="0" smtClean="0"/>
              <a:t>architecture</a:t>
            </a:r>
            <a:endParaRPr kumimoji="1" lang="zh-CN" altLang="en-US" dirty="0"/>
          </a:p>
        </p:txBody>
      </p:sp>
      <p:sp>
        <p:nvSpPr>
          <p:cNvPr id="3" name="内容占位符 2"/>
          <p:cNvSpPr>
            <a:spLocks noGrp="1"/>
          </p:cNvSpPr>
          <p:nvPr>
            <p:ph idx="1"/>
          </p:nvPr>
        </p:nvSpPr>
        <p:spPr/>
        <p:txBody>
          <a:bodyPr/>
          <a:lstStyle/>
          <a:p>
            <a:pPr marL="971550" lvl="1" indent="-514350">
              <a:buFont typeface="+mj-lt"/>
              <a:buAutoNum type="arabicPeriod"/>
            </a:pPr>
            <a:r>
              <a:rPr kumimoji="1" lang="en-US" altLang="zh-CN" dirty="0"/>
              <a:t>Shared memory </a:t>
            </a:r>
            <a:r>
              <a:rPr kumimoji="1" lang="en-US" altLang="zh-CN" dirty="0" smtClean="0"/>
              <a:t>allocation</a:t>
            </a:r>
          </a:p>
          <a:p>
            <a:pPr marL="857250" lvl="2" indent="0">
              <a:buNone/>
            </a:pPr>
            <a:r>
              <a:rPr kumimoji="1" lang="en-US" altLang="zh-CN" dirty="0" smtClean="0"/>
              <a:t>a)	Some systems allow memory</a:t>
            </a:r>
          </a:p>
          <a:p>
            <a:pPr marL="857250" lvl="2" indent="0">
              <a:buNone/>
            </a:pPr>
            <a:r>
              <a:rPr kumimoji="1" lang="en-US" altLang="zh-CN" dirty="0"/>
              <a:t>	</a:t>
            </a:r>
            <a:r>
              <a:rPr kumimoji="1" lang="en-US" altLang="zh-CN" dirty="0" smtClean="0"/>
              <a:t>	mapping from other process	(require root access)</a:t>
            </a:r>
          </a:p>
          <a:p>
            <a:pPr marL="1314450" lvl="2" indent="-457200">
              <a:buAutoNum type="alphaLcParenR" startAt="2"/>
            </a:pPr>
            <a:endParaRPr kumimoji="1" lang="en-US" altLang="zh-CN" dirty="0" smtClean="0"/>
          </a:p>
          <a:p>
            <a:pPr marL="1314450" lvl="2" indent="-457200">
              <a:buAutoNum type="alphaLcParenR" startAt="2"/>
            </a:pPr>
            <a:r>
              <a:rPr kumimoji="1" lang="en-US" altLang="zh-CN" dirty="0" smtClean="0"/>
              <a:t>In HMPI, </a:t>
            </a:r>
            <a:r>
              <a:rPr kumimoji="1" lang="en-US" altLang="zh-CN" i="1" dirty="0" err="1" smtClean="0"/>
              <a:t>mmap</a:t>
            </a:r>
            <a:r>
              <a:rPr kumimoji="1" lang="en-US" altLang="zh-CN" dirty="0" smtClean="0"/>
              <a:t> and </a:t>
            </a:r>
            <a:r>
              <a:rPr kumimoji="1" lang="en-US" altLang="zh-CN" i="1" dirty="0" err="1" smtClean="0"/>
              <a:t>sbrk</a:t>
            </a:r>
            <a:r>
              <a:rPr kumimoji="1" lang="en-US" altLang="zh-CN" dirty="0" smtClean="0"/>
              <a:t> are</a:t>
            </a:r>
          </a:p>
          <a:p>
            <a:pPr marL="857250" lvl="2" indent="0">
              <a:buNone/>
            </a:pPr>
            <a:r>
              <a:rPr kumimoji="1" lang="en-US" altLang="zh-CN" dirty="0"/>
              <a:t>	</a:t>
            </a:r>
            <a:r>
              <a:rPr kumimoji="1" lang="en-US" altLang="zh-CN" dirty="0" smtClean="0"/>
              <a:t>	used to modify </a:t>
            </a:r>
            <a:r>
              <a:rPr kumimoji="1" lang="en-US" altLang="zh-CN" i="1" dirty="0" err="1" smtClean="0"/>
              <a:t>dlmalloc</a:t>
            </a:r>
            <a:endParaRPr kumimoji="1" lang="en-US" altLang="zh-CN" i="1" dirty="0" smtClean="0"/>
          </a:p>
          <a:p>
            <a:pPr marL="857250" lvl="2" indent="0">
              <a:buNone/>
            </a:pPr>
            <a:r>
              <a:rPr kumimoji="1" lang="en-US" altLang="zh-CN" dirty="0" smtClean="0"/>
              <a:t>		-	</a:t>
            </a:r>
            <a:r>
              <a:rPr kumimoji="1" lang="en-US" altLang="zh-CN" dirty="0" smtClean="0"/>
              <a:t>virtual </a:t>
            </a:r>
            <a:r>
              <a:rPr kumimoji="1" lang="en-US" altLang="zh-CN" dirty="0" smtClean="0"/>
              <a:t>memory</a:t>
            </a:r>
          </a:p>
          <a:p>
            <a:pPr marL="857250" lvl="2" indent="0">
              <a:buNone/>
            </a:pPr>
            <a:r>
              <a:rPr kumimoji="1" lang="en-US" altLang="zh-CN" dirty="0"/>
              <a:t>	</a:t>
            </a:r>
            <a:r>
              <a:rPr kumimoji="1" lang="en-US" altLang="zh-CN" dirty="0" smtClean="0"/>
              <a:t>	-	process owned share memory</a:t>
            </a:r>
          </a:p>
          <a:p>
            <a:pPr marL="857250" lvl="2" indent="0">
              <a:buNone/>
            </a:pPr>
            <a:r>
              <a:rPr kumimoji="1" lang="en-US" altLang="zh-CN" dirty="0"/>
              <a:t>	</a:t>
            </a:r>
            <a:r>
              <a:rPr kumimoji="1" lang="en-US" altLang="zh-CN" dirty="0" smtClean="0"/>
              <a:t>	-	one 16G physical memory, up to 16G virtual 				memory could be allocated for each process</a:t>
            </a:r>
            <a:endParaRPr kumimoji="1" lang="en-US" altLang="zh-CN" dirty="0"/>
          </a:p>
        </p:txBody>
      </p:sp>
      <p:pic>
        <p:nvPicPr>
          <p:cNvPr id="4" name="图片 3" descr="hpcHMPImemo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66" y="3123574"/>
            <a:ext cx="3213100" cy="1574800"/>
          </a:xfrm>
          <a:prstGeom prst="rect">
            <a:avLst/>
          </a:prstGeom>
        </p:spPr>
      </p:pic>
    </p:spTree>
    <p:extLst>
      <p:ext uri="{BB962C8B-B14F-4D97-AF65-F5344CB8AC3E}">
        <p14:creationId xmlns:p14="http://schemas.microsoft.com/office/powerpoint/2010/main" val="6401270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HMPI architecture</a:t>
            </a:r>
            <a:endParaRPr kumimoji="1" lang="zh-CN" altLang="en-US" dirty="0"/>
          </a:p>
        </p:txBody>
      </p:sp>
      <p:sp>
        <p:nvSpPr>
          <p:cNvPr id="3" name="内容占位符 2"/>
          <p:cNvSpPr>
            <a:spLocks noGrp="1"/>
          </p:cNvSpPr>
          <p:nvPr>
            <p:ph idx="1"/>
          </p:nvPr>
        </p:nvSpPr>
        <p:spPr/>
        <p:txBody>
          <a:bodyPr/>
          <a:lstStyle/>
          <a:p>
            <a:pPr marL="514350" indent="-514350">
              <a:buAutoNum type="arabicPeriod" startAt="2"/>
            </a:pPr>
            <a:r>
              <a:rPr kumimoji="1" lang="en-US" altLang="zh-CN" dirty="0" smtClean="0"/>
              <a:t>HMPI inheritance</a:t>
            </a:r>
          </a:p>
          <a:p>
            <a:endParaRPr kumimoji="1" lang="en-US" altLang="zh-CN" dirty="0" smtClean="0"/>
          </a:p>
          <a:p>
            <a:r>
              <a:rPr kumimoji="1" lang="en-US" altLang="zh-CN" dirty="0"/>
              <a:t>	</a:t>
            </a:r>
            <a:r>
              <a:rPr kumimoji="1" lang="en-US" altLang="zh-CN" dirty="0" smtClean="0"/>
              <a:t>Hybrid MPI library</a:t>
            </a:r>
          </a:p>
          <a:p>
            <a:pPr marL="0" indent="0">
              <a:buNone/>
            </a:pPr>
            <a:r>
              <a:rPr kumimoji="1" lang="en-US" altLang="zh-CN" dirty="0"/>
              <a:t>	</a:t>
            </a:r>
            <a:r>
              <a:rPr kumimoji="1" lang="en-US" altLang="zh-CN" dirty="0" smtClean="0"/>
              <a:t>Advantages:</a:t>
            </a:r>
          </a:p>
          <a:p>
            <a:pPr marL="0" indent="0">
              <a:buNone/>
            </a:pPr>
            <a:r>
              <a:rPr kumimoji="1" lang="en-US" altLang="zh-CN" dirty="0"/>
              <a:t>	</a:t>
            </a:r>
            <a:r>
              <a:rPr kumimoji="1" lang="en-US" altLang="zh-CN" dirty="0" smtClean="0"/>
              <a:t>	a) portability:	Just link it to application</a:t>
            </a:r>
          </a:p>
          <a:p>
            <a:pPr marL="0" indent="0">
              <a:buNone/>
            </a:pPr>
            <a:r>
              <a:rPr kumimoji="1" lang="en-US" altLang="zh-CN" dirty="0"/>
              <a:t>	</a:t>
            </a:r>
            <a:r>
              <a:rPr kumimoji="1" lang="en-US" altLang="zh-CN" dirty="0" smtClean="0"/>
              <a:t>	b)	transparency</a:t>
            </a:r>
            <a:r>
              <a:rPr kumimoji="1" lang="en-US" altLang="zh-CN" dirty="0"/>
              <a:t>: No code transformations, </a:t>
            </a:r>
            <a:r>
              <a:rPr kumimoji="1" lang="en-US" altLang="zh-CN" dirty="0" smtClean="0"/>
              <a:t>			or library </a:t>
            </a:r>
            <a:r>
              <a:rPr kumimoji="1" lang="en-US" altLang="zh-CN" dirty="0"/>
              <a:t>modifications are needed </a:t>
            </a:r>
          </a:p>
          <a:p>
            <a:pPr marL="0" indent="0">
              <a:buNone/>
            </a:pPr>
            <a:endParaRPr kumimoji="1" lang="zh-CN" altLang="en-US" dirty="0"/>
          </a:p>
        </p:txBody>
      </p:sp>
      <p:pic>
        <p:nvPicPr>
          <p:cNvPr id="4" name="图片 3" descr="hpcHMPIarchitec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699" y="1909074"/>
            <a:ext cx="3114129" cy="1548366"/>
          </a:xfrm>
          <a:prstGeom prst="rect">
            <a:avLst/>
          </a:prstGeom>
        </p:spPr>
      </p:pic>
    </p:spTree>
    <p:extLst>
      <p:ext uri="{BB962C8B-B14F-4D97-AF65-F5344CB8AC3E}">
        <p14:creationId xmlns:p14="http://schemas.microsoft.com/office/powerpoint/2010/main" val="12160557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HMPI architecture</a:t>
            </a:r>
            <a:endParaRPr kumimoji="1" lang="zh-CN" altLang="en-US" dirty="0"/>
          </a:p>
        </p:txBody>
      </p:sp>
      <p:sp>
        <p:nvSpPr>
          <p:cNvPr id="3" name="内容占位符 2"/>
          <p:cNvSpPr>
            <a:spLocks noGrp="1"/>
          </p:cNvSpPr>
          <p:nvPr>
            <p:ph idx="1"/>
          </p:nvPr>
        </p:nvSpPr>
        <p:spPr/>
        <p:txBody>
          <a:bodyPr/>
          <a:lstStyle/>
          <a:p>
            <a:pPr marL="514350" indent="-514350">
              <a:buAutoNum type="arabicPeriod" startAt="3"/>
            </a:pPr>
            <a:r>
              <a:rPr kumimoji="1" lang="en-US" altLang="zh-CN" dirty="0" smtClean="0"/>
              <a:t>Message matching</a:t>
            </a:r>
          </a:p>
          <a:p>
            <a:pPr marL="0" indent="0">
              <a:buNone/>
            </a:pPr>
            <a:r>
              <a:rPr kumimoji="1" lang="en-US" altLang="zh-CN" dirty="0"/>
              <a:t>	</a:t>
            </a:r>
            <a:r>
              <a:rPr kumimoji="1" lang="en-US" altLang="zh-CN" dirty="0" smtClean="0"/>
              <a:t>a) two message queues per receiver, one 			private, one global.</a:t>
            </a:r>
          </a:p>
          <a:p>
            <a:pPr marL="0" indent="0">
              <a:buNone/>
            </a:pPr>
            <a:r>
              <a:rPr kumimoji="1" lang="en-US" altLang="zh-CN" dirty="0"/>
              <a:t>	</a:t>
            </a:r>
            <a:r>
              <a:rPr kumimoji="1" lang="en-US" altLang="zh-CN" dirty="0" smtClean="0"/>
              <a:t>b) MCS lock (FIFO)</a:t>
            </a:r>
          </a:p>
          <a:p>
            <a:pPr marL="0" indent="0">
              <a:buNone/>
            </a:pPr>
            <a:r>
              <a:rPr kumimoji="1" lang="en-US" altLang="zh-CN" dirty="0"/>
              <a:t>	</a:t>
            </a:r>
            <a:r>
              <a:rPr kumimoji="1" lang="en-US" altLang="zh-CN" dirty="0" smtClean="0"/>
              <a:t>	</a:t>
            </a:r>
          </a:p>
          <a:p>
            <a:pPr marL="0" indent="0">
              <a:buNone/>
            </a:pPr>
            <a:r>
              <a:rPr kumimoji="1" lang="en-US" altLang="zh-CN" dirty="0"/>
              <a:t>	</a:t>
            </a:r>
            <a:r>
              <a:rPr kumimoji="1" lang="en-US" altLang="zh-CN" dirty="0" smtClean="0"/>
              <a:t>c) Drain from global to </a:t>
            </a:r>
          </a:p>
          <a:p>
            <a:pPr marL="0" indent="0">
              <a:buNone/>
            </a:pPr>
            <a:r>
              <a:rPr kumimoji="1" lang="en-US" altLang="zh-CN" dirty="0"/>
              <a:t>	</a:t>
            </a:r>
            <a:r>
              <a:rPr kumimoji="1" lang="en-US" altLang="zh-CN" dirty="0" smtClean="0"/>
              <a:t>	private in constant time</a:t>
            </a:r>
            <a:endParaRPr kumimoji="1" lang="zh-CN" altLang="en-US" dirty="0"/>
          </a:p>
        </p:txBody>
      </p:sp>
      <p:pic>
        <p:nvPicPr>
          <p:cNvPr id="4" name="图片 3" descr="hpcMessageMatch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873" y="2901524"/>
            <a:ext cx="3810000" cy="1625600"/>
          </a:xfrm>
          <a:prstGeom prst="rect">
            <a:avLst/>
          </a:prstGeom>
        </p:spPr>
      </p:pic>
    </p:spTree>
    <p:extLst>
      <p:ext uri="{BB962C8B-B14F-4D97-AF65-F5344CB8AC3E}">
        <p14:creationId xmlns:p14="http://schemas.microsoft.com/office/powerpoint/2010/main" val="11544772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1217</TotalTime>
  <Words>2031</Words>
  <Application>Microsoft Macintosh PowerPoint</Application>
  <PresentationFormat>全屏显示(4:3)</PresentationFormat>
  <Paragraphs>162</Paragraphs>
  <Slides>17</Slides>
  <Notes>13</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Hybrid MPI: Efficient Message Passing for Multi-core Systems</vt:lpstr>
      <vt:lpstr>Background</vt:lpstr>
      <vt:lpstr>Outline</vt:lpstr>
      <vt:lpstr>Objective</vt:lpstr>
      <vt:lpstr>Current MPI implementation</vt:lpstr>
      <vt:lpstr>Current MPI implementation</vt:lpstr>
      <vt:lpstr>HMPI architecture</vt:lpstr>
      <vt:lpstr>HMPI architecture</vt:lpstr>
      <vt:lpstr>HMPI architecture</vt:lpstr>
      <vt:lpstr>Communication protocols</vt:lpstr>
      <vt:lpstr>Communication protocols</vt:lpstr>
      <vt:lpstr>Communication protocols</vt:lpstr>
      <vt:lpstr>Result analysis</vt:lpstr>
      <vt:lpstr>Result analysis</vt:lpstr>
      <vt:lpstr>Conclusion</vt:lpstr>
      <vt:lpstr>Reference</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MPI: Efficient Message Passing for Multi-core Systems</dc:title>
  <dc:creator>Li</dc:creator>
  <cp:lastModifiedBy>Li</cp:lastModifiedBy>
  <cp:revision>71</cp:revision>
  <dcterms:created xsi:type="dcterms:W3CDTF">2016-11-13T00:49:55Z</dcterms:created>
  <dcterms:modified xsi:type="dcterms:W3CDTF">2016-11-14T08:48:15Z</dcterms:modified>
</cp:coreProperties>
</file>