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Override PartName="/ppt/media/image3.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Commercial drones have become very popular among many Unmanned Aerial Systems (UASs) recently. As commercial drones are involved in many high-profile incidents, security threats from these systems need to be effectively addressed.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Commercial drones have become very popular among many Unmanned Aerial Systems (UASs) recently. As commercial drones are involved in many high-profile incidents, security threats from these systems need to be effectively addressed.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Commercial drones have become very popular among many Unmanned Aerial Systems (UASs) recently. As commercial drones are involved in many high-profile incidents, security threats from these systems need to be effectively addressed.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In an 802.11 network operating in infrastructure mode, every station maintains a timer. This timer is synchronized with the timer in the AP the station is associated with via a Timer Synchronization Function (TSF). The synchroniza- tion is achieved through the beacon frames transmitted by the AP at periodic intervals. The most common setting for the beacon interval is 100 milliseconds. The beacon frames contain the TSF timer timestamp of the AP “at the time that the data symbol of the first bit of the timestamp is transmitted to the wireless medium,” adjusting for hardware transmission delays. The timer is of microsecond resolution and is maintained as a 64-bit counter. Client stations set their local TSF timers to the values observed from beacon frames, again, adjusting for hardware delays. This means that beacon timestamps provide a high-precision mechanism to measure the skew in an APs TSF timer. </a:t>
            </a:r>
          </a:p>
          <a:p>
            <a:pPr/>
          </a:p>
          <a:p>
            <a:pPr/>
            <a:r>
              <a:t>We now define the notion of clock skew as given by Moon, Skelly, and Towsley [12], and later used by Kohno et al. [11] and Jana and Kasera [10]. To measure the clock skew of an AP, we passively monitor the wireless inter- face of the measuring device for beacon frames from the AP. For beacon frame i we record the time ti when it was received and the timestamp Ti in the beacon frame. In this manner we obtain a set of n measurements (ti,Ti),1 ≤ i ≤ n. We found that sampling n = 100 beacons gave sufficient accu- racy in our experiments (as also observed previously [10]). We denote by xi the elapsed time since the first beacon was observed, i.e., xi = ti − t1. Similarly, let wi = Ti − T1. The quantity yi = wi −xi is called the clock offset of the ith mea- surement. In this way we get a set of n clock offset points (xi,yi). Ideally, there should be no relative skew between the measurer’s clock and the beacon timestamps represent- ing the AP’s clock, when we would have wi = xi,∀i ≤ n. In reality we observe that the clock offset points lie on an ap- proximately linear pattern that has some non-zero slope. A linear least square fit (LSF) is used to fit a line y = s·x+c to the set of clock offset points (yi,xi) by minimizing the least square error Pni=1(yi − (s · xi + c))2. The slope of the line obtained by LSF gives the clock skew of the AP. Skews ob- served in practice are tiny, but consistent, and are reported in parts per million (ppm). </a:t>
            </a:r>
          </a:p>
          <a:p>
            <a:p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hyperlink" Target="http://independent.co.uk"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3.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Unmanned Aerial Vehicle network communication profiling"/>
          <p:cNvSpPr/>
          <p:nvPr>
            <p:ph type="ctrTitle"/>
          </p:nvPr>
        </p:nvSpPr>
        <p:spPr>
          <a:prstGeom prst="rect">
            <a:avLst/>
          </a:prstGeom>
        </p:spPr>
        <p:txBody>
          <a:bodyPr/>
          <a:lstStyle>
            <a:lvl1pPr defTabSz="514095">
              <a:defRPr sz="7040"/>
            </a:lvl1pPr>
          </a:lstStyle>
          <a:p>
            <a:pPr/>
            <a:r>
              <a:t>Unmanned Aerial Vehicle network communication profiling</a:t>
            </a:r>
          </a:p>
        </p:txBody>
      </p:sp>
      <p:sp>
        <p:nvSpPr>
          <p:cNvPr id="120" name="Hualiang Li…"/>
          <p:cNvSpPr/>
          <p:nvPr>
            <p:ph type="subTitle" sz="quarter" idx="1"/>
          </p:nvPr>
        </p:nvSpPr>
        <p:spPr>
          <a:xfrm>
            <a:off x="1270000" y="5041900"/>
            <a:ext cx="10464800" cy="1130300"/>
          </a:xfrm>
          <a:prstGeom prst="rect">
            <a:avLst/>
          </a:prstGeom>
        </p:spPr>
        <p:txBody>
          <a:bodyPr/>
          <a:lstStyle/>
          <a:p>
            <a:pPr/>
            <a:r>
              <a:t>Hualiang Li</a:t>
            </a:r>
          </a:p>
          <a:p>
            <a:pPr/>
            <a:r>
              <a:t>Department of Electrical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1. Probe request pattern"/>
          <p:cNvSpPr/>
          <p:nvPr>
            <p:ph type="title"/>
          </p:nvPr>
        </p:nvSpPr>
        <p:spPr>
          <a:prstGeom prst="rect">
            <a:avLst/>
          </a:prstGeom>
        </p:spPr>
        <p:txBody>
          <a:bodyPr/>
          <a:lstStyle>
            <a:lvl1pPr>
              <a:defRPr sz="6000"/>
            </a:lvl1pPr>
          </a:lstStyle>
          <a:p>
            <a:pPr/>
            <a:r>
              <a:t>1. Probe request pattern</a:t>
            </a:r>
          </a:p>
        </p:txBody>
      </p:sp>
      <p:sp>
        <p:nvSpPr>
          <p:cNvPr id="160" name="Measure the time intervals between each probe request packet…"/>
          <p:cNvSpPr/>
          <p:nvPr>
            <p:ph type="body" idx="1"/>
          </p:nvPr>
        </p:nvSpPr>
        <p:spPr>
          <a:xfrm>
            <a:off x="952500" y="2400300"/>
            <a:ext cx="11099800" cy="6286500"/>
          </a:xfrm>
          <a:prstGeom prst="rect">
            <a:avLst/>
          </a:prstGeom>
        </p:spPr>
        <p:txBody>
          <a:bodyPr/>
          <a:lstStyle/>
          <a:p>
            <a:pPr/>
            <a:r>
              <a:t>Measure the time intervals between each probe request packet</a:t>
            </a:r>
          </a:p>
          <a:p>
            <a:pPr/>
            <a:r>
              <a:t>Plot the time interval sequence</a:t>
            </a:r>
          </a:p>
          <a:p>
            <a:pPr/>
            <a:r>
              <a:t>2 types of pattern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1. Probe request pattern"/>
          <p:cNvSpPr/>
          <p:nvPr>
            <p:ph type="title"/>
          </p:nvPr>
        </p:nvSpPr>
        <p:spPr>
          <a:prstGeom prst="rect">
            <a:avLst/>
          </a:prstGeom>
        </p:spPr>
        <p:txBody>
          <a:bodyPr/>
          <a:lstStyle>
            <a:lvl1pPr>
              <a:defRPr sz="6000"/>
            </a:lvl1pPr>
          </a:lstStyle>
          <a:p>
            <a:pPr/>
            <a:r>
              <a:t>1. Probe request pattern</a:t>
            </a:r>
          </a:p>
        </p:txBody>
      </p:sp>
      <p:pic>
        <p:nvPicPr>
          <p:cNvPr id="163" name="samsung_inter_filtero.pdf" descr="samsung_inter_filtero.pdf"/>
          <p:cNvPicPr>
            <a:picLocks noChangeAspect="1"/>
          </p:cNvPicPr>
          <p:nvPr/>
        </p:nvPicPr>
        <p:blipFill>
          <a:blip r:embed="rId2">
            <a:extLst/>
          </a:blip>
          <a:stretch>
            <a:fillRect/>
          </a:stretch>
        </p:blipFill>
        <p:spPr>
          <a:xfrm>
            <a:off x="634946" y="2194534"/>
            <a:ext cx="4850313" cy="3637735"/>
          </a:xfrm>
          <a:prstGeom prst="rect">
            <a:avLst/>
          </a:prstGeom>
          <a:ln w="12700">
            <a:miter lim="400000"/>
          </a:ln>
        </p:spPr>
      </p:pic>
      <p:pic>
        <p:nvPicPr>
          <p:cNvPr id="164" name="probe_request_2.20_sum_data.pdf" descr="probe_request_2.20_sum_data.pdf"/>
          <p:cNvPicPr>
            <a:picLocks noChangeAspect="1"/>
          </p:cNvPicPr>
          <p:nvPr/>
        </p:nvPicPr>
        <p:blipFill>
          <a:blip r:embed="rId3">
            <a:extLst/>
          </a:blip>
          <a:stretch>
            <a:fillRect/>
          </a:stretch>
        </p:blipFill>
        <p:spPr>
          <a:xfrm>
            <a:off x="6531522" y="2139988"/>
            <a:ext cx="4995768" cy="3746827"/>
          </a:xfrm>
          <a:prstGeom prst="rect">
            <a:avLst/>
          </a:prstGeom>
          <a:ln w="12700">
            <a:miter lim="400000"/>
          </a:ln>
        </p:spPr>
      </p:pic>
      <p:pic>
        <p:nvPicPr>
          <p:cNvPr id="165" name="probe_request_2.20_sum_data.pdf" descr="probe_request_2.20_sum_data.pdf"/>
          <p:cNvPicPr>
            <a:picLocks noChangeAspect="1"/>
          </p:cNvPicPr>
          <p:nvPr/>
        </p:nvPicPr>
        <p:blipFill>
          <a:blip r:embed="rId4">
            <a:extLst/>
          </a:blip>
          <a:stretch>
            <a:fillRect/>
          </a:stretch>
        </p:blipFill>
        <p:spPr>
          <a:xfrm>
            <a:off x="6531522" y="5922317"/>
            <a:ext cx="4995768" cy="3746827"/>
          </a:xfrm>
          <a:prstGeom prst="rect">
            <a:avLst/>
          </a:prstGeom>
          <a:ln w="12700">
            <a:miter lim="400000"/>
          </a:ln>
        </p:spPr>
      </p:pic>
      <p:pic>
        <p:nvPicPr>
          <p:cNvPr id="166" name="Roku_inter_filtero.pdf" descr="Roku_inter_filtero.pdf"/>
          <p:cNvPicPr>
            <a:picLocks noChangeAspect="1"/>
          </p:cNvPicPr>
          <p:nvPr/>
        </p:nvPicPr>
        <p:blipFill>
          <a:blip r:embed="rId5">
            <a:extLst/>
          </a:blip>
          <a:stretch>
            <a:fillRect/>
          </a:stretch>
        </p:blipFill>
        <p:spPr>
          <a:xfrm>
            <a:off x="562219" y="5922317"/>
            <a:ext cx="4995768" cy="3746827"/>
          </a:xfrm>
          <a:prstGeom prst="rect">
            <a:avLst/>
          </a:prstGeom>
          <a:ln w="12700">
            <a:miter lim="400000"/>
          </a:ln>
        </p:spPr>
      </p:pic>
      <p:sp>
        <p:nvSpPr>
          <p:cNvPr id="167" name="—&gt;"/>
          <p:cNvSpPr/>
          <p:nvPr/>
        </p:nvSpPr>
        <p:spPr>
          <a:xfrm>
            <a:off x="5481573" y="3689551"/>
            <a:ext cx="8732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—&gt;</a:t>
            </a:r>
          </a:p>
        </p:txBody>
      </p:sp>
      <p:sp>
        <p:nvSpPr>
          <p:cNvPr id="168" name="—&gt;"/>
          <p:cNvSpPr/>
          <p:nvPr/>
        </p:nvSpPr>
        <p:spPr>
          <a:xfrm>
            <a:off x="5481573" y="7471880"/>
            <a:ext cx="8732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Current Design"/>
          <p:cNvSpPr/>
          <p:nvPr>
            <p:ph type="title"/>
          </p:nvPr>
        </p:nvSpPr>
        <p:spPr>
          <a:prstGeom prst="rect">
            <a:avLst/>
          </a:prstGeom>
        </p:spPr>
        <p:txBody>
          <a:bodyPr/>
          <a:lstStyle>
            <a:lvl1pPr>
              <a:defRPr sz="6000"/>
            </a:lvl1pPr>
          </a:lstStyle>
          <a:p>
            <a:pPr/>
            <a:r>
              <a:t>Current Design</a:t>
            </a:r>
          </a:p>
        </p:txBody>
      </p:sp>
      <p:sp>
        <p:nvSpPr>
          <p:cNvPr id="171" name="1. Probe request pattern classifier…"/>
          <p:cNvSpPr/>
          <p:nvPr>
            <p:ph type="body" idx="1"/>
          </p:nvPr>
        </p:nvSpPr>
        <p:spPr>
          <a:xfrm>
            <a:off x="952500" y="2400300"/>
            <a:ext cx="11099800" cy="6286500"/>
          </a:xfrm>
          <a:prstGeom prst="rect">
            <a:avLst/>
          </a:prstGeom>
        </p:spPr>
        <p:txBody>
          <a:bodyPr/>
          <a:lstStyle/>
          <a:p>
            <a:pPr>
              <a:defRPr>
                <a:solidFill>
                  <a:srgbClr val="A6AAA9"/>
                </a:solidFill>
              </a:defRPr>
            </a:pPr>
            <a:r>
              <a:t>1. Probe request pattern classifier</a:t>
            </a:r>
          </a:p>
          <a:p>
            <a:pPr/>
            <a:r>
              <a:t>2. Signal strength pattern</a:t>
            </a:r>
          </a:p>
          <a:p>
            <a:pPr>
              <a:defRPr>
                <a:solidFill>
                  <a:srgbClr val="A6AAA9"/>
                </a:solidFill>
              </a:defRPr>
            </a:pPr>
            <a:r>
              <a:t>3. Packet Header parser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2. Signal Strength pattern"/>
          <p:cNvSpPr/>
          <p:nvPr>
            <p:ph type="title"/>
          </p:nvPr>
        </p:nvSpPr>
        <p:spPr>
          <a:prstGeom prst="rect">
            <a:avLst/>
          </a:prstGeom>
        </p:spPr>
        <p:txBody>
          <a:bodyPr/>
          <a:lstStyle>
            <a:lvl1pPr>
              <a:defRPr sz="6000"/>
            </a:lvl1pPr>
          </a:lstStyle>
          <a:p>
            <a:pPr/>
            <a:r>
              <a:t>2. Signal Strength pattern</a:t>
            </a:r>
          </a:p>
        </p:txBody>
      </p:sp>
      <p:sp>
        <p:nvSpPr>
          <p:cNvPr id="174" name="Signal strength is a indicator of distance between two device, (i.e. drone and monitor device)…"/>
          <p:cNvSpPr/>
          <p:nvPr>
            <p:ph type="body" idx="1"/>
          </p:nvPr>
        </p:nvSpPr>
        <p:spPr>
          <a:xfrm>
            <a:off x="952500" y="2400300"/>
            <a:ext cx="11099800" cy="6286500"/>
          </a:xfrm>
          <a:prstGeom prst="rect">
            <a:avLst/>
          </a:prstGeom>
        </p:spPr>
        <p:txBody>
          <a:bodyPr/>
          <a:lstStyle/>
          <a:p>
            <a:pPr/>
            <a:r>
              <a:t>Signal strength is a indicator of distance between two device, (i.e. drone and monitor device)</a:t>
            </a:r>
          </a:p>
          <a:p>
            <a:pPr/>
            <a:r>
              <a:t>Passive characteristic, can’t be manually modified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2. Signal Strength pattern"/>
          <p:cNvSpPr/>
          <p:nvPr>
            <p:ph type="title"/>
          </p:nvPr>
        </p:nvSpPr>
        <p:spPr>
          <a:prstGeom prst="rect">
            <a:avLst/>
          </a:prstGeom>
        </p:spPr>
        <p:txBody>
          <a:bodyPr/>
          <a:lstStyle>
            <a:lvl1pPr>
              <a:defRPr sz="6000"/>
            </a:lvl1pPr>
          </a:lstStyle>
          <a:p>
            <a:pPr/>
            <a:r>
              <a:t>2. Signal Strength pattern</a:t>
            </a:r>
          </a:p>
        </p:txBody>
      </p:sp>
      <p:pic>
        <p:nvPicPr>
          <p:cNvPr id="177" name="ssi_sig_1_12.pdf" descr="ssi_sig_1_12.pdf"/>
          <p:cNvPicPr>
            <a:picLocks noChangeAspect="1"/>
          </p:cNvPicPr>
          <p:nvPr/>
        </p:nvPicPr>
        <p:blipFill>
          <a:blip r:embed="rId2">
            <a:extLst/>
          </a:blip>
          <a:stretch>
            <a:fillRect/>
          </a:stretch>
        </p:blipFill>
        <p:spPr>
          <a:xfrm>
            <a:off x="283466" y="2217029"/>
            <a:ext cx="5392095" cy="4044071"/>
          </a:xfrm>
          <a:prstGeom prst="rect">
            <a:avLst/>
          </a:prstGeom>
          <a:ln w="12700">
            <a:miter lim="400000"/>
          </a:ln>
        </p:spPr>
      </p:pic>
      <p:pic>
        <p:nvPicPr>
          <p:cNvPr id="178" name="ssi_sig.pdf" descr="ssi_sig.pdf"/>
          <p:cNvPicPr>
            <a:picLocks noChangeAspect="1"/>
          </p:cNvPicPr>
          <p:nvPr/>
        </p:nvPicPr>
        <p:blipFill>
          <a:blip r:embed="rId3">
            <a:extLst/>
          </a:blip>
          <a:stretch>
            <a:fillRect/>
          </a:stretch>
        </p:blipFill>
        <p:spPr>
          <a:xfrm>
            <a:off x="6982846" y="2260647"/>
            <a:ext cx="5275780" cy="3956835"/>
          </a:xfrm>
          <a:prstGeom prst="rect">
            <a:avLst/>
          </a:prstGeom>
          <a:ln w="12700">
            <a:miter lim="400000"/>
          </a:ln>
        </p:spPr>
      </p:pic>
      <p:sp>
        <p:nvSpPr>
          <p:cNvPr id="179" name="S = f(D)…"/>
          <p:cNvSpPr/>
          <p:nvPr>
            <p:ph type="body" sz="half" idx="1"/>
          </p:nvPr>
        </p:nvSpPr>
        <p:spPr>
          <a:xfrm>
            <a:off x="952500" y="6503491"/>
            <a:ext cx="11099800" cy="3212009"/>
          </a:xfrm>
          <a:prstGeom prst="rect">
            <a:avLst/>
          </a:prstGeom>
        </p:spPr>
        <p:txBody>
          <a:bodyPr/>
          <a:lstStyle/>
          <a:p>
            <a:pPr/>
            <a:r>
              <a:t>S = f(D)</a:t>
            </a:r>
          </a:p>
          <a:p>
            <a:pPr/>
            <a:r>
              <a:t>f’(D) = Velocity</a:t>
            </a:r>
          </a:p>
          <a:p>
            <a:pPr/>
            <a:r>
              <a:t>f’’(D) = Acceleration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Current Design"/>
          <p:cNvSpPr/>
          <p:nvPr>
            <p:ph type="title"/>
          </p:nvPr>
        </p:nvSpPr>
        <p:spPr>
          <a:prstGeom prst="rect">
            <a:avLst/>
          </a:prstGeom>
        </p:spPr>
        <p:txBody>
          <a:bodyPr/>
          <a:lstStyle>
            <a:lvl1pPr>
              <a:defRPr sz="6000"/>
            </a:lvl1pPr>
          </a:lstStyle>
          <a:p>
            <a:pPr/>
            <a:r>
              <a:t>Current Design</a:t>
            </a:r>
          </a:p>
        </p:txBody>
      </p:sp>
      <p:sp>
        <p:nvSpPr>
          <p:cNvPr id="182" name="1. Probe request pattern classifier…"/>
          <p:cNvSpPr/>
          <p:nvPr>
            <p:ph type="body" idx="1"/>
          </p:nvPr>
        </p:nvSpPr>
        <p:spPr>
          <a:xfrm>
            <a:off x="952500" y="2400300"/>
            <a:ext cx="11099800" cy="6286500"/>
          </a:xfrm>
          <a:prstGeom prst="rect">
            <a:avLst/>
          </a:prstGeom>
        </p:spPr>
        <p:txBody>
          <a:bodyPr/>
          <a:lstStyle/>
          <a:p>
            <a:pPr>
              <a:defRPr>
                <a:solidFill>
                  <a:srgbClr val="A6AAA9"/>
                </a:solidFill>
              </a:defRPr>
            </a:pPr>
            <a:r>
              <a:t>1. Probe request pattern classifier</a:t>
            </a:r>
          </a:p>
          <a:p>
            <a:pPr>
              <a:defRPr>
                <a:solidFill>
                  <a:srgbClr val="A6AAA9"/>
                </a:solidFill>
              </a:defRPr>
            </a:pPr>
            <a:r>
              <a:t>2. Signal strength pattern</a:t>
            </a:r>
          </a:p>
          <a:p>
            <a:pPr/>
            <a:r>
              <a:t>3. Packet Header parser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3. Packet header parser"/>
          <p:cNvSpPr/>
          <p:nvPr>
            <p:ph type="title"/>
          </p:nvPr>
        </p:nvSpPr>
        <p:spPr>
          <a:prstGeom prst="rect">
            <a:avLst/>
          </a:prstGeom>
        </p:spPr>
        <p:txBody>
          <a:bodyPr/>
          <a:lstStyle>
            <a:lvl1pPr>
              <a:defRPr sz="6000"/>
            </a:lvl1pPr>
          </a:lstStyle>
          <a:p>
            <a:pPr/>
            <a:r>
              <a:t>3. Packet header parser</a:t>
            </a:r>
          </a:p>
        </p:txBody>
      </p:sp>
      <p:sp>
        <p:nvSpPr>
          <p:cNvPr id="185" name="3DR Solo characteristic:…"/>
          <p:cNvSpPr/>
          <p:nvPr>
            <p:ph type="body" idx="1"/>
          </p:nvPr>
        </p:nvSpPr>
        <p:spPr>
          <a:xfrm>
            <a:off x="952500" y="2400300"/>
            <a:ext cx="11099800" cy="6286500"/>
          </a:xfrm>
          <a:prstGeom prst="rect">
            <a:avLst/>
          </a:prstGeom>
        </p:spPr>
        <p:txBody>
          <a:bodyPr/>
          <a:lstStyle/>
          <a:p>
            <a:pPr lvl="2" marL="0" indent="457200">
              <a:buSzTx/>
              <a:buNone/>
            </a:pPr>
            <a:r>
              <a:t>3DR Solo characteristic:</a:t>
            </a:r>
          </a:p>
          <a:p>
            <a:pPr lvl="2" marL="0" indent="457200" defTabSz="457200">
              <a:spcBef>
                <a:spcPts val="0"/>
              </a:spcBef>
              <a:buSzTx/>
              <a:buNone/>
              <a:defRPr sz="2400">
                <a:latin typeface="Helvetica"/>
                <a:ea typeface="Helvetica"/>
                <a:cs typeface="Helvetica"/>
                <a:sym typeface="Helvetica"/>
              </a:defRPr>
            </a:pPr>
            <a:r>
              <a:t>1. Mac address first 3 bytes: 88:DC:96</a:t>
            </a:r>
          </a:p>
          <a:p>
            <a:pPr marL="0" indent="0" defTabSz="457200">
              <a:spcBef>
                <a:spcPts val="0"/>
              </a:spcBef>
              <a:buSzTx/>
              <a:buNone/>
              <a:defRPr sz="2400">
                <a:latin typeface="Helvetica"/>
                <a:ea typeface="Helvetica"/>
                <a:cs typeface="Helvetica"/>
                <a:sym typeface="Helvetica"/>
              </a:defRPr>
            </a:pPr>
            <a:r>
              <a:t>	2. Acknowledgment packets size sent by drone: 39 bytes</a:t>
            </a:r>
          </a:p>
          <a:p>
            <a:pPr marL="0" indent="0" defTabSz="457200">
              <a:spcBef>
                <a:spcPts val="0"/>
              </a:spcBef>
              <a:buSzTx/>
              <a:buNone/>
              <a:defRPr sz="2400">
                <a:latin typeface="Helvetica"/>
                <a:ea typeface="Helvetica"/>
                <a:cs typeface="Helvetica"/>
                <a:sym typeface="Helvetica"/>
              </a:defRPr>
            </a:pPr>
            <a:r>
              <a:t>	3. Acknowledgment packets data rate: 24Mb/s</a:t>
            </a:r>
          </a:p>
          <a:p>
            <a:pPr marL="0" indent="0" defTabSz="457200">
              <a:spcBef>
                <a:spcPts val="0"/>
              </a:spcBef>
              <a:buSzTx/>
              <a:buNone/>
              <a:defRPr sz="2400">
                <a:latin typeface="Helvetica"/>
                <a:ea typeface="Helvetica"/>
                <a:cs typeface="Helvetica"/>
                <a:sym typeface="Helvetica"/>
              </a:defRPr>
            </a:pPr>
            <a:r>
              <a:t>	4. Data packet rate: 144.4 Mb/s</a:t>
            </a:r>
          </a:p>
          <a:p>
            <a:pPr marL="0" indent="0" defTabSz="457200">
              <a:spcBef>
                <a:spcPts val="0"/>
              </a:spcBef>
              <a:buSzTx/>
              <a:buNone/>
              <a:defRPr sz="2400">
                <a:latin typeface="Helvetica"/>
                <a:ea typeface="Helvetica"/>
                <a:cs typeface="Helvetica"/>
                <a:sym typeface="Helvetica"/>
              </a:defRPr>
            </a:pPr>
            <a:r>
              <a:t>	5. Beacon frame supporting rate: 1(B), 2(B), 5.5(B), 11(B), 6, 9, 12, 18 [Mb/s]</a:t>
            </a:r>
          </a:p>
          <a:p>
            <a:pPr marL="0" indent="0" defTabSz="457200">
              <a:spcBef>
                <a:spcPts val="0"/>
              </a:spcBef>
              <a:buSzTx/>
              <a:buNone/>
              <a:defRPr sz="2400">
                <a:latin typeface="Helvetica"/>
                <a:ea typeface="Helvetica"/>
                <a:cs typeface="Helvetica"/>
                <a:sym typeface="Helvetica"/>
              </a:defRPr>
            </a:pPr>
            <a:r>
              <a:t>	6. Extended supporting rate: 24, 36, 48, 54 [Mb/s]</a:t>
            </a:r>
          </a:p>
          <a:p>
            <a:pPr marL="0" indent="0" defTabSz="457200">
              <a:spcBef>
                <a:spcPts val="0"/>
              </a:spcBef>
              <a:buSzTx/>
              <a:buNone/>
              <a:defRPr sz="2400">
                <a:latin typeface="Helvetica"/>
                <a:ea typeface="Helvetica"/>
                <a:cs typeface="Helvetica"/>
                <a:sym typeface="Helvetica"/>
              </a:defRPr>
            </a:pPr>
            <a:r>
              <a:t>	7. Channel number: 8</a:t>
            </a:r>
          </a:p>
          <a:p>
            <a:pPr marL="0" indent="0" defTabSz="457200">
              <a:spcBef>
                <a:spcPts val="0"/>
              </a:spcBef>
              <a:buSzTx/>
              <a:buNone/>
              <a:defRPr sz="2400">
                <a:latin typeface="Helvetica"/>
                <a:ea typeface="Helvetica"/>
                <a:cs typeface="Helvetica"/>
                <a:sym typeface="Helvetica"/>
              </a:defRPr>
            </a:pPr>
            <a:r>
              <a:t>	8. Security encryption method: AES or TKIP</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3. Packet header parser"/>
          <p:cNvSpPr/>
          <p:nvPr>
            <p:ph type="title"/>
          </p:nvPr>
        </p:nvSpPr>
        <p:spPr>
          <a:prstGeom prst="rect">
            <a:avLst/>
          </a:prstGeom>
        </p:spPr>
        <p:txBody>
          <a:bodyPr/>
          <a:lstStyle>
            <a:lvl1pPr>
              <a:defRPr sz="6000"/>
            </a:lvl1pPr>
          </a:lstStyle>
          <a:p>
            <a:pPr/>
            <a:r>
              <a:t>3. Packet header parser</a:t>
            </a:r>
          </a:p>
        </p:txBody>
      </p:sp>
      <p:pic>
        <p:nvPicPr>
          <p:cNvPr id="188" name="06.png" descr="06.png"/>
          <p:cNvPicPr>
            <a:picLocks noChangeAspect="1"/>
          </p:cNvPicPr>
          <p:nvPr/>
        </p:nvPicPr>
        <p:blipFill>
          <a:blip r:embed="rId2">
            <a:extLst/>
          </a:blip>
          <a:stretch>
            <a:fillRect/>
          </a:stretch>
        </p:blipFill>
        <p:spPr>
          <a:xfrm>
            <a:off x="3719302" y="6914802"/>
            <a:ext cx="5566196" cy="2202319"/>
          </a:xfrm>
          <a:prstGeom prst="rect">
            <a:avLst/>
          </a:prstGeom>
          <a:ln w="12700">
            <a:miter lim="400000"/>
          </a:ln>
        </p:spPr>
      </p:pic>
      <p:pic>
        <p:nvPicPr>
          <p:cNvPr id="189" name="07.png" descr="07.png"/>
          <p:cNvPicPr>
            <a:picLocks noChangeAspect="1"/>
          </p:cNvPicPr>
          <p:nvPr/>
        </p:nvPicPr>
        <p:blipFill>
          <a:blip r:embed="rId3">
            <a:extLst/>
          </a:blip>
          <a:stretch>
            <a:fillRect/>
          </a:stretch>
        </p:blipFill>
        <p:spPr>
          <a:xfrm>
            <a:off x="2791873" y="2387451"/>
            <a:ext cx="7421054" cy="405428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DBSCAN Classifier Model"/>
          <p:cNvSpPr/>
          <p:nvPr>
            <p:ph type="title"/>
          </p:nvPr>
        </p:nvSpPr>
        <p:spPr>
          <a:prstGeom prst="rect">
            <a:avLst/>
          </a:prstGeom>
        </p:spPr>
        <p:txBody>
          <a:bodyPr/>
          <a:lstStyle>
            <a:lvl1pPr>
              <a:defRPr sz="6000"/>
            </a:lvl1pPr>
          </a:lstStyle>
          <a:p>
            <a:pPr/>
            <a:r>
              <a:t>DBSCAN Classifier Model</a:t>
            </a:r>
          </a:p>
        </p:txBody>
      </p:sp>
      <p:sp>
        <p:nvSpPr>
          <p:cNvPr id="192" name="2 types clustering algorithms: Partitioning, Hierarchical…"/>
          <p:cNvSpPr/>
          <p:nvPr>
            <p:ph type="body" idx="1"/>
          </p:nvPr>
        </p:nvSpPr>
        <p:spPr>
          <a:prstGeom prst="rect">
            <a:avLst/>
          </a:prstGeom>
        </p:spPr>
        <p:txBody>
          <a:bodyPr/>
          <a:lstStyle/>
          <a:p>
            <a:pPr/>
            <a:r>
              <a:t>2 types clustering algorithms: Partitioning, Hierarchical</a:t>
            </a:r>
          </a:p>
          <a:p>
            <a:pPr/>
            <a:r>
              <a:t>Partitioning: Number of cluster is pre-defined (K-means)</a:t>
            </a:r>
          </a:p>
          <a:p>
            <a:pPr/>
            <a:r>
              <a:t>Hierarchical: Rely on density-based notion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DBSCAN Classifier Model"/>
          <p:cNvSpPr/>
          <p:nvPr>
            <p:ph type="title"/>
          </p:nvPr>
        </p:nvSpPr>
        <p:spPr>
          <a:prstGeom prst="rect">
            <a:avLst/>
          </a:prstGeom>
        </p:spPr>
        <p:txBody>
          <a:bodyPr/>
          <a:lstStyle>
            <a:lvl1pPr>
              <a:defRPr sz="6000"/>
            </a:lvl1pPr>
          </a:lstStyle>
          <a:p>
            <a:pPr/>
            <a:r>
              <a:t>DBSCAN Classifier Model</a:t>
            </a:r>
          </a:p>
        </p:txBody>
      </p:sp>
      <p:sp>
        <p:nvSpPr>
          <p:cNvPr id="195" name="3 types of points: core points, (density-)reachable points and outliers…"/>
          <p:cNvSpPr/>
          <p:nvPr>
            <p:ph type="body" sz="half" idx="1"/>
          </p:nvPr>
        </p:nvSpPr>
        <p:spPr>
          <a:xfrm>
            <a:off x="952500" y="2299841"/>
            <a:ext cx="11099800" cy="2919859"/>
          </a:xfrm>
          <a:prstGeom prst="rect">
            <a:avLst/>
          </a:prstGeom>
        </p:spPr>
        <p:txBody>
          <a:bodyPr/>
          <a:lstStyle/>
          <a:p>
            <a:pPr/>
            <a:r>
              <a:t>3 types of points: core points, (density-)reachable points and outliers</a:t>
            </a:r>
          </a:p>
          <a:p>
            <a:pPr/>
            <a:r>
              <a:t>2 parameters: ε (eps), minPts</a:t>
            </a:r>
          </a:p>
        </p:txBody>
      </p:sp>
      <p:pic>
        <p:nvPicPr>
          <p:cNvPr id="196" name="09.png" descr="09.png"/>
          <p:cNvPicPr>
            <a:picLocks noChangeAspect="1"/>
          </p:cNvPicPr>
          <p:nvPr/>
        </p:nvPicPr>
        <p:blipFill>
          <a:blip r:embed="rId2">
            <a:extLst/>
          </a:blip>
          <a:stretch>
            <a:fillRect/>
          </a:stretch>
        </p:blipFill>
        <p:spPr>
          <a:xfrm>
            <a:off x="1372145" y="5398492"/>
            <a:ext cx="5168901" cy="3746501"/>
          </a:xfrm>
          <a:prstGeom prst="rect">
            <a:avLst/>
          </a:prstGeom>
          <a:ln w="12700">
            <a:miter lim="400000"/>
          </a:ln>
        </p:spPr>
      </p:pic>
      <p:pic>
        <p:nvPicPr>
          <p:cNvPr id="197" name="10.png" descr="10.png"/>
          <p:cNvPicPr>
            <a:picLocks noChangeAspect="1"/>
          </p:cNvPicPr>
          <p:nvPr/>
        </p:nvPicPr>
        <p:blipFill>
          <a:blip r:embed="rId3">
            <a:extLst/>
          </a:blip>
          <a:stretch>
            <a:fillRect/>
          </a:stretch>
        </p:blipFill>
        <p:spPr>
          <a:xfrm>
            <a:off x="7576939" y="3919537"/>
            <a:ext cx="5203032" cy="520303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 name="01.jpeg" descr="01.jpeg"/>
          <p:cNvPicPr>
            <a:picLocks noChangeAspect="1"/>
          </p:cNvPicPr>
          <p:nvPr/>
        </p:nvPicPr>
        <p:blipFill>
          <a:blip r:embed="rId2">
            <a:extLst/>
          </a:blip>
          <a:stretch>
            <a:fillRect/>
          </a:stretch>
        </p:blipFill>
        <p:spPr>
          <a:xfrm>
            <a:off x="2870200" y="3472209"/>
            <a:ext cx="7061200" cy="4635501"/>
          </a:xfrm>
          <a:prstGeom prst="rect">
            <a:avLst/>
          </a:prstGeom>
          <a:ln w="12700">
            <a:miter lim="400000"/>
          </a:ln>
        </p:spPr>
      </p:pic>
      <p:sp>
        <p:nvSpPr>
          <p:cNvPr id="123" name="Reports to UK police for involving drones"/>
          <p:cNvSpPr/>
          <p:nvPr>
            <p:ph type="title" idx="4294967295"/>
          </p:nvPr>
        </p:nvSpPr>
        <p:spPr>
          <a:prstGeom prst="rect">
            <a:avLst/>
          </a:prstGeom>
        </p:spPr>
        <p:txBody>
          <a:bodyPr/>
          <a:lstStyle>
            <a:lvl1pPr>
              <a:defRPr sz="6000"/>
            </a:lvl1pPr>
          </a:lstStyle>
          <a:p>
            <a:pPr/>
            <a:r>
              <a:t>Reports to UK police for involving drones</a:t>
            </a:r>
          </a:p>
        </p:txBody>
      </p:sp>
      <p:sp>
        <p:nvSpPr>
          <p:cNvPr id="124" name="Source: independent.co.uk"/>
          <p:cNvSpPr/>
          <p:nvPr/>
        </p:nvSpPr>
        <p:spPr>
          <a:xfrm>
            <a:off x="6786085" y="8578850"/>
            <a:ext cx="583472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Source: </a:t>
            </a:r>
            <a:r>
              <a:rPr u="sng">
                <a:hlinkClick r:id="rId3" invalidUrl="" action="" tgtFrame="" tooltip="" history="1" highlightClick="0" endSnd="0"/>
              </a:rPr>
              <a:t>independent.co.uk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DBSCAN Classifier Model"/>
          <p:cNvSpPr/>
          <p:nvPr>
            <p:ph type="title"/>
          </p:nvPr>
        </p:nvSpPr>
        <p:spPr>
          <a:prstGeom prst="rect">
            <a:avLst/>
          </a:prstGeom>
        </p:spPr>
        <p:txBody>
          <a:bodyPr/>
          <a:lstStyle>
            <a:lvl1pPr>
              <a:defRPr sz="6000"/>
            </a:lvl1pPr>
          </a:lstStyle>
          <a:p>
            <a:pPr/>
            <a:r>
              <a:t>DBSCAN Classifier Model</a:t>
            </a:r>
          </a:p>
        </p:txBody>
      </p:sp>
      <p:pic>
        <p:nvPicPr>
          <p:cNvPr id="200" name="08.png" descr="08.png"/>
          <p:cNvPicPr>
            <a:picLocks noChangeAspect="1"/>
          </p:cNvPicPr>
          <p:nvPr/>
        </p:nvPicPr>
        <p:blipFill>
          <a:blip r:embed="rId2">
            <a:extLst/>
          </a:blip>
          <a:stretch>
            <a:fillRect/>
          </a:stretch>
        </p:blipFill>
        <p:spPr>
          <a:xfrm>
            <a:off x="710009" y="4217491"/>
            <a:ext cx="11087101" cy="43942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Analysis Method"/>
          <p:cNvSpPr/>
          <p:nvPr>
            <p:ph type="title"/>
          </p:nvPr>
        </p:nvSpPr>
        <p:spPr>
          <a:prstGeom prst="rect">
            <a:avLst/>
          </a:prstGeom>
        </p:spPr>
        <p:txBody>
          <a:bodyPr/>
          <a:lstStyle>
            <a:lvl1pPr>
              <a:defRPr sz="6000"/>
            </a:lvl1pPr>
          </a:lstStyle>
          <a:p>
            <a:pPr/>
            <a:r>
              <a:t>Analysis Method</a:t>
            </a:r>
          </a:p>
        </p:txBody>
      </p:sp>
      <p:sp>
        <p:nvSpPr>
          <p:cNvPr id="203" name="Mann-Whitney U-test: Test the null hypothesis that two samples come from the same population (i.e. have the same median) or, alternatively, whether observations in one sample tend to be larger than observations in the other."/>
          <p:cNvSpPr/>
          <p:nvPr>
            <p:ph type="body" idx="1"/>
          </p:nvPr>
        </p:nvSpPr>
        <p:spPr>
          <a:prstGeom prst="rect">
            <a:avLst/>
          </a:prstGeom>
        </p:spPr>
        <p:txBody>
          <a:bodyPr/>
          <a:lstStyle/>
          <a:p>
            <a:pPr/>
            <a:r>
              <a:rPr b="1">
                <a:latin typeface="Helvetica"/>
                <a:ea typeface="Helvetica"/>
                <a:cs typeface="Helvetica"/>
                <a:sym typeface="Helvetica"/>
              </a:rPr>
              <a:t>Mann-Whitney U-test</a:t>
            </a:r>
            <a:r>
              <a:t>: Test the null hypothesis that two samples come from the same population (i.e. have the same median) or, alternatively, whether observations in one sample tend to be larger than observations in the other.</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Analysis Method"/>
          <p:cNvSpPr/>
          <p:nvPr>
            <p:ph type="title"/>
          </p:nvPr>
        </p:nvSpPr>
        <p:spPr>
          <a:prstGeom prst="rect">
            <a:avLst/>
          </a:prstGeom>
        </p:spPr>
        <p:txBody>
          <a:bodyPr/>
          <a:lstStyle>
            <a:lvl1pPr>
              <a:defRPr sz="6000"/>
            </a:lvl1pPr>
          </a:lstStyle>
          <a:p>
            <a:pPr/>
            <a:r>
              <a:t>Analysis Method</a:t>
            </a:r>
          </a:p>
        </p:txBody>
      </p:sp>
      <p:sp>
        <p:nvSpPr>
          <p:cNvPr id="206" name="Sample A: 1, 4, 5, 8, 9; Sample B: 2, 3, 6, 7, 10…"/>
          <p:cNvSpPr/>
          <p:nvPr>
            <p:ph type="body" sz="half" idx="1"/>
          </p:nvPr>
        </p:nvSpPr>
        <p:spPr>
          <a:xfrm>
            <a:off x="952500" y="2616572"/>
            <a:ext cx="11099800" cy="4035029"/>
          </a:xfrm>
          <a:prstGeom prst="rect">
            <a:avLst/>
          </a:prstGeom>
        </p:spPr>
        <p:txBody>
          <a:bodyPr/>
          <a:lstStyle/>
          <a:p>
            <a:pPr/>
            <a:r>
              <a:t>Sample A: 1, 4, 5, 8, 9; Sample B: 2, 3, 6, 7, 10</a:t>
            </a:r>
          </a:p>
          <a:p>
            <a:pPr/>
            <a:r>
              <a:t>U(A) = 0+2+2+4+4=12; U(B) = 1+1+3+3+5 =13</a:t>
            </a:r>
          </a:p>
        </p:txBody>
      </p:sp>
      <p:pic>
        <p:nvPicPr>
          <p:cNvPr id="207" name="11.png" descr="11.png"/>
          <p:cNvPicPr>
            <a:picLocks noChangeAspect="1"/>
          </p:cNvPicPr>
          <p:nvPr/>
        </p:nvPicPr>
        <p:blipFill>
          <a:blip r:embed="rId2">
            <a:extLst/>
          </a:blip>
          <a:stretch>
            <a:fillRect/>
          </a:stretch>
        </p:blipFill>
        <p:spPr>
          <a:xfrm>
            <a:off x="4092376" y="6347172"/>
            <a:ext cx="3746501" cy="26416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Analysis Method"/>
          <p:cNvSpPr/>
          <p:nvPr>
            <p:ph type="title"/>
          </p:nvPr>
        </p:nvSpPr>
        <p:spPr>
          <a:prstGeom prst="rect">
            <a:avLst/>
          </a:prstGeom>
        </p:spPr>
        <p:txBody>
          <a:bodyPr/>
          <a:lstStyle>
            <a:lvl1pPr>
              <a:defRPr sz="6000"/>
            </a:lvl1pPr>
          </a:lstStyle>
          <a:p>
            <a:pPr/>
            <a:r>
              <a:t>Analysis Method</a:t>
            </a:r>
          </a:p>
        </p:txBody>
      </p:sp>
      <p:sp>
        <p:nvSpPr>
          <p:cNvPr id="210" name="Sample A: 33, 44, 88, 98, 99; Sample B: 55, 57, 65, 82, 87…"/>
          <p:cNvSpPr/>
          <p:nvPr>
            <p:ph type="body" sz="half" idx="1"/>
          </p:nvPr>
        </p:nvSpPr>
        <p:spPr>
          <a:xfrm>
            <a:off x="952500" y="2588617"/>
            <a:ext cx="11099800" cy="3266083"/>
          </a:xfrm>
          <a:prstGeom prst="rect">
            <a:avLst/>
          </a:prstGeom>
        </p:spPr>
        <p:txBody>
          <a:bodyPr/>
          <a:lstStyle/>
          <a:p>
            <a:pPr/>
            <a:r>
              <a:t>Sample A: 33, 44, 88, 98, 99; Sample B: 55, 57, 65, 82, 87</a:t>
            </a:r>
          </a:p>
          <a:p>
            <a:pPr/>
            <a:r>
              <a:t>U(A) = 0+0+5+5+5=15; U(B) = 2+2+2+2+2 =10</a:t>
            </a:r>
          </a:p>
        </p:txBody>
      </p:sp>
      <p:pic>
        <p:nvPicPr>
          <p:cNvPr id="211" name="12.png" descr="12.png"/>
          <p:cNvPicPr>
            <a:picLocks noChangeAspect="1"/>
          </p:cNvPicPr>
          <p:nvPr/>
        </p:nvPicPr>
        <p:blipFill>
          <a:blip r:embed="rId2">
            <a:extLst/>
          </a:blip>
          <a:stretch>
            <a:fillRect/>
          </a:stretch>
        </p:blipFill>
        <p:spPr>
          <a:xfrm>
            <a:off x="2111672" y="6041032"/>
            <a:ext cx="3708401" cy="2641601"/>
          </a:xfrm>
          <a:prstGeom prst="rect">
            <a:avLst/>
          </a:prstGeom>
          <a:ln w="12700">
            <a:miter lim="400000"/>
          </a:ln>
        </p:spPr>
      </p:pic>
      <p:sp>
        <p:nvSpPr>
          <p:cNvPr id="212" name="Mean(A) ~= 72…"/>
          <p:cNvSpPr/>
          <p:nvPr/>
        </p:nvSpPr>
        <p:spPr>
          <a:xfrm>
            <a:off x="7048220" y="6764932"/>
            <a:ext cx="506607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Mean(A) ~= 72</a:t>
            </a:r>
          </a:p>
          <a:p>
            <a:pPr/>
            <a:r>
              <a:t>Mean(B) ~= 70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Limitation &amp; Future Work"/>
          <p:cNvSpPr/>
          <p:nvPr>
            <p:ph type="title"/>
          </p:nvPr>
        </p:nvSpPr>
        <p:spPr>
          <a:prstGeom prst="rect">
            <a:avLst/>
          </a:prstGeom>
        </p:spPr>
        <p:txBody>
          <a:bodyPr/>
          <a:lstStyle>
            <a:lvl1pPr>
              <a:defRPr sz="6000"/>
            </a:lvl1pPr>
          </a:lstStyle>
          <a:p>
            <a:pPr/>
            <a:r>
              <a:t>Limitation &amp; Future Work</a:t>
            </a:r>
          </a:p>
        </p:txBody>
      </p:sp>
      <p:sp>
        <p:nvSpPr>
          <p:cNvPr id="215" name="No probe request after association…"/>
          <p:cNvSpPr/>
          <p:nvPr>
            <p:ph type="body" idx="1"/>
          </p:nvPr>
        </p:nvSpPr>
        <p:spPr>
          <a:prstGeom prst="rect">
            <a:avLst/>
          </a:prstGeom>
        </p:spPr>
        <p:txBody>
          <a:bodyPr/>
          <a:lstStyle/>
          <a:p>
            <a:pPr/>
            <a:r>
              <a:t>No probe request after association</a:t>
            </a:r>
          </a:p>
          <a:p>
            <a:pPr/>
            <a:r>
              <a:t>Signal strength could be affected by environment</a:t>
            </a:r>
          </a:p>
          <a:p>
            <a:pPr/>
            <a:r>
              <a:t>Require relative long time to classify  (Not real-time)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Conclusion"/>
          <p:cNvSpPr/>
          <p:nvPr>
            <p:ph type="title"/>
          </p:nvPr>
        </p:nvSpPr>
        <p:spPr>
          <a:prstGeom prst="rect">
            <a:avLst/>
          </a:prstGeom>
        </p:spPr>
        <p:txBody>
          <a:bodyPr/>
          <a:lstStyle>
            <a:lvl1pPr>
              <a:defRPr sz="6000"/>
            </a:lvl1pPr>
          </a:lstStyle>
          <a:p>
            <a:pPr/>
            <a:r>
              <a:t>Conclusion</a:t>
            </a:r>
          </a:p>
        </p:txBody>
      </p:sp>
      <p:sp>
        <p:nvSpPr>
          <p:cNvPr id="218" name="1. Probe request pattern classifier…"/>
          <p:cNvSpPr/>
          <p:nvPr>
            <p:ph type="body" sz="half" idx="1"/>
          </p:nvPr>
        </p:nvSpPr>
        <p:spPr>
          <a:xfrm>
            <a:off x="952500" y="2070695"/>
            <a:ext cx="11099800" cy="3428405"/>
          </a:xfrm>
          <a:prstGeom prst="rect">
            <a:avLst/>
          </a:prstGeom>
        </p:spPr>
        <p:txBody>
          <a:bodyPr/>
          <a:lstStyle/>
          <a:p>
            <a:pPr/>
            <a:r>
              <a:t>1. Probe request pattern classifier</a:t>
            </a:r>
          </a:p>
          <a:p>
            <a:pPr/>
            <a:r>
              <a:t>2. Signal strength pattern</a:t>
            </a:r>
          </a:p>
          <a:p>
            <a:pPr/>
            <a:r>
              <a:t>3. Packet Header parser</a:t>
            </a:r>
          </a:p>
        </p:txBody>
      </p:sp>
      <p:sp>
        <p:nvSpPr>
          <p:cNvPr id="219" name="With the combination of above different classify models, we have a strong believe that the profile we create for different drones is sufficient enough to classify each type of drones with high possibility."/>
          <p:cNvSpPr/>
          <p:nvPr/>
        </p:nvSpPr>
        <p:spPr>
          <a:xfrm>
            <a:off x="-32157" y="6140450"/>
            <a:ext cx="12713514"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a:lvl1pPr>
          </a:lstStyle>
          <a:p>
            <a:pPr/>
            <a:r>
              <a:t>With the combination of above different classify models, we have a strong believe that the profile we create for different drones is sufficient enough to classify each type of drones with high possibility.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Outline"/>
          <p:cNvSpPr/>
          <p:nvPr>
            <p:ph type="title"/>
          </p:nvPr>
        </p:nvSpPr>
        <p:spPr>
          <a:prstGeom prst="rect">
            <a:avLst/>
          </a:prstGeom>
        </p:spPr>
        <p:txBody>
          <a:bodyPr/>
          <a:lstStyle>
            <a:lvl1pPr>
              <a:defRPr sz="6000"/>
            </a:lvl1pPr>
          </a:lstStyle>
          <a:p>
            <a:pPr/>
            <a:r>
              <a:t>Outline</a:t>
            </a:r>
          </a:p>
        </p:txBody>
      </p:sp>
      <p:sp>
        <p:nvSpPr>
          <p:cNvPr id="127" name="Motivation of drone profiling…"/>
          <p:cNvSpPr/>
          <p:nvPr>
            <p:ph type="body" idx="1"/>
          </p:nvPr>
        </p:nvSpPr>
        <p:spPr>
          <a:prstGeom prst="rect">
            <a:avLst/>
          </a:prstGeom>
        </p:spPr>
        <p:txBody>
          <a:bodyPr/>
          <a:lstStyle/>
          <a:p>
            <a:pPr marL="293370" indent="-293370" defTabSz="385572">
              <a:spcBef>
                <a:spcPts val="2700"/>
              </a:spcBef>
              <a:defRPr sz="2376"/>
            </a:pPr>
            <a:r>
              <a:t>Motivation of drone profiling</a:t>
            </a:r>
          </a:p>
          <a:p>
            <a:pPr marL="293370" indent="-293370" defTabSz="385572">
              <a:spcBef>
                <a:spcPts val="2700"/>
              </a:spcBef>
              <a:defRPr sz="2376"/>
            </a:pPr>
            <a:r>
              <a:t>Basic 802.11 Protocol</a:t>
            </a:r>
          </a:p>
          <a:p>
            <a:pPr marL="293370" indent="-293370" defTabSz="385572">
              <a:spcBef>
                <a:spcPts val="2700"/>
              </a:spcBef>
              <a:defRPr sz="2376"/>
            </a:pPr>
            <a:r>
              <a:t>Technical challenges</a:t>
            </a:r>
          </a:p>
          <a:p>
            <a:pPr marL="293370" indent="-293370" defTabSz="385572">
              <a:spcBef>
                <a:spcPts val="2700"/>
              </a:spcBef>
              <a:defRPr sz="2376"/>
            </a:pPr>
            <a:r>
              <a:t>Previous work</a:t>
            </a:r>
          </a:p>
          <a:p>
            <a:pPr marL="293370" indent="-293370" defTabSz="385572">
              <a:spcBef>
                <a:spcPts val="2700"/>
              </a:spcBef>
              <a:defRPr sz="2376"/>
            </a:pPr>
            <a:r>
              <a:t>Current design</a:t>
            </a:r>
          </a:p>
          <a:p>
            <a:pPr marL="293370" indent="-293370" defTabSz="385572">
              <a:spcBef>
                <a:spcPts val="2700"/>
              </a:spcBef>
              <a:defRPr sz="2376"/>
            </a:pPr>
            <a:r>
              <a:t>Classifier model</a:t>
            </a:r>
          </a:p>
          <a:p>
            <a:pPr marL="293370" indent="-293370" defTabSz="385572">
              <a:spcBef>
                <a:spcPts val="2700"/>
              </a:spcBef>
              <a:defRPr sz="2376"/>
            </a:pPr>
            <a:r>
              <a:t>Analysis method </a:t>
            </a:r>
          </a:p>
          <a:p>
            <a:pPr marL="293370" indent="-293370" defTabSz="385572">
              <a:spcBef>
                <a:spcPts val="2700"/>
              </a:spcBef>
              <a:defRPr sz="2376"/>
            </a:pPr>
            <a:r>
              <a:t>Limitation and future work</a:t>
            </a:r>
          </a:p>
          <a:p>
            <a:pPr marL="293370" indent="-293370" defTabSz="385572">
              <a:spcBef>
                <a:spcPts val="2700"/>
              </a:spcBef>
              <a:defRPr sz="2376"/>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802.11 protocol"/>
          <p:cNvSpPr/>
          <p:nvPr>
            <p:ph type="title"/>
          </p:nvPr>
        </p:nvSpPr>
        <p:spPr>
          <a:prstGeom prst="rect">
            <a:avLst/>
          </a:prstGeom>
        </p:spPr>
        <p:txBody>
          <a:bodyPr/>
          <a:lstStyle>
            <a:lvl1pPr>
              <a:defRPr sz="6000"/>
            </a:lvl1pPr>
          </a:lstStyle>
          <a:p>
            <a:pPr/>
            <a:r>
              <a:t>802.11 protocol</a:t>
            </a:r>
          </a:p>
        </p:txBody>
      </p:sp>
      <p:sp>
        <p:nvSpPr>
          <p:cNvPr id="130" name="Protocol Version: 00 by default…"/>
          <p:cNvSpPr/>
          <p:nvPr>
            <p:ph type="body" idx="1"/>
          </p:nvPr>
        </p:nvSpPr>
        <p:spPr>
          <a:prstGeom prst="rect">
            <a:avLst/>
          </a:prstGeom>
        </p:spPr>
        <p:txBody>
          <a:bodyPr/>
          <a:lstStyle/>
          <a:p>
            <a:pPr/>
            <a:r>
              <a:t>Protocol Version: 00 by default</a:t>
            </a:r>
          </a:p>
          <a:p>
            <a:pPr/>
            <a:r>
              <a:t>Type: Management, Control, Data</a:t>
            </a:r>
          </a:p>
        </p:txBody>
      </p:sp>
      <p:pic>
        <p:nvPicPr>
          <p:cNvPr id="131" name="02.jpeg" descr="02.jpeg"/>
          <p:cNvPicPr>
            <a:picLocks noChangeAspect="1"/>
          </p:cNvPicPr>
          <p:nvPr/>
        </p:nvPicPr>
        <p:blipFill>
          <a:blip r:embed="rId3">
            <a:extLst/>
          </a:blip>
          <a:stretch>
            <a:fillRect/>
          </a:stretch>
        </p:blipFill>
        <p:spPr>
          <a:xfrm>
            <a:off x="1250950" y="2276574"/>
            <a:ext cx="6667500" cy="2438401"/>
          </a:xfrm>
          <a:prstGeom prst="rect">
            <a:avLst/>
          </a:prstGeom>
          <a:ln w="12700">
            <a:miter lim="400000"/>
          </a:ln>
        </p:spPr>
      </p:pic>
      <p:pic>
        <p:nvPicPr>
          <p:cNvPr id="132" name="03.jpeg" descr="03.jpeg"/>
          <p:cNvPicPr>
            <a:picLocks noChangeAspect="1"/>
          </p:cNvPicPr>
          <p:nvPr/>
        </p:nvPicPr>
        <p:blipFill>
          <a:blip r:embed="rId4">
            <a:extLst/>
          </a:blip>
          <a:stretch>
            <a:fillRect/>
          </a:stretch>
        </p:blipFill>
        <p:spPr>
          <a:xfrm>
            <a:off x="8323915" y="3537957"/>
            <a:ext cx="4460421" cy="543791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802.11 protocol"/>
          <p:cNvSpPr/>
          <p:nvPr>
            <p:ph type="title"/>
          </p:nvPr>
        </p:nvSpPr>
        <p:spPr>
          <a:prstGeom prst="rect">
            <a:avLst/>
          </a:prstGeom>
        </p:spPr>
        <p:txBody>
          <a:bodyPr/>
          <a:lstStyle>
            <a:lvl1pPr>
              <a:defRPr sz="6000"/>
            </a:lvl1pPr>
          </a:lstStyle>
          <a:p>
            <a:pPr/>
            <a:r>
              <a:t>802.11 protocol</a:t>
            </a:r>
          </a:p>
        </p:txBody>
      </p:sp>
      <p:sp>
        <p:nvSpPr>
          <p:cNvPr id="137" name="Scanning: passive/active scanning…"/>
          <p:cNvSpPr/>
          <p:nvPr>
            <p:ph type="body" idx="1"/>
          </p:nvPr>
        </p:nvSpPr>
        <p:spPr>
          <a:prstGeom prst="rect">
            <a:avLst/>
          </a:prstGeom>
        </p:spPr>
        <p:txBody>
          <a:bodyPr/>
          <a:lstStyle/>
          <a:p>
            <a:pPr>
              <a:lnSpc>
                <a:spcPct val="200000"/>
              </a:lnSpc>
            </a:pPr>
            <a:r>
              <a:t>Scanning: passive/active scanning</a:t>
            </a:r>
          </a:p>
          <a:p>
            <a:pPr>
              <a:lnSpc>
                <a:spcPct val="200000"/>
              </a:lnSpc>
            </a:pPr>
            <a:r>
              <a:t>Synchronization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Motivation"/>
          <p:cNvSpPr/>
          <p:nvPr>
            <p:ph type="title"/>
          </p:nvPr>
        </p:nvSpPr>
        <p:spPr>
          <a:prstGeom prst="rect">
            <a:avLst/>
          </a:prstGeom>
        </p:spPr>
        <p:txBody>
          <a:bodyPr/>
          <a:lstStyle>
            <a:lvl1pPr>
              <a:defRPr sz="6000"/>
            </a:lvl1pPr>
          </a:lstStyle>
          <a:p>
            <a:pPr/>
            <a:r>
              <a:t>Motivation</a:t>
            </a:r>
          </a:p>
        </p:txBody>
      </p:sp>
      <p:sp>
        <p:nvSpPr>
          <p:cNvPr id="142" name="Spoof detection…"/>
          <p:cNvSpPr/>
          <p:nvPr>
            <p:ph type="body" idx="1"/>
          </p:nvPr>
        </p:nvSpPr>
        <p:spPr>
          <a:prstGeom prst="rect">
            <a:avLst/>
          </a:prstGeom>
        </p:spPr>
        <p:txBody>
          <a:bodyPr/>
          <a:lstStyle/>
          <a:p>
            <a:pPr/>
            <a:r>
              <a:t>Spoof detection</a:t>
            </a:r>
          </a:p>
          <a:p>
            <a:pPr/>
            <a:r>
              <a:t>Network reconnaissance</a:t>
            </a:r>
          </a:p>
          <a:p>
            <a:pPr/>
            <a:r>
              <a:t>Access control against masquerading attack</a:t>
            </a:r>
          </a:p>
          <a:p>
            <a:pPr/>
            <a:r>
              <a:t>Counter-attack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echnical Challenges"/>
          <p:cNvSpPr/>
          <p:nvPr>
            <p:ph type="title"/>
          </p:nvPr>
        </p:nvSpPr>
        <p:spPr>
          <a:prstGeom prst="rect">
            <a:avLst/>
          </a:prstGeom>
        </p:spPr>
        <p:txBody>
          <a:bodyPr/>
          <a:lstStyle>
            <a:lvl1pPr>
              <a:defRPr sz="6000"/>
            </a:lvl1pPr>
          </a:lstStyle>
          <a:p>
            <a:pPr/>
            <a:r>
              <a:t>Technical Challenges</a:t>
            </a:r>
          </a:p>
        </p:txBody>
      </p:sp>
      <p:sp>
        <p:nvSpPr>
          <p:cNvPr id="147" name="Packets are encrypted…"/>
          <p:cNvSpPr/>
          <p:nvPr>
            <p:ph type="body" idx="1"/>
          </p:nvPr>
        </p:nvSpPr>
        <p:spPr>
          <a:prstGeom prst="rect">
            <a:avLst/>
          </a:prstGeom>
        </p:spPr>
        <p:txBody>
          <a:bodyPr/>
          <a:lstStyle/>
          <a:p>
            <a:pPr/>
            <a:r>
              <a:t>Packets are encrypted</a:t>
            </a:r>
          </a:p>
          <a:p>
            <a:pPr/>
            <a:r>
              <a:t>Different standards</a:t>
            </a:r>
          </a:p>
          <a:p>
            <a:pPr/>
            <a:r>
              <a:t>Less broadcast information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Previous Work"/>
          <p:cNvSpPr/>
          <p:nvPr>
            <p:ph type="title"/>
          </p:nvPr>
        </p:nvSpPr>
        <p:spPr>
          <a:prstGeom prst="rect">
            <a:avLst/>
          </a:prstGeom>
        </p:spPr>
        <p:txBody>
          <a:bodyPr/>
          <a:lstStyle>
            <a:lvl1pPr>
              <a:defRPr sz="6000"/>
            </a:lvl1pPr>
          </a:lstStyle>
          <a:p>
            <a:pPr/>
            <a:r>
              <a:t>Previous Work</a:t>
            </a:r>
          </a:p>
        </p:txBody>
      </p:sp>
      <p:sp>
        <p:nvSpPr>
          <p:cNvPr id="150" name="- Clock skew"/>
          <p:cNvSpPr/>
          <p:nvPr/>
        </p:nvSpPr>
        <p:spPr>
          <a:xfrm>
            <a:off x="4146270" y="2228850"/>
            <a:ext cx="402948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 Clock skew</a:t>
            </a:r>
          </a:p>
        </p:txBody>
      </p:sp>
      <p:sp>
        <p:nvSpPr>
          <p:cNvPr id="151" name="a set of n measurements (ti,Ti),1 ≤ i ≤ n.…"/>
          <p:cNvSpPr/>
          <p:nvPr>
            <p:ph type="body" idx="1"/>
          </p:nvPr>
        </p:nvSpPr>
        <p:spPr>
          <a:xfrm>
            <a:off x="952500" y="2133600"/>
            <a:ext cx="11099800" cy="6286500"/>
          </a:xfrm>
          <a:prstGeom prst="rect">
            <a:avLst/>
          </a:prstGeom>
        </p:spPr>
        <p:txBody>
          <a:bodyPr/>
          <a:lstStyle/>
          <a:p>
            <a:pPr/>
            <a:r>
              <a:t>a set of n measurements (ti,Ti),1 ≤ i ≤ n.</a:t>
            </a:r>
          </a:p>
          <a:p>
            <a:pPr/>
            <a:r>
              <a:t>xi = ti − t1, w</a:t>
            </a:r>
            <a:r>
              <a:rPr baseline="-16666" sz="800"/>
              <a:t>i </a:t>
            </a:r>
            <a:r>
              <a:t>= T</a:t>
            </a:r>
            <a:r>
              <a:rPr baseline="-16666" sz="800"/>
              <a:t>i </a:t>
            </a:r>
            <a:r>
              <a:t>− T</a:t>
            </a:r>
            <a:r>
              <a:rPr baseline="-16666" sz="800"/>
              <a:t>1 </a:t>
            </a:r>
          </a:p>
          <a:p>
            <a:pPr/>
            <a:r>
              <a:t>yi = wi −xi </a:t>
            </a:r>
          </a:p>
        </p:txBody>
      </p:sp>
      <p:pic>
        <p:nvPicPr>
          <p:cNvPr id="152" name="04.jpeg" descr="04.jpeg"/>
          <p:cNvPicPr>
            <a:picLocks noChangeAspect="1"/>
          </p:cNvPicPr>
          <p:nvPr/>
        </p:nvPicPr>
        <p:blipFill>
          <a:blip r:embed="rId3">
            <a:extLst/>
          </a:blip>
          <a:stretch>
            <a:fillRect/>
          </a:stretch>
        </p:blipFill>
        <p:spPr>
          <a:xfrm>
            <a:off x="6930888" y="4783606"/>
            <a:ext cx="5523794" cy="403907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Current Design"/>
          <p:cNvSpPr/>
          <p:nvPr>
            <p:ph type="title"/>
          </p:nvPr>
        </p:nvSpPr>
        <p:spPr>
          <a:prstGeom prst="rect">
            <a:avLst/>
          </a:prstGeom>
        </p:spPr>
        <p:txBody>
          <a:bodyPr/>
          <a:lstStyle>
            <a:lvl1pPr>
              <a:defRPr sz="6000"/>
            </a:lvl1pPr>
          </a:lstStyle>
          <a:p>
            <a:pPr/>
            <a:r>
              <a:t>Current Design</a:t>
            </a:r>
          </a:p>
        </p:txBody>
      </p:sp>
      <p:sp>
        <p:nvSpPr>
          <p:cNvPr id="157" name="1. Probe request pattern classifier…"/>
          <p:cNvSpPr/>
          <p:nvPr>
            <p:ph type="body" idx="1"/>
          </p:nvPr>
        </p:nvSpPr>
        <p:spPr>
          <a:xfrm>
            <a:off x="952500" y="2400300"/>
            <a:ext cx="11099800" cy="6286500"/>
          </a:xfrm>
          <a:prstGeom prst="rect">
            <a:avLst/>
          </a:prstGeom>
        </p:spPr>
        <p:txBody>
          <a:bodyPr/>
          <a:lstStyle/>
          <a:p>
            <a:pPr/>
            <a:r>
              <a:t>1. Probe request pattern classifier</a:t>
            </a:r>
          </a:p>
          <a:p>
            <a:pPr/>
            <a:r>
              <a:t>2. Signal strength pattern</a:t>
            </a:r>
          </a:p>
          <a:p>
            <a:pPr/>
            <a:r>
              <a:t>3. Packet Header parser</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