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83" r:id="rId4"/>
    <p:sldId id="258" r:id="rId5"/>
    <p:sldId id="274" r:id="rId6"/>
    <p:sldId id="275" r:id="rId7"/>
    <p:sldId id="276" r:id="rId8"/>
    <p:sldId id="277" r:id="rId9"/>
    <p:sldId id="278" r:id="rId10"/>
    <p:sldId id="280" r:id="rId11"/>
    <p:sldId id="281" r:id="rId12"/>
    <p:sldId id="282" r:id="rId13"/>
    <p:sldId id="266" r:id="rId14"/>
    <p:sldId id="267" r:id="rId15"/>
    <p:sldId id="268" r:id="rId16"/>
    <p:sldId id="273" r:id="rId17"/>
  </p:sldIdLst>
  <p:sldSz cx="9144000" cy="5143500" type="screen16x9"/>
  <p:notesSz cx="6858000" cy="9144000"/>
  <p:embeddedFontLst>
    <p:embeddedFont>
      <p:font typeface="Maven Pro" panose="020B0604020202020204" charset="0"/>
      <p:regular r:id="rId19"/>
      <p:bold r:id="rId20"/>
    </p:embeddedFont>
    <p:embeddedFont>
      <p:font typeface="Nuni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25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074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410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01a1ed6f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01a1ed6f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01a1ed6fb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01a1ed6fb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01a1ed6fb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01a1ed6fb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01a1ed6fb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701a1ed6fb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01a1ed6fb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01a1ed6fb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105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01a1ed6fb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01a1ed6fb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01a1ed6fb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01a1ed6fb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02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68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4308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336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1a1ed6f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1a1ed6f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729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2074565"/>
            <a:ext cx="6196200" cy="1038300"/>
          </a:xfrm>
          <a:prstGeom prst="rect">
            <a:avLst/>
          </a:prstGeom>
        </p:spPr>
        <p:txBody>
          <a:bodyPr spcFirstLastPara="1" wrap="square" lIns="91425" tIns="91425" rIns="91425" bIns="91425" anchor="ctr" anchorCtr="0">
            <a:noAutofit/>
          </a:bodyPr>
          <a:lstStyle/>
          <a:p>
            <a:r>
              <a:rPr lang="en-US" u="sng" dirty="0"/>
              <a:t>Milestone 2</a:t>
            </a:r>
            <a:br>
              <a:rPr lang="en" dirty="0"/>
            </a:br>
            <a:r>
              <a:rPr lang="en" sz="2400" dirty="0"/>
              <a:t>Group 1</a:t>
            </a:r>
            <a:endParaRPr sz="2400" dirty="0"/>
          </a:p>
        </p:txBody>
      </p:sp>
      <p:sp>
        <p:nvSpPr>
          <p:cNvPr id="278" name="Google Shape;278;p13"/>
          <p:cNvSpPr txBox="1">
            <a:spLocks noGrp="1"/>
          </p:cNvSpPr>
          <p:nvPr>
            <p:ph type="subTitle" idx="1"/>
          </p:nvPr>
        </p:nvSpPr>
        <p:spPr>
          <a:xfrm>
            <a:off x="823998" y="3532692"/>
            <a:ext cx="6674081"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CSC 436 Fall 2020</a:t>
            </a:r>
          </a:p>
          <a:p>
            <a:pPr marL="0" lvl="0" indent="0"/>
            <a:r>
              <a:rPr lang="en-US" b="1" dirty="0"/>
              <a:t>Jeffrey </a:t>
            </a:r>
            <a:r>
              <a:rPr lang="en-US" b="1" dirty="0" err="1"/>
              <a:t>Veit</a:t>
            </a:r>
            <a:r>
              <a:rPr lang="en-US" b="1" dirty="0"/>
              <a:t> / Steven Meier / Brian Schultz /</a:t>
            </a:r>
            <a:r>
              <a:rPr lang="zh-CN" altLang="en-US" b="1" dirty="0"/>
              <a:t> </a:t>
            </a:r>
            <a:r>
              <a:rPr lang="en-US" b="1"/>
              <a:t>Ximan </a:t>
            </a:r>
            <a:r>
              <a:rPr lang="en-US" b="1" dirty="0"/>
              <a:t>Liu</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 (backup slides): Personal Library</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p:txBody>
      </p:sp>
      <p:pic>
        <p:nvPicPr>
          <p:cNvPr id="3" name="Picture 2">
            <a:extLst>
              <a:ext uri="{FF2B5EF4-FFF2-40B4-BE49-F238E27FC236}">
                <a16:creationId xmlns:a16="http://schemas.microsoft.com/office/drawing/2014/main" id="{6B66BEEE-6978-4497-829C-C32FFF93FB8B}"/>
              </a:ext>
            </a:extLst>
          </p:cNvPr>
          <p:cNvPicPr>
            <a:picLocks noChangeAspect="1"/>
          </p:cNvPicPr>
          <p:nvPr/>
        </p:nvPicPr>
        <p:blipFill>
          <a:blip r:embed="rId3"/>
          <a:stretch>
            <a:fillRect/>
          </a:stretch>
        </p:blipFill>
        <p:spPr>
          <a:xfrm>
            <a:off x="642840" y="1355667"/>
            <a:ext cx="7863840" cy="3551413"/>
          </a:xfrm>
          <a:prstGeom prst="rect">
            <a:avLst/>
          </a:prstGeom>
        </p:spPr>
      </p:pic>
    </p:spTree>
    <p:extLst>
      <p:ext uri="{BB962C8B-B14F-4D97-AF65-F5344CB8AC3E}">
        <p14:creationId xmlns:p14="http://schemas.microsoft.com/office/powerpoint/2010/main" val="10131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 (backup slides): Set Goals</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p:txBody>
      </p:sp>
      <p:pic>
        <p:nvPicPr>
          <p:cNvPr id="2" name="Picture 1">
            <a:extLst>
              <a:ext uri="{FF2B5EF4-FFF2-40B4-BE49-F238E27FC236}">
                <a16:creationId xmlns:a16="http://schemas.microsoft.com/office/drawing/2014/main" id="{B0768579-24E6-4CC7-B132-58240DBCB2C4}"/>
              </a:ext>
            </a:extLst>
          </p:cNvPr>
          <p:cNvPicPr>
            <a:picLocks noChangeAspect="1"/>
          </p:cNvPicPr>
          <p:nvPr/>
        </p:nvPicPr>
        <p:blipFill>
          <a:blip r:embed="rId3"/>
          <a:stretch>
            <a:fillRect/>
          </a:stretch>
        </p:blipFill>
        <p:spPr>
          <a:xfrm>
            <a:off x="640321" y="1357902"/>
            <a:ext cx="7863840" cy="3551816"/>
          </a:xfrm>
          <a:prstGeom prst="rect">
            <a:avLst/>
          </a:prstGeom>
        </p:spPr>
      </p:pic>
    </p:spTree>
    <p:extLst>
      <p:ext uri="{BB962C8B-B14F-4D97-AF65-F5344CB8AC3E}">
        <p14:creationId xmlns:p14="http://schemas.microsoft.com/office/powerpoint/2010/main" val="348210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 (backup slides): Account Info</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p:txBody>
      </p:sp>
      <p:pic>
        <p:nvPicPr>
          <p:cNvPr id="3" name="Picture 2">
            <a:extLst>
              <a:ext uri="{FF2B5EF4-FFF2-40B4-BE49-F238E27FC236}">
                <a16:creationId xmlns:a16="http://schemas.microsoft.com/office/drawing/2014/main" id="{D6623D9D-8F22-4A8C-8C85-7E67E20703EF}"/>
              </a:ext>
            </a:extLst>
          </p:cNvPr>
          <p:cNvPicPr>
            <a:picLocks noChangeAspect="1"/>
          </p:cNvPicPr>
          <p:nvPr/>
        </p:nvPicPr>
        <p:blipFill>
          <a:blip r:embed="rId3"/>
          <a:stretch>
            <a:fillRect/>
          </a:stretch>
        </p:blipFill>
        <p:spPr>
          <a:xfrm>
            <a:off x="640740" y="1345079"/>
            <a:ext cx="7863840" cy="3307179"/>
          </a:xfrm>
          <a:prstGeom prst="rect">
            <a:avLst/>
          </a:prstGeom>
        </p:spPr>
      </p:pic>
    </p:spTree>
    <p:extLst>
      <p:ext uri="{BB962C8B-B14F-4D97-AF65-F5344CB8AC3E}">
        <p14:creationId xmlns:p14="http://schemas.microsoft.com/office/powerpoint/2010/main" val="127469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1303800" y="781455"/>
            <a:ext cx="7387500" cy="999300"/>
          </a:xfrm>
          <a:prstGeom prst="rect">
            <a:avLst/>
          </a:prstGeom>
        </p:spPr>
        <p:txBody>
          <a:bodyPr spcFirstLastPara="1" wrap="square" lIns="91425" tIns="91425" rIns="91425" bIns="91425" anchor="t" anchorCtr="0">
            <a:noAutofit/>
          </a:bodyPr>
          <a:lstStyle/>
          <a:p>
            <a:r>
              <a:rPr lang="en-US" dirty="0">
                <a:solidFill>
                  <a:schemeClr val="lt1"/>
                </a:solidFill>
              </a:rPr>
              <a:t>External Service</a:t>
            </a:r>
            <a:endParaRPr dirty="0">
              <a:solidFill>
                <a:schemeClr val="lt1"/>
              </a:solidFill>
            </a:endParaRPr>
          </a:p>
        </p:txBody>
      </p:sp>
      <p:sp>
        <p:nvSpPr>
          <p:cNvPr id="350" name="Google Shape;350;p23"/>
          <p:cNvSpPr txBox="1">
            <a:spLocks noGrp="1"/>
          </p:cNvSpPr>
          <p:nvPr>
            <p:ph type="body" idx="1"/>
          </p:nvPr>
        </p:nvSpPr>
        <p:spPr>
          <a:xfrm>
            <a:off x="1303800" y="1780755"/>
            <a:ext cx="7030500" cy="25416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b="1" dirty="0">
                <a:solidFill>
                  <a:schemeClr val="bg1"/>
                </a:solidFill>
              </a:rPr>
              <a:t>Google Books API</a:t>
            </a:r>
          </a:p>
          <a:p>
            <a:pPr marL="0" lvl="0" indent="0">
              <a:spcAft>
                <a:spcPts val="1600"/>
              </a:spcAft>
              <a:buNone/>
            </a:pPr>
            <a:r>
              <a:rPr lang="en-US" sz="1600" b="1" dirty="0">
                <a:solidFill>
                  <a:schemeClr val="bg1"/>
                </a:solidFill>
              </a:rPr>
              <a:t>Website: https://</a:t>
            </a:r>
            <a:r>
              <a:rPr lang="en-US" sz="1600" b="1" dirty="0" err="1">
                <a:solidFill>
                  <a:schemeClr val="bg1"/>
                </a:solidFill>
              </a:rPr>
              <a:t>developers.google.com</a:t>
            </a:r>
            <a:r>
              <a:rPr lang="en-US" sz="1600" b="1" dirty="0">
                <a:solidFill>
                  <a:schemeClr val="bg1"/>
                </a:solidFill>
              </a:rPr>
              <a:t>/books/docs/overview</a:t>
            </a:r>
          </a:p>
          <a:p>
            <a:pPr marL="0" lvl="0" indent="0">
              <a:spcAft>
                <a:spcPts val="1600"/>
              </a:spcAft>
              <a:buNone/>
            </a:pPr>
            <a:r>
              <a:rPr lang="en-US" sz="1600" b="1" dirty="0">
                <a:solidFill>
                  <a:schemeClr val="bg1"/>
                </a:solidFill>
              </a:rPr>
              <a:t>Data Format: JSON</a:t>
            </a:r>
          </a:p>
          <a:p>
            <a:pPr marL="0" lvl="0" indent="0">
              <a:spcAft>
                <a:spcPts val="1600"/>
              </a:spcAft>
              <a:buNone/>
            </a:pPr>
            <a:r>
              <a:rPr lang="en-US" sz="1600" b="1" dirty="0">
                <a:solidFill>
                  <a:schemeClr val="bg1"/>
                </a:solidFill>
              </a:rPr>
              <a:t>Calling Style: REST</a:t>
            </a:r>
          </a:p>
          <a:p>
            <a:pPr marL="0" lvl="0" indent="0">
              <a:spcAft>
                <a:spcPts val="1600"/>
              </a:spcAft>
              <a:buNone/>
            </a:pPr>
            <a:r>
              <a:rPr lang="en-US" sz="1600" b="1" dirty="0">
                <a:solidFill>
                  <a:schemeClr val="bg1"/>
                </a:solidFill>
              </a:rPr>
              <a:t>Example Call: GET https://</a:t>
            </a:r>
            <a:r>
              <a:rPr lang="en-US" sz="1600" b="1" dirty="0" err="1">
                <a:solidFill>
                  <a:schemeClr val="bg1"/>
                </a:solidFill>
              </a:rPr>
              <a:t>www.googleapis.com</a:t>
            </a:r>
            <a:r>
              <a:rPr lang="en-US" sz="1600" b="1" dirty="0">
                <a:solidFill>
                  <a:schemeClr val="bg1"/>
                </a:solidFill>
              </a:rPr>
              <a:t>/books/v1/</a:t>
            </a:r>
            <a:r>
              <a:rPr lang="en-US" sz="1600" b="1" dirty="0" err="1">
                <a:solidFill>
                  <a:schemeClr val="bg1"/>
                </a:solidFill>
              </a:rPr>
              <a:t>volumes?q</a:t>
            </a:r>
            <a:r>
              <a:rPr lang="en-US" sz="1600" b="1" dirty="0">
                <a:solidFill>
                  <a:schemeClr val="bg1"/>
                </a:solidFill>
              </a:rPr>
              <a:t>=quilting</a:t>
            </a:r>
            <a:endParaRPr sz="1600" b="1" dirty="0">
              <a:solidFill>
                <a:schemeClr val="bg1"/>
              </a:solidFill>
            </a:endParaRPr>
          </a:p>
        </p:txBody>
      </p:sp>
      <p:sp>
        <p:nvSpPr>
          <p:cNvPr id="351" name="Google Shape;351;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356"/>
        <p:cNvGrpSpPr/>
        <p:nvPr/>
      </p:nvGrpSpPr>
      <p:grpSpPr>
        <a:xfrm>
          <a:off x="0" y="0"/>
          <a:ext cx="0" cy="0"/>
          <a:chOff x="0" y="0"/>
          <a:chExt cx="0" cy="0"/>
        </a:xfrm>
      </p:grpSpPr>
      <p:sp>
        <p:nvSpPr>
          <p:cNvPr id="358" name="Google Shape;358;p24"/>
          <p:cNvSpPr txBox="1">
            <a:spLocks noGrp="1"/>
          </p:cNvSpPr>
          <p:nvPr>
            <p:ph type="body" idx="1"/>
          </p:nvPr>
        </p:nvSpPr>
        <p:spPr>
          <a:xfrm>
            <a:off x="1314732" y="1316522"/>
            <a:ext cx="6660426" cy="2541600"/>
          </a:xfrm>
          <a:prstGeom prst="rect">
            <a:avLst/>
          </a:prstGeom>
        </p:spPr>
        <p:txBody>
          <a:bodyPr spcFirstLastPara="1" wrap="square" lIns="91425" tIns="91425" rIns="91425" bIns="91425" anchor="t" anchorCtr="0">
            <a:noAutofit/>
          </a:bodyPr>
          <a:lstStyle/>
          <a:p>
            <a:pPr marL="0" lvl="0" indent="0">
              <a:buNone/>
            </a:pPr>
            <a:r>
              <a:rPr lang="en-US" sz="1600" b="1" dirty="0">
                <a:solidFill>
                  <a:srgbClr val="FFFFFF"/>
                </a:solidFill>
              </a:rPr>
              <a:t>The Google Books API v1 gives you programmatic access to many of the operations available on Google Books website. You can use it to create powerful applications that provide deeper integration with Google Books. Some of the main features that the API provides are:</a:t>
            </a:r>
          </a:p>
          <a:p>
            <a:pPr marL="0" lvl="0" indent="0">
              <a:buNone/>
            </a:pPr>
            <a:endParaRPr lang="en-US" sz="1600" b="1" dirty="0">
              <a:solidFill>
                <a:srgbClr val="FFFFFF"/>
              </a:solidFill>
            </a:endParaRPr>
          </a:p>
          <a:p>
            <a:pPr marL="0" lvl="0" indent="0">
              <a:buNone/>
            </a:pPr>
            <a:r>
              <a:rPr lang="en-US" sz="1600" b="1" dirty="0">
                <a:solidFill>
                  <a:srgbClr val="FFFFFF"/>
                </a:solidFill>
              </a:rPr>
              <a:t>● Search and browse through the list of books that match a given query.</a:t>
            </a:r>
          </a:p>
          <a:p>
            <a:pPr marL="0" lvl="0" indent="0">
              <a:buNone/>
            </a:pPr>
            <a:endParaRPr lang="en-US" sz="1600" b="1" dirty="0">
              <a:solidFill>
                <a:srgbClr val="FFFFFF"/>
              </a:solidFill>
            </a:endParaRPr>
          </a:p>
          <a:p>
            <a:pPr marL="0" lvl="0" indent="0">
              <a:buNone/>
            </a:pPr>
            <a:r>
              <a:rPr lang="en-US" sz="1600" b="1" dirty="0">
                <a:solidFill>
                  <a:srgbClr val="FFFFFF"/>
                </a:solidFill>
              </a:rPr>
              <a:t>● View information about a book, including metadata, availability and price, links to the preview page.</a:t>
            </a:r>
          </a:p>
          <a:p>
            <a:pPr marL="0" lvl="0" indent="0">
              <a:buNone/>
            </a:pPr>
            <a:endParaRPr lang="en-US" sz="1600" b="1" dirty="0">
              <a:solidFill>
                <a:srgbClr val="FFFFFF"/>
              </a:solidFill>
            </a:endParaRPr>
          </a:p>
          <a:p>
            <a:pPr marL="0" lvl="0" indent="0">
              <a:buNone/>
            </a:pPr>
            <a:r>
              <a:rPr lang="en-US" sz="1600" b="1" dirty="0">
                <a:solidFill>
                  <a:srgbClr val="FFFFFF"/>
                </a:solidFill>
              </a:rPr>
              <a:t>● Manage your own bookshelves.</a:t>
            </a:r>
            <a:endParaRPr sz="1600" b="1" dirty="0">
              <a:solidFill>
                <a:srgbClr val="FFFFFF"/>
              </a:solidFill>
            </a:endParaRPr>
          </a:p>
        </p:txBody>
      </p:sp>
      <p:sp>
        <p:nvSpPr>
          <p:cNvPr id="359" name="Google Shape;359;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1303800" y="598575"/>
            <a:ext cx="7387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dirty="0">
              <a:solidFill>
                <a:schemeClr val="lt1"/>
              </a:solidFill>
            </a:endParaRPr>
          </a:p>
        </p:txBody>
      </p:sp>
      <p:sp>
        <p:nvSpPr>
          <p:cNvPr id="366" name="Google Shape;366;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367" name="Google Shape;367;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Picture 3" descr="A screenshot of a social media post&#10;&#10;Description automatically generated">
            <a:extLst>
              <a:ext uri="{FF2B5EF4-FFF2-40B4-BE49-F238E27FC236}">
                <a16:creationId xmlns:a16="http://schemas.microsoft.com/office/drawing/2014/main" id="{871F75B8-01A6-3244-8AF6-065B53E8CDDB}"/>
              </a:ext>
            </a:extLst>
          </p:cNvPr>
          <p:cNvPicPr>
            <a:picLocks noChangeAspect="1"/>
          </p:cNvPicPr>
          <p:nvPr/>
        </p:nvPicPr>
        <p:blipFill>
          <a:blip r:embed="rId3"/>
          <a:stretch>
            <a:fillRect/>
          </a:stretch>
        </p:blipFill>
        <p:spPr>
          <a:xfrm>
            <a:off x="0" y="375713"/>
            <a:ext cx="9144000" cy="4392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2774238" y="1950722"/>
            <a:ext cx="92622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1"/>
                </a:solidFill>
              </a:rPr>
              <a:t>THANK YOU</a:t>
            </a:r>
            <a:endParaRPr sz="3600" dirty="0">
              <a:solidFill>
                <a:schemeClr val="lt1"/>
              </a:solidFill>
            </a:endParaRPr>
          </a:p>
        </p:txBody>
      </p:sp>
      <p:sp>
        <p:nvSpPr>
          <p:cNvPr id="406" name="Google Shape;406;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346950"/>
            <a:ext cx="7030500" cy="999300"/>
          </a:xfrm>
          <a:prstGeom prst="rect">
            <a:avLst/>
          </a:prstGeom>
        </p:spPr>
        <p:txBody>
          <a:bodyPr spcFirstLastPara="1" wrap="square" lIns="91425" tIns="91425" rIns="91425" bIns="91425" anchor="t" anchorCtr="0">
            <a:noAutofit/>
          </a:bodyPr>
          <a:lstStyle/>
          <a:p>
            <a:pPr lvl="0"/>
            <a:r>
              <a:rPr lang="en-US" dirty="0">
                <a:solidFill>
                  <a:srgbClr val="FFFFFF"/>
                </a:solidFill>
              </a:rPr>
              <a:t>Original Navigation Diagram</a:t>
            </a:r>
            <a:endParaRPr dirty="0">
              <a:solidFill>
                <a:srgbClr val="FFFFFF"/>
              </a:solidFill>
            </a:endParaRPr>
          </a:p>
        </p:txBody>
      </p:sp>
      <p:sp>
        <p:nvSpPr>
          <p:cNvPr id="284" name="Google Shape;284;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A screenshot of a cell phone&#10;&#10;Description automatically generated">
            <a:extLst>
              <a:ext uri="{FF2B5EF4-FFF2-40B4-BE49-F238E27FC236}">
                <a16:creationId xmlns:a16="http://schemas.microsoft.com/office/drawing/2014/main" id="{6ADDB824-6F81-8A4A-B7FF-1246A0E870ED}"/>
              </a:ext>
            </a:extLst>
          </p:cNvPr>
          <p:cNvPicPr>
            <a:picLocks noChangeAspect="1"/>
          </p:cNvPicPr>
          <p:nvPr/>
        </p:nvPicPr>
        <p:blipFill>
          <a:blip r:embed="rId3"/>
          <a:stretch>
            <a:fillRect/>
          </a:stretch>
        </p:blipFill>
        <p:spPr>
          <a:xfrm>
            <a:off x="1312348" y="858742"/>
            <a:ext cx="6034657" cy="42847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Milestone 2 Feedback</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r>
              <a:rPr lang="en-US" sz="1800" b="1" dirty="0">
                <a:solidFill>
                  <a:srgbClr val="FFFFFF"/>
                </a:solidFill>
                <a:latin typeface="Nunito"/>
                <a:ea typeface="Nunito"/>
                <a:cs typeface="Nunito"/>
                <a:sym typeface="Nunito"/>
              </a:rPr>
              <a:t>"For next milestone, you may need to narrow or refine the scope and so as part of the documentation, make sure the team discuss why you picked one and not the others so you can look back at the end of the quarter for the implication of the decision."</a:t>
            </a:r>
          </a:p>
        </p:txBody>
      </p:sp>
    </p:spTree>
    <p:extLst>
      <p:ext uri="{BB962C8B-B14F-4D97-AF65-F5344CB8AC3E}">
        <p14:creationId xmlns:p14="http://schemas.microsoft.com/office/powerpoint/2010/main" val="114841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248143" y="399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Use Case Diagram</a:t>
            </a:r>
            <a:endParaRPr dirty="0">
              <a:solidFill>
                <a:srgbClr val="FFFFFF"/>
              </a:solidFill>
            </a:endParaRPr>
          </a:p>
        </p:txBody>
      </p:sp>
      <p:sp>
        <p:nvSpPr>
          <p:cNvPr id="293" name="Google Shape;293;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EBC1BB60-7D54-7546-9938-AF5D6F685C49}"/>
              </a:ext>
            </a:extLst>
          </p:cNvPr>
          <p:cNvSpPr>
            <a:spLocks noGrp="1"/>
          </p:cNvSpPr>
          <p:nvPr>
            <p:ph type="body" idx="1"/>
          </p:nvPr>
        </p:nvSpPr>
        <p:spPr/>
        <p:txBody>
          <a:bodyPr/>
          <a:lstStyle/>
          <a:p>
            <a:endParaRPr lang="en-US"/>
          </a:p>
        </p:txBody>
      </p:sp>
      <p:pic>
        <p:nvPicPr>
          <p:cNvPr id="5" name="Picture 4" descr="A picture containing text, map&#10;&#10;Description automatically generated">
            <a:extLst>
              <a:ext uri="{FF2B5EF4-FFF2-40B4-BE49-F238E27FC236}">
                <a16:creationId xmlns:a16="http://schemas.microsoft.com/office/drawing/2014/main" id="{14983123-BC25-EA4D-82D8-A17E17785ACD}"/>
              </a:ext>
            </a:extLst>
          </p:cNvPr>
          <p:cNvPicPr>
            <a:picLocks noChangeAspect="1"/>
          </p:cNvPicPr>
          <p:nvPr/>
        </p:nvPicPr>
        <p:blipFill>
          <a:blip r:embed="rId3"/>
          <a:stretch>
            <a:fillRect/>
          </a:stretch>
        </p:blipFill>
        <p:spPr>
          <a:xfrm>
            <a:off x="1238637" y="951165"/>
            <a:ext cx="6601563" cy="4192335"/>
          </a:xfrm>
          <a:prstGeom prst="rect">
            <a:avLst/>
          </a:prstGeom>
        </p:spPr>
      </p:pic>
      <p:sp>
        <p:nvSpPr>
          <p:cNvPr id="7" name="Multiplication Sign 6">
            <a:extLst>
              <a:ext uri="{FF2B5EF4-FFF2-40B4-BE49-F238E27FC236}">
                <a16:creationId xmlns:a16="http://schemas.microsoft.com/office/drawing/2014/main" id="{BD01C79B-B99C-49B5-8E24-0A91191BBE35}"/>
              </a:ext>
            </a:extLst>
          </p:cNvPr>
          <p:cNvSpPr/>
          <p:nvPr/>
        </p:nvSpPr>
        <p:spPr>
          <a:xfrm>
            <a:off x="4087398" y="4302944"/>
            <a:ext cx="365760" cy="548640"/>
          </a:xfrm>
          <a:prstGeom prst="mathMultipl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FD5725CF-FAFC-406F-B7FF-A0984BD89B6F}"/>
              </a:ext>
            </a:extLst>
          </p:cNvPr>
          <p:cNvSpPr/>
          <p:nvPr/>
        </p:nvSpPr>
        <p:spPr>
          <a:xfrm>
            <a:off x="4325759" y="3160812"/>
            <a:ext cx="365760" cy="457200"/>
          </a:xfrm>
          <a:prstGeom prst="mathMultipl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52EF3AED-F56D-4552-9E24-E73AC32E1422}"/>
              </a:ext>
            </a:extLst>
          </p:cNvPr>
          <p:cNvSpPr/>
          <p:nvPr/>
        </p:nvSpPr>
        <p:spPr>
          <a:xfrm>
            <a:off x="6892586" y="3409960"/>
            <a:ext cx="365760" cy="457200"/>
          </a:xfrm>
          <a:prstGeom prst="mathMultipl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346950"/>
            <a:ext cx="7030500" cy="999300"/>
          </a:xfrm>
          <a:prstGeom prst="rect">
            <a:avLst/>
          </a:prstGeom>
        </p:spPr>
        <p:txBody>
          <a:bodyPr spcFirstLastPara="1" wrap="square" lIns="91425" tIns="91425" rIns="91425" bIns="91425" anchor="t" anchorCtr="0">
            <a:noAutofit/>
          </a:bodyPr>
          <a:lstStyle/>
          <a:p>
            <a:pPr lvl="0"/>
            <a:r>
              <a:rPr lang="en-US" dirty="0">
                <a:solidFill>
                  <a:srgbClr val="FFFFFF"/>
                </a:solidFill>
              </a:rPr>
              <a:t>Navigation Diagram with Feedback</a:t>
            </a:r>
            <a:endParaRPr dirty="0">
              <a:solidFill>
                <a:srgbClr val="FFFFFF"/>
              </a:solidFill>
            </a:endParaRPr>
          </a:p>
        </p:txBody>
      </p:sp>
      <p:sp>
        <p:nvSpPr>
          <p:cNvPr id="284" name="Google Shape;284;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A screenshot of a cell phone&#10;&#10;Description automatically generated">
            <a:extLst>
              <a:ext uri="{FF2B5EF4-FFF2-40B4-BE49-F238E27FC236}">
                <a16:creationId xmlns:a16="http://schemas.microsoft.com/office/drawing/2014/main" id="{6ADDB824-6F81-8A4A-B7FF-1246A0E870ED}"/>
              </a:ext>
            </a:extLst>
          </p:cNvPr>
          <p:cNvPicPr>
            <a:picLocks noChangeAspect="1"/>
          </p:cNvPicPr>
          <p:nvPr/>
        </p:nvPicPr>
        <p:blipFill>
          <a:blip r:embed="rId3"/>
          <a:stretch>
            <a:fillRect/>
          </a:stretch>
        </p:blipFill>
        <p:spPr>
          <a:xfrm>
            <a:off x="1312348" y="858742"/>
            <a:ext cx="6034657" cy="4284758"/>
          </a:xfrm>
          <a:prstGeom prst="rect">
            <a:avLst/>
          </a:prstGeom>
        </p:spPr>
      </p:pic>
      <p:sp>
        <p:nvSpPr>
          <p:cNvPr id="2" name="Multiplication Sign 1">
            <a:extLst>
              <a:ext uri="{FF2B5EF4-FFF2-40B4-BE49-F238E27FC236}">
                <a16:creationId xmlns:a16="http://schemas.microsoft.com/office/drawing/2014/main" id="{5C121DCE-4E4A-4D66-8D76-85747AF26EAD}"/>
              </a:ext>
            </a:extLst>
          </p:cNvPr>
          <p:cNvSpPr/>
          <p:nvPr/>
        </p:nvSpPr>
        <p:spPr>
          <a:xfrm>
            <a:off x="2556549" y="3296072"/>
            <a:ext cx="365760" cy="548640"/>
          </a:xfrm>
          <a:prstGeom prst="mathMultipl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ultiplication Sign 3">
            <a:extLst>
              <a:ext uri="{FF2B5EF4-FFF2-40B4-BE49-F238E27FC236}">
                <a16:creationId xmlns:a16="http://schemas.microsoft.com/office/drawing/2014/main" id="{A37B1EBC-42D6-4993-8107-4CDDB30168B4}"/>
              </a:ext>
            </a:extLst>
          </p:cNvPr>
          <p:cNvSpPr/>
          <p:nvPr/>
        </p:nvSpPr>
        <p:spPr>
          <a:xfrm>
            <a:off x="2573327" y="3960948"/>
            <a:ext cx="365760" cy="457200"/>
          </a:xfrm>
          <a:prstGeom prst="mathMultipl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95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r>
              <a:rPr lang="en-US" sz="1800" b="1" dirty="0">
                <a:solidFill>
                  <a:srgbClr val="FFFFFF"/>
                </a:solidFill>
                <a:latin typeface="Nunito"/>
                <a:ea typeface="Nunito"/>
                <a:cs typeface="Nunito"/>
                <a:sym typeface="Nunito"/>
              </a:rPr>
              <a:t>Book: Web Application for Searching and Goal Setting</a:t>
            </a:r>
          </a:p>
        </p:txBody>
      </p:sp>
    </p:spTree>
    <p:extLst>
      <p:ext uri="{BB962C8B-B14F-4D97-AF65-F5344CB8AC3E}">
        <p14:creationId xmlns:p14="http://schemas.microsoft.com/office/powerpoint/2010/main" val="102544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 (backup slides): Login / Index</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p:txBody>
      </p:sp>
      <p:pic>
        <p:nvPicPr>
          <p:cNvPr id="2" name="Picture 1">
            <a:extLst>
              <a:ext uri="{FF2B5EF4-FFF2-40B4-BE49-F238E27FC236}">
                <a16:creationId xmlns:a16="http://schemas.microsoft.com/office/drawing/2014/main" id="{DEB84CE8-997E-4BFA-B83E-E6805A38B148}"/>
              </a:ext>
            </a:extLst>
          </p:cNvPr>
          <p:cNvPicPr>
            <a:picLocks noChangeAspect="1"/>
          </p:cNvPicPr>
          <p:nvPr/>
        </p:nvPicPr>
        <p:blipFill>
          <a:blip r:embed="rId3"/>
          <a:stretch>
            <a:fillRect/>
          </a:stretch>
        </p:blipFill>
        <p:spPr>
          <a:xfrm>
            <a:off x="640080" y="1360483"/>
            <a:ext cx="7863840" cy="3606663"/>
          </a:xfrm>
          <a:prstGeom prst="rect">
            <a:avLst/>
          </a:prstGeom>
        </p:spPr>
      </p:pic>
    </p:spTree>
    <p:extLst>
      <p:ext uri="{BB962C8B-B14F-4D97-AF65-F5344CB8AC3E}">
        <p14:creationId xmlns:p14="http://schemas.microsoft.com/office/powerpoint/2010/main" val="47053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 (backup slides): Index / About Us</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p:txBody>
      </p:sp>
      <p:pic>
        <p:nvPicPr>
          <p:cNvPr id="3" name="Picture 2">
            <a:extLst>
              <a:ext uri="{FF2B5EF4-FFF2-40B4-BE49-F238E27FC236}">
                <a16:creationId xmlns:a16="http://schemas.microsoft.com/office/drawing/2014/main" id="{54DBF67E-B3E6-43D2-9514-FA87013BAB50}"/>
              </a:ext>
            </a:extLst>
          </p:cNvPr>
          <p:cNvPicPr>
            <a:picLocks noChangeAspect="1"/>
          </p:cNvPicPr>
          <p:nvPr/>
        </p:nvPicPr>
        <p:blipFill>
          <a:blip r:embed="rId3"/>
          <a:stretch>
            <a:fillRect/>
          </a:stretch>
        </p:blipFill>
        <p:spPr>
          <a:xfrm>
            <a:off x="640080" y="1354388"/>
            <a:ext cx="7863840" cy="3513283"/>
          </a:xfrm>
          <a:prstGeom prst="rect">
            <a:avLst/>
          </a:prstGeom>
        </p:spPr>
      </p:pic>
    </p:spTree>
    <p:extLst>
      <p:ext uri="{BB962C8B-B14F-4D97-AF65-F5344CB8AC3E}">
        <p14:creationId xmlns:p14="http://schemas.microsoft.com/office/powerpoint/2010/main" val="290942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25796"/>
            <a:ext cx="7030500" cy="999300"/>
          </a:xfrm>
          <a:prstGeom prst="rect">
            <a:avLst/>
          </a:prstGeom>
        </p:spPr>
        <p:txBody>
          <a:bodyPr spcFirstLastPara="1" wrap="square" lIns="91425" tIns="91425" rIns="91425" bIns="91425" anchor="t" anchorCtr="0">
            <a:noAutofit/>
          </a:bodyPr>
          <a:lstStyle/>
          <a:p>
            <a:pPr lvl="0"/>
            <a:r>
              <a:rPr lang="en-US" dirty="0">
                <a:solidFill>
                  <a:schemeClr val="lt1"/>
                </a:solidFill>
              </a:rPr>
              <a:t>Demo (backup slides): Main</a:t>
            </a:r>
            <a:endParaRPr dirty="0">
              <a:solidFill>
                <a:srgbClr val="FFFFFF"/>
              </a:solidFill>
            </a:endParaRPr>
          </a:p>
        </p:txBody>
      </p:sp>
      <p:sp>
        <p:nvSpPr>
          <p:cNvPr id="299" name="Google Shape;299;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00" name="Google Shape;300;p16"/>
          <p:cNvSpPr txBox="1"/>
          <p:nvPr/>
        </p:nvSpPr>
        <p:spPr>
          <a:xfrm>
            <a:off x="1090500" y="1474520"/>
            <a:ext cx="7243800" cy="2640300"/>
          </a:xfrm>
          <a:prstGeom prst="rect">
            <a:avLst/>
          </a:prstGeom>
          <a:noFill/>
          <a:ln>
            <a:noFill/>
          </a:ln>
        </p:spPr>
        <p:txBody>
          <a:bodyPr spcFirstLastPara="1" wrap="square" lIns="91425" tIns="91425" rIns="91425" bIns="91425" anchor="t" anchorCtr="0">
            <a:noAutofit/>
          </a:bodyPr>
          <a:lstStyle/>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a:p>
            <a:pPr marL="457200" lvl="0" indent="0" algn="l" rtl="0">
              <a:lnSpc>
                <a:spcPct val="118421"/>
              </a:lnSpc>
              <a:spcBef>
                <a:spcPts val="0"/>
              </a:spcBef>
              <a:spcAft>
                <a:spcPts val="0"/>
              </a:spcAft>
              <a:buNone/>
            </a:pPr>
            <a:endParaRPr lang="en-US" sz="1800" b="1" dirty="0">
              <a:solidFill>
                <a:srgbClr val="FFFFFF"/>
              </a:solidFill>
              <a:latin typeface="Nunito"/>
              <a:ea typeface="Nunito"/>
              <a:cs typeface="Nunito"/>
              <a:sym typeface="Nunito"/>
            </a:endParaRPr>
          </a:p>
        </p:txBody>
      </p:sp>
      <p:pic>
        <p:nvPicPr>
          <p:cNvPr id="2" name="Picture 1">
            <a:extLst>
              <a:ext uri="{FF2B5EF4-FFF2-40B4-BE49-F238E27FC236}">
                <a16:creationId xmlns:a16="http://schemas.microsoft.com/office/drawing/2014/main" id="{7C3835AF-F799-4306-B828-A45A83C85602}"/>
              </a:ext>
            </a:extLst>
          </p:cNvPr>
          <p:cNvPicPr>
            <a:picLocks noChangeAspect="1"/>
          </p:cNvPicPr>
          <p:nvPr/>
        </p:nvPicPr>
        <p:blipFill>
          <a:blip r:embed="rId3"/>
          <a:stretch>
            <a:fillRect/>
          </a:stretch>
        </p:blipFill>
        <p:spPr>
          <a:xfrm>
            <a:off x="640598" y="1359094"/>
            <a:ext cx="7863840" cy="3542683"/>
          </a:xfrm>
          <a:prstGeom prst="rect">
            <a:avLst/>
          </a:prstGeom>
        </p:spPr>
      </p:pic>
    </p:spTree>
    <p:extLst>
      <p:ext uri="{BB962C8B-B14F-4D97-AF65-F5344CB8AC3E}">
        <p14:creationId xmlns:p14="http://schemas.microsoft.com/office/powerpoint/2010/main" val="302348625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294</Words>
  <Application>Microsoft Office PowerPoint</Application>
  <PresentationFormat>On-screen Show (16:9)</PresentationFormat>
  <Paragraphs>46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Nunito</vt:lpstr>
      <vt:lpstr>Arial</vt:lpstr>
      <vt:lpstr>Maven Pro</vt:lpstr>
      <vt:lpstr>Momentum</vt:lpstr>
      <vt:lpstr>Milestone 2 Group 1</vt:lpstr>
      <vt:lpstr>Original Navigation Diagram</vt:lpstr>
      <vt:lpstr>Milestone 2 Feedback</vt:lpstr>
      <vt:lpstr>Use Case Diagram</vt:lpstr>
      <vt:lpstr>Navigation Diagram with Feedback</vt:lpstr>
      <vt:lpstr>Demo</vt:lpstr>
      <vt:lpstr>Demo (backup slides): Login / Index</vt:lpstr>
      <vt:lpstr>Demo (backup slides): Index / About Us</vt:lpstr>
      <vt:lpstr>Demo (backup slides): Main</vt:lpstr>
      <vt:lpstr>Demo (backup slides): Personal Library</vt:lpstr>
      <vt:lpstr>Demo (backup slides): Set Goals</vt:lpstr>
      <vt:lpstr>Demo (backup slides): Account Info</vt:lpstr>
      <vt:lpstr>External Service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 Design Pattern</dc:title>
  <dc:creator>brianschultz900</dc:creator>
  <cp:lastModifiedBy>Brian Schultz</cp:lastModifiedBy>
  <cp:revision>37</cp:revision>
  <dcterms:modified xsi:type="dcterms:W3CDTF">2020-10-10T18:11:17Z</dcterms:modified>
</cp:coreProperties>
</file>