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74971" autoAdjust="0"/>
  </p:normalViewPr>
  <p:slideViewPr>
    <p:cSldViewPr snapToObjects="1">
      <p:cViewPr>
        <p:scale>
          <a:sx n="80" d="100"/>
          <a:sy n="80" d="100"/>
        </p:scale>
        <p:origin x="-2400" y="-234"/>
      </p:cViewPr>
      <p:guideLst>
        <p:guide orient="horz" pos="3929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2. Oktober 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2. Oktober 2012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Applikation</a:t>
            </a:r>
            <a:r>
              <a:rPr lang="de-DE" baseline="0" dirty="0" smtClean="0"/>
              <a:t> auf Apache </a:t>
            </a:r>
            <a:r>
              <a:rPr lang="de-DE" baseline="0" dirty="0" err="1" smtClean="0"/>
              <a:t>deployed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Oberfläche mit HTML/JS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Ajax </a:t>
            </a:r>
            <a:r>
              <a:rPr lang="de-DE" dirty="0" err="1" smtClean="0"/>
              <a:t>calls</a:t>
            </a:r>
            <a:r>
              <a:rPr lang="de-DE" dirty="0" smtClean="0"/>
              <a:t> über </a:t>
            </a:r>
            <a:r>
              <a:rPr lang="de-DE" dirty="0" err="1" smtClean="0"/>
              <a:t>jQuery</a:t>
            </a:r>
            <a:r>
              <a:rPr lang="de-DE" baseline="0" dirty="0" smtClean="0"/>
              <a:t> an PHP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PHP dient nur als </a:t>
            </a:r>
            <a:r>
              <a:rPr lang="de-DE" baseline="0" dirty="0" err="1" smtClean="0"/>
              <a:t>schnittstelle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mysql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2. Oktober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Aufbauend auf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schlechte Code Qualität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3 Dateien: index.html und Daten1.js und Daten2.js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Sinnlose Namensgebung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Nicht einheitlich eine Sprache (Deutsch/Englisch)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Komplexe Abhängigkeiten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Ca. 80% des Codes neu geschrieben (für den Rest hatten wir noch keine Zeit)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de-DE" sz="1200" b="0" i="0" kern="1200" dirty="0" smtClean="0">
              <a:solidFill>
                <a:schemeClr val="tx1"/>
              </a:solidFill>
              <a:effectLst/>
              <a:latin typeface="Bitstream Charter" pitchFamily="2" charset="0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Geschäftslogik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 wurde beim Klienten ausgeführt.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Bitstream Charter" pitchFamily="2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2. Oktober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9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PHP</a:t>
            </a:r>
            <a:r>
              <a:rPr lang="de-DE" baseline="0" dirty="0" smtClean="0"/>
              <a:t> kann Prozess auch nicht ausführen, da kein Kontext dafür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Es</a:t>
            </a:r>
            <a:r>
              <a:rPr lang="de-DE" baseline="0" dirty="0" smtClean="0"/>
              <a:t> kann lediglich jeden Schritt in Datenbank persistieren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2. Oktober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8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Umstrukturierung des </a:t>
            </a:r>
            <a:r>
              <a:rPr lang="de-DE" dirty="0" err="1" smtClean="0"/>
              <a:t>Frontends</a:t>
            </a:r>
            <a:endParaRPr lang="de-DE" dirty="0" smtClean="0"/>
          </a:p>
          <a:p>
            <a:pPr marL="628650" lvl="1" indent="-171450">
              <a:buFontTx/>
              <a:buChar char="-"/>
            </a:pPr>
            <a:r>
              <a:rPr lang="de-DE" dirty="0" smtClean="0"/>
              <a:t>Anstatt</a:t>
            </a:r>
            <a:r>
              <a:rPr lang="de-DE" baseline="0" dirty="0" smtClean="0"/>
              <a:t> 3 große </a:t>
            </a:r>
            <a:r>
              <a:rPr lang="de-DE" baseline="0" dirty="0" err="1" smtClean="0"/>
              <a:t>dateien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1 View mit vielen </a:t>
            </a:r>
            <a:r>
              <a:rPr lang="de-DE" baseline="0" dirty="0" err="1" smtClean="0"/>
              <a:t>Subviews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Jedem View ist ein </a:t>
            </a:r>
            <a:r>
              <a:rPr lang="de-DE" baseline="0" dirty="0" err="1" smtClean="0"/>
              <a:t>ViewModel</a:t>
            </a:r>
            <a:r>
              <a:rPr lang="de-DE" baseline="0" dirty="0" smtClean="0"/>
              <a:t> zugeordnet (Art </a:t>
            </a:r>
            <a:r>
              <a:rPr lang="de-DE" baseline="0" dirty="0" err="1" smtClean="0"/>
              <a:t>controller</a:t>
            </a:r>
            <a:r>
              <a:rPr lang="de-DE" baseline="0" dirty="0" smtClean="0"/>
              <a:t>)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Das Model wird per JSON geliefert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Backend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Vision durch Stephan mit Scala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Einführung von Scala auf einem </a:t>
            </a:r>
            <a:r>
              <a:rPr lang="de-DE" baseline="0" dirty="0" err="1" smtClean="0"/>
              <a:t>Netty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Kommunikation mit Frontend über Play2-mini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Datenbank unverändert</a:t>
            </a:r>
          </a:p>
          <a:p>
            <a:pPr marL="1085850" lvl="2" indent="-171450">
              <a:buFontTx/>
              <a:buChar char="-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2. Oktober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6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Internet-Praktikum TK SS12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S-BPM Groupware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58774" y="2636912"/>
            <a:ext cx="8605713" cy="34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de-DE" b="1" dirty="0" smtClean="0"/>
              <a:t>Abschlusspräsentation</a:t>
            </a:r>
          </a:p>
          <a:p>
            <a:pPr marL="0" lvl="1" indent="0">
              <a:buNone/>
            </a:pPr>
            <a:r>
              <a:rPr lang="de-DE" dirty="0" smtClean="0"/>
              <a:t>Weiterentwicklung einer webbasierten S-BPM Groupware Lösung</a:t>
            </a:r>
            <a:endParaRPr lang="de-DE" dirty="0"/>
          </a:p>
          <a:p>
            <a:pPr marL="0" lvl="1" indent="0">
              <a:buNone/>
            </a:pPr>
            <a:endParaRPr lang="de-DE" sz="1600" dirty="0" smtClean="0"/>
          </a:p>
          <a:p>
            <a:pPr marL="0" lvl="1" indent="0">
              <a:buNone/>
            </a:pPr>
            <a:endParaRPr lang="de-DE" sz="1600" i="1" dirty="0" smtClean="0"/>
          </a:p>
          <a:p>
            <a:pPr marL="0" lvl="1" indent="0">
              <a:buNone/>
            </a:pPr>
            <a:r>
              <a:rPr lang="de-DE" sz="1600" i="1" dirty="0" smtClean="0"/>
              <a:t>André Röder</a:t>
            </a:r>
            <a:br>
              <a:rPr lang="de-DE" sz="1600" i="1" dirty="0" smtClean="0"/>
            </a:br>
            <a:r>
              <a:rPr lang="de-DE" sz="1600" i="1" dirty="0" smtClean="0"/>
              <a:t>Jens Hartwig</a:t>
            </a:r>
          </a:p>
          <a:p>
            <a:pPr marL="0" lvl="1" indent="0">
              <a:buNone/>
            </a:pPr>
            <a:r>
              <a:rPr lang="de-DE" sz="1600" i="1" dirty="0"/>
              <a:t>Matthias </a:t>
            </a:r>
            <a:r>
              <a:rPr lang="de-DE" sz="1600" i="1" dirty="0" err="1"/>
              <a:t>Schrammek</a:t>
            </a:r>
            <a:r>
              <a:rPr lang="de-DE" sz="1600" dirty="0" smtClean="0"/>
              <a:t>*</a:t>
            </a:r>
            <a:endParaRPr lang="de-DE" sz="1600" i="1" dirty="0" smtClean="0"/>
          </a:p>
          <a:p>
            <a:pPr marL="0" lvl="1" indent="0">
              <a:buNone/>
            </a:pPr>
            <a:r>
              <a:rPr lang="de-DE" sz="1600" i="1" dirty="0" smtClean="0"/>
              <a:t>Philip Beyer</a:t>
            </a:r>
            <a:br>
              <a:rPr lang="de-DE" sz="1600" i="1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Betreuer: </a:t>
            </a:r>
            <a:r>
              <a:rPr lang="de-DE" sz="1600" i="1" dirty="0" smtClean="0"/>
              <a:t>Stephan </a:t>
            </a:r>
            <a:r>
              <a:rPr lang="de-DE" sz="1600" i="1" dirty="0" err="1" smtClean="0"/>
              <a:t>Borgert</a:t>
            </a:r>
            <a:endParaRPr lang="de-DE" sz="1600" i="1" dirty="0"/>
          </a:p>
          <a:p>
            <a:pPr marL="0" lvl="1" indent="0">
              <a:buNone/>
            </a:pPr>
            <a:endParaRPr lang="de-DE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2" y="5099439"/>
            <a:ext cx="1660048" cy="11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79512" y="6367372"/>
            <a:ext cx="84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* Mitwirkung an der S-BPM Groupware außerhalb des Internet-Praktikum TK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| Aktuelle Architektur</a:t>
            </a:r>
            <a:endParaRPr lang="de-DE" sz="2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17074" y="184919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364088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17074" y="4077072"/>
            <a:ext cx="3162838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</a:p>
          <a:p>
            <a:pPr algn="ctr"/>
            <a:r>
              <a:rPr lang="de-DE" sz="1600" dirty="0" smtClean="0"/>
              <a:t>View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11560" y="264128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364088" y="264128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3923928" y="3429000"/>
            <a:ext cx="1350671" cy="504056"/>
          </a:xfrm>
          <a:prstGeom prst="leftRightArrow">
            <a:avLst>
              <a:gd name="adj1" fmla="val 97119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JSON/REST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429000"/>
            <a:ext cx="936104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11560" y="5517232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SVG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364088" y="407707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677813" y="3429000"/>
            <a:ext cx="2107613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r>
              <a:rPr lang="de-DE" dirty="0" smtClean="0"/>
              <a:t> </a:t>
            </a:r>
          </a:p>
          <a:p>
            <a:pPr algn="ctr"/>
            <a:r>
              <a:rPr lang="de-DE" sz="1600" dirty="0" smtClean="0"/>
              <a:t>Model &amp; </a:t>
            </a:r>
            <a:r>
              <a:rPr lang="de-DE" sz="1600" dirty="0" err="1" smtClean="0"/>
              <a:t>ViewModel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617074" y="4869160"/>
            <a:ext cx="3162838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Raphael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390640" y="3429000"/>
            <a:ext cx="3141799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Play2-mini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 rot="1897230">
            <a:off x="7795814" y="1770302"/>
            <a:ext cx="1080120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WIP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302545" y="2784542"/>
            <a:ext cx="5040560" cy="187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Live Demo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39439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Zielsetzung</a:t>
            </a:r>
          </a:p>
          <a:p>
            <a:pPr marL="342900" lvl="1" indent="-342900"/>
            <a:r>
              <a:rPr lang="de-DE" dirty="0" smtClean="0"/>
              <a:t>Subjektorientiertes Geschäftsprozessmanagement (S-BPM)</a:t>
            </a:r>
          </a:p>
          <a:p>
            <a:pPr marL="342900" lvl="1" indent="-342900"/>
            <a:r>
              <a:rPr lang="de-DE" dirty="0" smtClean="0"/>
              <a:t>Umgesetzte Themen</a:t>
            </a:r>
          </a:p>
          <a:p>
            <a:pPr marL="342900" lvl="1" indent="-342900"/>
            <a:r>
              <a:rPr lang="de-DE" dirty="0" smtClean="0"/>
              <a:t>Technik</a:t>
            </a:r>
          </a:p>
          <a:p>
            <a:pPr marL="342900" lvl="1" indent="-342900"/>
            <a:r>
              <a:rPr lang="de-DE" dirty="0" smtClean="0"/>
              <a:t>Demo</a:t>
            </a:r>
          </a:p>
          <a:p>
            <a:pPr marL="342900" lvl="1" indent="-342900"/>
            <a:r>
              <a:rPr lang="de-DE" dirty="0" smtClean="0"/>
              <a:t>Diskussion</a:t>
            </a:r>
          </a:p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b="1" dirty="0"/>
              <a:t>Weiterentwicklung</a:t>
            </a:r>
            <a:r>
              <a:rPr lang="de-DE" dirty="0"/>
              <a:t> einer webbasierten S-BPM Groupware </a:t>
            </a:r>
            <a:r>
              <a:rPr lang="de-DE" dirty="0" smtClean="0"/>
              <a:t>Lösung</a:t>
            </a:r>
          </a:p>
          <a:p>
            <a:pPr marL="701675" lvl="2" indent="-342900"/>
            <a:r>
              <a:rPr lang="de-DE" dirty="0" smtClean="0"/>
              <a:t>Hervorgegangen aus TK Projektpraktikum WS 11/12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b="1" dirty="0" smtClean="0"/>
              <a:t>Ursprüngliches Ziel: </a:t>
            </a:r>
            <a:r>
              <a:rPr lang="de-DE" dirty="0" smtClean="0"/>
              <a:t>Verbesserung der </a:t>
            </a:r>
            <a:r>
              <a:rPr lang="de-DE" dirty="0" err="1" smtClean="0"/>
              <a:t>Usability</a:t>
            </a:r>
            <a:endParaRPr lang="de-DE" dirty="0" smtClean="0"/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b="1" dirty="0" smtClean="0"/>
              <a:t>Tatsächliches Umgesetzt: </a:t>
            </a:r>
          </a:p>
          <a:p>
            <a:pPr marL="701675" lvl="2" indent="-342900"/>
            <a:r>
              <a:rPr lang="de-DE" dirty="0" smtClean="0"/>
              <a:t>Großteil der Software neu geschrieben		</a:t>
            </a:r>
          </a:p>
          <a:p>
            <a:pPr marL="701675" lvl="2" indent="-342900"/>
            <a:r>
              <a:rPr lang="de-DE" dirty="0" smtClean="0"/>
              <a:t>Neue Features</a:t>
            </a:r>
          </a:p>
          <a:p>
            <a:pPr marL="701675" lvl="2" indent="-342900"/>
            <a:r>
              <a:rPr lang="de-DE" dirty="0" smtClean="0"/>
              <a:t>Grundzüge für Weiterentwicklung im nächsten Semester gelegt</a:t>
            </a:r>
          </a:p>
          <a:p>
            <a:pPr marL="358775" lvl="2" indent="0">
              <a:buNone/>
            </a:pPr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Subjektorientiertes Geschäftsprozessmanagement (S-BPM*)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Neuartiges Paradigma für Geschäftsprozessmanagement</a:t>
            </a:r>
          </a:p>
          <a:p>
            <a:pPr marL="342900" lvl="1" indent="-342900"/>
            <a:r>
              <a:rPr lang="de-DE" dirty="0" smtClean="0"/>
              <a:t>Orientiert sich an natürlicher Sprache (Subjekt, Prädikat, Objekt)</a:t>
            </a:r>
          </a:p>
          <a:p>
            <a:pPr marL="342900" lvl="1" indent="-342900"/>
            <a:r>
              <a:rPr lang="de-DE" dirty="0"/>
              <a:t>Fokussiert sich auf die Handelnden in einem Prozess (</a:t>
            </a:r>
            <a:r>
              <a:rPr lang="de-DE" i="1" dirty="0"/>
              <a:t>Subjekte</a:t>
            </a:r>
            <a:r>
              <a:rPr lang="de-DE" dirty="0" smtClean="0"/>
              <a:t>)</a:t>
            </a:r>
          </a:p>
          <a:p>
            <a:pPr marL="342900" lvl="1" indent="-342900"/>
            <a:r>
              <a:rPr lang="de-DE" dirty="0" smtClean="0"/>
              <a:t>Ein Prozess besteht aus zwei oder mehr Subjekten die Nachrichten austauschen (</a:t>
            </a:r>
            <a:r>
              <a:rPr lang="de-DE" i="1" dirty="0" smtClean="0"/>
              <a:t>Objekte</a:t>
            </a:r>
            <a:r>
              <a:rPr lang="de-DE" dirty="0" smtClean="0"/>
              <a:t>)</a:t>
            </a:r>
          </a:p>
          <a:p>
            <a:pPr marL="342900" lvl="1" indent="-342900"/>
            <a:r>
              <a:rPr lang="de-DE" dirty="0" smtClean="0"/>
              <a:t>Subjekte besitzen internes Verhalten (Kontrollfluss aus </a:t>
            </a:r>
            <a:r>
              <a:rPr lang="de-DE" i="1" dirty="0" smtClean="0"/>
              <a:t>Prädikaten</a:t>
            </a:r>
            <a:r>
              <a:rPr lang="de-DE" dirty="0" smtClean="0"/>
              <a:t>)</a:t>
            </a:r>
          </a:p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9512" y="6367372"/>
            <a:ext cx="84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* BPM = Business </a:t>
            </a:r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" y="4581128"/>
            <a:ext cx="7646987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Umgesetzte Themen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/>
              <a:t>Anmeldung als Open Source Projekt bei </a:t>
            </a:r>
            <a:r>
              <a:rPr lang="de-DE" dirty="0" err="1"/>
              <a:t>Atlassian</a:t>
            </a:r>
            <a:r>
              <a:rPr lang="de-DE" dirty="0"/>
              <a:t> und Verwendung </a:t>
            </a:r>
            <a:r>
              <a:rPr lang="de-DE" dirty="0" smtClean="0"/>
              <a:t>der Suite (</a:t>
            </a:r>
            <a:r>
              <a:rPr lang="de-DE" dirty="0" err="1" smtClean="0"/>
              <a:t>Bugtracker</a:t>
            </a:r>
            <a:r>
              <a:rPr lang="de-DE" dirty="0" smtClean="0"/>
              <a:t>, Wiki, Repository)</a:t>
            </a:r>
          </a:p>
          <a:p>
            <a:pPr marL="701675" lvl="2" indent="-342900"/>
            <a:r>
              <a:rPr lang="de-DE" dirty="0" smtClean="0"/>
              <a:t>Organisation </a:t>
            </a:r>
            <a:r>
              <a:rPr lang="de-DE" dirty="0"/>
              <a:t>lief agil (</a:t>
            </a:r>
            <a:r>
              <a:rPr lang="de-DE" dirty="0" err="1" smtClean="0"/>
              <a:t>Scrum</a:t>
            </a:r>
            <a:r>
              <a:rPr lang="de-DE" dirty="0" smtClean="0"/>
              <a:t>)</a:t>
            </a:r>
            <a:r>
              <a:rPr lang="de-DE" dirty="0"/>
              <a:t>	</a:t>
            </a:r>
          </a:p>
          <a:p>
            <a:pPr marL="0" lvl="1" indent="0">
              <a:buNone/>
            </a:pPr>
            <a:endParaRPr lang="de-DE" dirty="0"/>
          </a:p>
          <a:p>
            <a:pPr marL="342900" lvl="1" indent="-342900"/>
            <a:r>
              <a:rPr lang="de-DE" dirty="0" smtClean="0"/>
              <a:t>Ungefähr </a:t>
            </a:r>
            <a:r>
              <a:rPr lang="de-DE" dirty="0"/>
              <a:t>180 unterschiedliche </a:t>
            </a:r>
            <a:r>
              <a:rPr lang="de-DE" dirty="0" smtClean="0"/>
              <a:t>Tasks/Bugs</a:t>
            </a:r>
          </a:p>
          <a:p>
            <a:pPr marL="701675" lvl="2" indent="-342900"/>
            <a:r>
              <a:rPr lang="de-DE" dirty="0" smtClean="0"/>
              <a:t>Großteil der Applikation neu- oder umgeschrieben</a:t>
            </a:r>
            <a:endParaRPr lang="de-DE" dirty="0"/>
          </a:p>
          <a:p>
            <a:pPr marL="701675" lvl="2" indent="-342900"/>
            <a:r>
              <a:rPr lang="de-DE" dirty="0" smtClean="0"/>
              <a:t>Viele </a:t>
            </a:r>
            <a:r>
              <a:rPr lang="de-DE" dirty="0"/>
              <a:t>Änderungen in der verwendeten Technik des </a:t>
            </a:r>
            <a:r>
              <a:rPr lang="de-DE" dirty="0" err="1"/>
              <a:t>Frontends</a:t>
            </a:r>
            <a:endParaRPr lang="de-DE" dirty="0"/>
          </a:p>
          <a:p>
            <a:pPr marL="701675" lvl="2" indent="-342900"/>
            <a:r>
              <a:rPr lang="de-DE" dirty="0" smtClean="0"/>
              <a:t>Verbesserung </a:t>
            </a:r>
            <a:r>
              <a:rPr lang="de-DE" dirty="0"/>
              <a:t>der Code </a:t>
            </a:r>
            <a:r>
              <a:rPr lang="de-DE" dirty="0" smtClean="0"/>
              <a:t>Qualität</a:t>
            </a:r>
            <a:endParaRPr lang="de-DE" dirty="0" smtClean="0"/>
          </a:p>
          <a:p>
            <a:pPr marL="358775" lvl="2" indent="0">
              <a:buNone/>
            </a:pPr>
            <a:endParaRPr lang="de-DE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Umgesetzte Themen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err="1"/>
              <a:t>Usability</a:t>
            </a:r>
            <a:r>
              <a:rPr lang="de-DE" dirty="0"/>
              <a:t> erhöht</a:t>
            </a:r>
          </a:p>
          <a:p>
            <a:pPr marL="701675" lvl="2" indent="-342900"/>
            <a:r>
              <a:rPr lang="de-DE" dirty="0"/>
              <a:t>Dynamischere Gestaltung der Oberfläche</a:t>
            </a:r>
          </a:p>
          <a:p>
            <a:pPr marL="881062" lvl="3" indent="-342900"/>
            <a:r>
              <a:rPr lang="de-DE" dirty="0"/>
              <a:t>Anpassung an Größe des Browserfenster</a:t>
            </a:r>
          </a:p>
          <a:p>
            <a:pPr marL="881062" lvl="3" indent="-342900"/>
            <a:r>
              <a:rPr lang="de-DE" dirty="0"/>
              <a:t>Kontextsensitive Menüs</a:t>
            </a:r>
          </a:p>
          <a:p>
            <a:pPr marL="701675" lvl="2" indent="-342900"/>
            <a:r>
              <a:rPr lang="de-DE" dirty="0"/>
              <a:t>Shortcuts</a:t>
            </a:r>
          </a:p>
          <a:p>
            <a:pPr marL="701675" lvl="2" indent="-342900"/>
            <a:r>
              <a:rPr lang="de-DE" dirty="0"/>
              <a:t>Sprache auf Englisch</a:t>
            </a:r>
          </a:p>
          <a:p>
            <a:pPr marL="342900" lvl="1" indent="-342900"/>
            <a:endParaRPr lang="de-DE" dirty="0" smtClean="0"/>
          </a:p>
          <a:p>
            <a:pPr marL="342900" lvl="1" indent="-342900"/>
            <a:r>
              <a:rPr lang="de-DE" dirty="0" smtClean="0"/>
              <a:t>Dokumentation</a:t>
            </a:r>
          </a:p>
          <a:p>
            <a:pPr marL="342900" lvl="1" indent="-342900"/>
            <a:endParaRPr lang="de-DE" dirty="0" smtClean="0"/>
          </a:p>
          <a:p>
            <a:pPr marL="342900" lvl="1" indent="-342900"/>
            <a:r>
              <a:rPr lang="de-DE" dirty="0" smtClean="0"/>
              <a:t>Weitere </a:t>
            </a:r>
            <a:r>
              <a:rPr lang="de-DE" dirty="0"/>
              <a:t>Sprachelemente von S-BPM </a:t>
            </a:r>
            <a:r>
              <a:rPr lang="de-DE" dirty="0" smtClean="0"/>
              <a:t>eingefügt</a:t>
            </a:r>
            <a:endParaRPr lang="de-DE" dirty="0"/>
          </a:p>
          <a:p>
            <a:pPr marL="358775" lvl="2" indent="0">
              <a:buNone/>
            </a:pPr>
            <a:endParaRPr lang="de-DE" dirty="0" smtClean="0"/>
          </a:p>
          <a:p>
            <a:pPr marL="342900" lvl="1" indent="-342900"/>
            <a:r>
              <a:rPr lang="de-DE" dirty="0"/>
              <a:t>Grundlagen für neues Backend in Scala gelegt</a:t>
            </a:r>
          </a:p>
          <a:p>
            <a:pPr marL="342900" lvl="1" indent="-342900"/>
            <a:endParaRPr lang="de-DE" dirty="0" smtClean="0"/>
          </a:p>
          <a:p>
            <a:pPr marL="342900" lvl="1" indent="-342900"/>
            <a:r>
              <a:rPr lang="de-DE" dirty="0" smtClean="0"/>
              <a:t>Ziel </a:t>
            </a:r>
            <a:r>
              <a:rPr lang="de-DE" dirty="0"/>
              <a:t>ist die Integration in eine Groupware 	</a:t>
            </a:r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| Bestehende Architektur</a:t>
            </a:r>
            <a:endParaRPr lang="de-DE" sz="2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17074" y="184919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364088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17074" y="407707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11560" y="264128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364088" y="336136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PHP</a:t>
            </a:r>
            <a:endParaRPr lang="de-DE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3869401" y="3437740"/>
            <a:ext cx="1350671" cy="495316"/>
          </a:xfrm>
          <a:prstGeom prst="leftRightArrow">
            <a:avLst>
              <a:gd name="adj1" fmla="val 97119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JSON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42900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17074" y="486916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364088" y="407707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 | Probleme</a:t>
            </a:r>
            <a:endParaRPr lang="de-DE" sz="2000" dirty="0"/>
          </a:p>
        </p:txBody>
      </p:sp>
      <p:sp>
        <p:nvSpPr>
          <p:cNvPr id="11" name="Richtungspfeil 10"/>
          <p:cNvSpPr/>
          <p:nvPr/>
        </p:nvSpPr>
        <p:spPr>
          <a:xfrm>
            <a:off x="4067944" y="1844824"/>
            <a:ext cx="576064" cy="3524022"/>
          </a:xfrm>
          <a:prstGeom prst="homePlate">
            <a:avLst>
              <a:gd name="adj" fmla="val 201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3" name="Abgerundetes Rechteck 22"/>
          <p:cNvSpPr/>
          <p:nvPr/>
        </p:nvSpPr>
        <p:spPr>
          <a:xfrm>
            <a:off x="4860032" y="1844824"/>
            <a:ext cx="3672408" cy="3524022"/>
          </a:xfrm>
          <a:prstGeom prst="roundRect">
            <a:avLst>
              <a:gd name="adj" fmla="val 62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JS</a:t>
            </a:r>
          </a:p>
          <a:p>
            <a:pPr marL="742950" lvl="1" indent="-285750">
              <a:lnSpc>
                <a:spcPts val="2300"/>
              </a:lnSpc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Wenige Dateien (3) mit sehr hoher Kopplung</a:t>
            </a:r>
          </a:p>
          <a:p>
            <a:pPr marL="742950" lvl="1" indent="-285750">
              <a:lnSpc>
                <a:spcPts val="2300"/>
              </a:lnSpc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Keinerlei Struktur zw. View und Model</a:t>
            </a:r>
          </a:p>
          <a:p>
            <a:pPr marL="742950" lvl="1" indent="-285750">
              <a:lnSpc>
                <a:spcPts val="2300"/>
              </a:lnSpc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Benennung ohne Konventionen</a:t>
            </a:r>
          </a:p>
          <a:p>
            <a:pPr marL="742950" lvl="1" indent="-285750">
              <a:lnSpc>
                <a:spcPts val="2300"/>
              </a:lnSpc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Manipulation der Oberfläche mit </a:t>
            </a:r>
            <a:r>
              <a:rPr lang="de-DE" dirty="0" err="1" smtClean="0">
                <a:solidFill>
                  <a:schemeClr val="tx1"/>
                </a:solidFill>
              </a:rPr>
              <a:t>jQuery</a:t>
            </a:r>
            <a:endParaRPr lang="de-DE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ts val="2300"/>
              </a:lnSpc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Ausführung von Prozessen im Browser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617074" y="184919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17074" y="407707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611560" y="264128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11560" y="342900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617074" y="486916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Canvas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 | Probleme</a:t>
            </a:r>
            <a:endParaRPr lang="de-DE" sz="2000" dirty="0"/>
          </a:p>
        </p:txBody>
      </p:sp>
      <p:sp>
        <p:nvSpPr>
          <p:cNvPr id="14" name="Richtungspfeil 13"/>
          <p:cNvSpPr/>
          <p:nvPr/>
        </p:nvSpPr>
        <p:spPr>
          <a:xfrm>
            <a:off x="4067944" y="1844824"/>
            <a:ext cx="576064" cy="3524022"/>
          </a:xfrm>
          <a:prstGeom prst="homePlate">
            <a:avLst>
              <a:gd name="adj" fmla="val 201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5" name="Abgerundetes Rechteck 14"/>
          <p:cNvSpPr/>
          <p:nvPr/>
        </p:nvSpPr>
        <p:spPr>
          <a:xfrm>
            <a:off x="4860032" y="1844824"/>
            <a:ext cx="3672408" cy="3524022"/>
          </a:xfrm>
          <a:prstGeom prst="roundRect">
            <a:avLst>
              <a:gd name="adj" fmla="val 62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PHP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Kann Prozesse nicht „ausführen“, sondern nur Daten persistieren und laden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17074" y="184919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17074" y="4005064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3289354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433</Words>
  <Application>Microsoft Office PowerPoint</Application>
  <PresentationFormat>Bildschirmpräsentation (4:3)</PresentationFormat>
  <Paragraphs>143</Paragraphs>
  <Slides>11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Präsentationsvorlage_BWL9</vt:lpstr>
      <vt:lpstr>S-BPM Groupware</vt:lpstr>
      <vt:lpstr>Gliederung</vt:lpstr>
      <vt:lpstr>Zielsetzung</vt:lpstr>
      <vt:lpstr>Subjektorientiertes Geschäftsprozessmanagement (S-BPM*)</vt:lpstr>
      <vt:lpstr>Umgesetzte Themen</vt:lpstr>
      <vt:lpstr>Umgesetzte Themen</vt:lpstr>
      <vt:lpstr>Technik | Bestehende Architektur</vt:lpstr>
      <vt:lpstr>Technik | Probleme</vt:lpstr>
      <vt:lpstr>Technik | Probleme</vt:lpstr>
      <vt:lpstr>Technik | Aktuelle Architektur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Jens</cp:lastModifiedBy>
  <cp:revision>211</cp:revision>
  <dcterms:created xsi:type="dcterms:W3CDTF">2009-12-23T09:42:49Z</dcterms:created>
  <dcterms:modified xsi:type="dcterms:W3CDTF">2012-10-02T11:25:13Z</dcterms:modified>
</cp:coreProperties>
</file>