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3" r:id="rId2"/>
    <p:sldId id="311" r:id="rId3"/>
    <p:sldId id="313" r:id="rId4"/>
    <p:sldId id="259" r:id="rId5"/>
    <p:sldId id="281" r:id="rId6"/>
    <p:sldId id="267" r:id="rId7"/>
    <p:sldId id="264" r:id="rId8"/>
    <p:sldId id="282" r:id="rId9"/>
    <p:sldId id="268" r:id="rId10"/>
    <p:sldId id="265" r:id="rId11"/>
    <p:sldId id="258" r:id="rId12"/>
    <p:sldId id="266" r:id="rId13"/>
    <p:sldId id="272" r:id="rId14"/>
    <p:sldId id="269" r:id="rId15"/>
    <p:sldId id="271" r:id="rId16"/>
    <p:sldId id="274" r:id="rId17"/>
    <p:sldId id="275" r:id="rId18"/>
    <p:sldId id="276" r:id="rId19"/>
    <p:sldId id="277" r:id="rId20"/>
    <p:sldId id="278" r:id="rId21"/>
    <p:sldId id="270" r:id="rId22"/>
    <p:sldId id="273" r:id="rId23"/>
    <p:sldId id="280" r:id="rId24"/>
    <p:sldId id="31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14" r:id="rId50"/>
    <p:sldId id="315" r:id="rId51"/>
    <p:sldId id="316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3" autoAdjust="0"/>
    <p:restoredTop sz="91188" autoAdjust="0"/>
  </p:normalViewPr>
  <p:slideViewPr>
    <p:cSldViewPr snapToObjects="1">
      <p:cViewPr>
        <p:scale>
          <a:sx n="80" d="100"/>
          <a:sy n="80" d="100"/>
        </p:scale>
        <p:origin x="-2592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September 25,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September 25,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94BE6-3FB2-5D47-A8BF-5EBF548E30B5}" type="slidenum">
              <a:rPr lang="de-DE"/>
              <a:pPr/>
              <a:t>1</a:t>
            </a:fld>
            <a:endParaRPr lang="de-DE"/>
          </a:p>
        </p:txBody>
      </p:sp>
      <p:sp>
        <p:nvSpPr>
          <p:cNvPr id="33793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3794" name="Text Box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FE957E-9CEF-2A46-88CA-66388E491FA4}" type="slidenum">
              <a:rPr lang="de-DE"/>
              <a:pPr/>
              <a:t>33</a:t>
            </a:fld>
            <a:endParaRPr lang="de-DE"/>
          </a:p>
        </p:txBody>
      </p:sp>
      <p:sp>
        <p:nvSpPr>
          <p:cNvPr id="43009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1250FB-9875-964A-A8B0-72923AED2069}" type="slidenum">
              <a:rPr lang="de-DE"/>
              <a:pPr/>
              <a:t>34</a:t>
            </a:fld>
            <a:endParaRPr lang="de-DE"/>
          </a:p>
        </p:txBody>
      </p:sp>
      <p:sp>
        <p:nvSpPr>
          <p:cNvPr id="44033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425F28-EF6A-484C-8368-B77D0B6DD20E}" type="slidenum">
              <a:rPr lang="de-DE"/>
              <a:pPr/>
              <a:t>35</a:t>
            </a:fld>
            <a:endParaRPr lang="de-DE"/>
          </a:p>
        </p:txBody>
      </p:sp>
      <p:sp>
        <p:nvSpPr>
          <p:cNvPr id="45057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4E3A80-04C4-DD46-9E45-19FCB4656B04}" type="slidenum">
              <a:rPr lang="de-DE"/>
              <a:pPr/>
              <a:t>36</a:t>
            </a:fld>
            <a:endParaRPr lang="de-DE"/>
          </a:p>
        </p:txBody>
      </p:sp>
      <p:sp>
        <p:nvSpPr>
          <p:cNvPr id="46081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152757-8182-754E-9D14-4171A208227D}" type="slidenum">
              <a:rPr lang="de-DE"/>
              <a:pPr/>
              <a:t>37</a:t>
            </a:fld>
            <a:endParaRPr lang="de-DE"/>
          </a:p>
        </p:txBody>
      </p:sp>
      <p:sp>
        <p:nvSpPr>
          <p:cNvPr id="47105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4292EB-B76E-D446-BD4B-5BBDFF8085B8}" type="slidenum">
              <a:rPr lang="de-DE"/>
              <a:pPr/>
              <a:t>38</a:t>
            </a:fld>
            <a:endParaRPr lang="de-DE"/>
          </a:p>
        </p:txBody>
      </p:sp>
      <p:sp>
        <p:nvSpPr>
          <p:cNvPr id="48129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C22167-D16E-6446-BEB3-8E1375289679}" type="slidenum">
              <a:rPr lang="de-DE"/>
              <a:pPr/>
              <a:t>39</a:t>
            </a:fld>
            <a:endParaRPr lang="de-DE"/>
          </a:p>
        </p:txBody>
      </p:sp>
      <p:sp>
        <p:nvSpPr>
          <p:cNvPr id="4915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864399-04E5-9E47-BFCE-639DEC5C7479}" type="slidenum">
              <a:rPr lang="de-DE"/>
              <a:pPr/>
              <a:t>40</a:t>
            </a:fld>
            <a:endParaRPr lang="de-DE"/>
          </a:p>
        </p:txBody>
      </p:sp>
      <p:sp>
        <p:nvSpPr>
          <p:cNvPr id="5017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F18FB-D55C-AB46-AD54-5B8A55DB7046}" type="slidenum">
              <a:rPr lang="de-DE"/>
              <a:pPr/>
              <a:t>41</a:t>
            </a:fld>
            <a:endParaRPr lang="de-DE"/>
          </a:p>
        </p:txBody>
      </p:sp>
      <p:sp>
        <p:nvSpPr>
          <p:cNvPr id="5120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D49F0B-F2D2-CA43-895F-F33ABB986416}" type="slidenum">
              <a:rPr lang="de-DE"/>
              <a:pPr/>
              <a:t>42</a:t>
            </a:fld>
            <a:endParaRPr lang="de-DE"/>
          </a:p>
        </p:txBody>
      </p:sp>
      <p:sp>
        <p:nvSpPr>
          <p:cNvPr id="5222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722813-A99E-9849-B2C5-E7CBD7FBB91C}" type="slidenum">
              <a:rPr lang="de-DE"/>
              <a:pPr/>
              <a:t>25</a:t>
            </a:fld>
            <a:endParaRPr lang="de-DE"/>
          </a:p>
        </p:txBody>
      </p:sp>
      <p:sp>
        <p:nvSpPr>
          <p:cNvPr id="348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AC28B2-A1A8-884C-8900-F3B4DCAA6C43}" type="slidenum">
              <a:rPr lang="de-DE"/>
              <a:pPr/>
              <a:t>43</a:t>
            </a:fld>
            <a:endParaRPr lang="de-DE"/>
          </a:p>
        </p:txBody>
      </p:sp>
      <p:sp>
        <p:nvSpPr>
          <p:cNvPr id="5324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CFF33D-E483-4B48-A066-A1C38897BC2C}" type="slidenum">
              <a:rPr lang="de-DE"/>
              <a:pPr/>
              <a:t>44</a:t>
            </a:fld>
            <a:endParaRPr lang="de-DE"/>
          </a:p>
        </p:txBody>
      </p:sp>
      <p:sp>
        <p:nvSpPr>
          <p:cNvPr id="5427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AE6C81-7CF5-6344-B7AA-816F1A364711}" type="slidenum">
              <a:rPr lang="de-DE"/>
              <a:pPr/>
              <a:t>45</a:t>
            </a:fld>
            <a:endParaRPr lang="de-DE"/>
          </a:p>
        </p:txBody>
      </p:sp>
      <p:sp>
        <p:nvSpPr>
          <p:cNvPr id="5529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F79F5F-5004-1146-8B84-77FB56F4040C}" type="slidenum">
              <a:rPr lang="de-DE"/>
              <a:pPr/>
              <a:t>46</a:t>
            </a:fld>
            <a:endParaRPr lang="de-DE"/>
          </a:p>
        </p:txBody>
      </p:sp>
      <p:sp>
        <p:nvSpPr>
          <p:cNvPr id="5632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8CF6CC-8745-3A4C-9139-6DF6AAD153CA}" type="slidenum">
              <a:rPr lang="de-DE"/>
              <a:pPr/>
              <a:t>47</a:t>
            </a:fld>
            <a:endParaRPr lang="de-DE"/>
          </a:p>
        </p:txBody>
      </p:sp>
      <p:sp>
        <p:nvSpPr>
          <p:cNvPr id="573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38CD54-ECDB-634A-A423-B0193E160F7B}" type="slidenum">
              <a:rPr lang="de-DE"/>
              <a:pPr/>
              <a:t>48</a:t>
            </a:fld>
            <a:endParaRPr lang="de-DE"/>
          </a:p>
        </p:txBody>
      </p:sp>
      <p:sp>
        <p:nvSpPr>
          <p:cNvPr id="583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September 26,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1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184C17-4405-4046-9460-4CAAED56824C}" type="slidenum">
              <a:rPr lang="de-DE"/>
              <a:pPr/>
              <a:t>52</a:t>
            </a:fld>
            <a:endParaRPr lang="de-DE"/>
          </a:p>
        </p:txBody>
      </p:sp>
      <p:sp>
        <p:nvSpPr>
          <p:cNvPr id="593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58FE0F-BDBC-F24D-9254-FA8F9D91CC1D}" type="slidenum">
              <a:rPr lang="de-DE"/>
              <a:pPr/>
              <a:t>53</a:t>
            </a:fld>
            <a:endParaRPr lang="de-DE"/>
          </a:p>
        </p:txBody>
      </p:sp>
      <p:sp>
        <p:nvSpPr>
          <p:cNvPr id="604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58FE0F-BDBC-F24D-9254-FA8F9D91CC1D}" type="slidenum">
              <a:rPr lang="de-DE"/>
              <a:pPr/>
              <a:t>54</a:t>
            </a:fld>
            <a:endParaRPr lang="de-DE"/>
          </a:p>
        </p:txBody>
      </p:sp>
      <p:sp>
        <p:nvSpPr>
          <p:cNvPr id="604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E17A37-0EFA-784B-8C7E-4AAA2781FED1}" type="slidenum">
              <a:rPr lang="de-DE"/>
              <a:pPr/>
              <a:t>26</a:t>
            </a:fld>
            <a:endParaRPr lang="de-DE"/>
          </a:p>
        </p:txBody>
      </p:sp>
      <p:sp>
        <p:nvSpPr>
          <p:cNvPr id="358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cs typeface="+mn-ea" charset="0"/>
              </a:rPr>
              <a:t>25.09.13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cs typeface="+mn-ea" charset="0"/>
              </a:rPr>
              <a:t>|  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cs typeface="+mn-ea" charset="0"/>
              </a:rPr>
              <a:t>|  </a:t>
            </a:r>
            <a:fld id="{F9F97E89-548A-1748-926C-7546DAB580F7}" type="slidenum">
              <a:rPr lang="de-DE" sz="1400">
                <a:solidFill>
                  <a:srgbClr val="000000"/>
                </a:solidFill>
                <a:cs typeface="+mn-ea" charset="0"/>
              </a:rPr>
              <a:pPr>
                <a:lnSpc>
                  <a:spcPct val="100000"/>
                </a:lnSpc>
              </a:pPr>
              <a:t>26</a:t>
            </a:fld>
            <a:endParaRPr lang="de-DE" sz="1400">
              <a:solidFill>
                <a:srgbClr val="000000"/>
              </a:solidFill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FFCC8D-8DCF-BD47-9608-DB72101156F5}" type="slidenum">
              <a:rPr lang="de-DE"/>
              <a:pPr/>
              <a:t>27</a:t>
            </a:fld>
            <a:endParaRPr lang="de-DE"/>
          </a:p>
        </p:txBody>
      </p:sp>
      <p:sp>
        <p:nvSpPr>
          <p:cNvPr id="36865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69D726-A492-3F40-94F4-A408D6521243}" type="slidenum">
              <a:rPr lang="de-DE"/>
              <a:pPr/>
              <a:t>28</a:t>
            </a:fld>
            <a:endParaRPr lang="de-DE"/>
          </a:p>
        </p:txBody>
      </p:sp>
      <p:sp>
        <p:nvSpPr>
          <p:cNvPr id="37889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BFCFB7-0013-D144-8769-05E8956438DD}" type="slidenum">
              <a:rPr lang="de-DE"/>
              <a:pPr/>
              <a:t>29</a:t>
            </a:fld>
            <a:endParaRPr lang="de-DE"/>
          </a:p>
        </p:txBody>
      </p:sp>
      <p:sp>
        <p:nvSpPr>
          <p:cNvPr id="38913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6BF5B8-6412-ED46-B569-9321F57BA50D}" type="slidenum">
              <a:rPr lang="de-DE"/>
              <a:pPr/>
              <a:t>30</a:t>
            </a:fld>
            <a:endParaRPr lang="de-DE"/>
          </a:p>
        </p:txBody>
      </p:sp>
      <p:sp>
        <p:nvSpPr>
          <p:cNvPr id="39937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47FB46-DE5C-6E4D-9DE3-F7665420908D}" type="slidenum">
              <a:rPr lang="de-DE"/>
              <a:pPr/>
              <a:t>31</a:t>
            </a:fld>
            <a:endParaRPr lang="de-DE"/>
          </a:p>
        </p:txBody>
      </p:sp>
      <p:sp>
        <p:nvSpPr>
          <p:cNvPr id="40961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2E6B96-B9F7-5A49-B7F2-28A2A022E508}" type="slidenum">
              <a:rPr lang="de-DE"/>
              <a:pPr/>
              <a:t>32</a:t>
            </a:fld>
            <a:endParaRPr lang="de-DE"/>
          </a:p>
        </p:txBody>
      </p:sp>
      <p:sp>
        <p:nvSpPr>
          <p:cNvPr id="41985" name="Text Box 1"/>
          <p:cNvSpPr txBox="1">
            <a:spLocks noChangeArrowheads="1"/>
          </p:cNvSpPr>
          <p:nvPr>
            <p:ph type="body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spcBef>
                <a:spcPct val="0"/>
              </a:spcBef>
            </a:pPr>
            <a:endParaRPr lang="de-DE" sz="2000">
              <a:latin typeface="Arial" charset="0"/>
              <a:cs typeface="Microsoft YaHei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0513" cy="836613"/>
          </a:xfrm>
        </p:spPr>
        <p:txBody>
          <a:bodyPr/>
          <a:lstStyle/>
          <a:p>
            <a:r>
              <a:rPr lang="x-non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6821487" cy="2162175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363" y="3933825"/>
            <a:ext cx="6821487" cy="2163763"/>
          </a:xfrm>
        </p:spPr>
        <p:txBody>
          <a:bodyPr/>
          <a:lstStyle/>
          <a:p>
            <a:pPr lvl="0"/>
            <a:r>
              <a:rPr lang="x-none" smtClean="0"/>
              <a:t>Mastertextformat bearbeiten</a:t>
            </a:r>
          </a:p>
          <a:p>
            <a:pPr lvl="1"/>
            <a:r>
              <a:rPr lang="x-none" smtClean="0"/>
              <a:t>Zweite Ebene</a:t>
            </a:r>
          </a:p>
          <a:p>
            <a:pPr lvl="2"/>
            <a:r>
              <a:rPr lang="x-none" smtClean="0"/>
              <a:t>Dritte Ebene</a:t>
            </a:r>
          </a:p>
          <a:p>
            <a:pPr lvl="3"/>
            <a:r>
              <a:rPr lang="x-none" smtClean="0"/>
              <a:t>Vierte Ebene</a:t>
            </a:r>
          </a:p>
          <a:p>
            <a:pPr lvl="4"/>
            <a:r>
              <a:rPr lang="x-non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6149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884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0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58800" y="1035050"/>
            <a:ext cx="66421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2000" b="1" dirty="0">
                <a:solidFill>
                  <a:srgbClr val="FFFFFF"/>
                </a:solidFill>
                <a:cs typeface="Arial" charset="0"/>
              </a:rPr>
              <a:t>Internetpraktikum WS 12/13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0" y="242888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3200" b="1" dirty="0">
                <a:solidFill>
                  <a:srgbClr val="FFFFFF"/>
                </a:solidFill>
                <a:cs typeface="Arial" charset="0"/>
              </a:rPr>
              <a:t>S-BPM Groupware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60363" y="1619250"/>
            <a:ext cx="8459787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FFFFFF"/>
                </a:solidFill>
                <a:cs typeface="Arial" charset="0"/>
              </a:rPr>
              <a:t>Weiterentwicklung einer webbasierten S-BPM Groupware Lösung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060700"/>
            <a:ext cx="18002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240088"/>
            <a:ext cx="1222375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55925"/>
            <a:ext cx="3771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59225"/>
            <a:ext cx="230346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679950"/>
            <a:ext cx="26638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725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Messaging</a:t>
            </a:r>
            <a:endParaRPr lang="de-DE" dirty="0"/>
          </a:p>
        </p:txBody>
      </p:sp>
      <p:pic>
        <p:nvPicPr>
          <p:cNvPr id="4" name="Inhaltsplatzhalter 3" descr="messag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23" b="-9623"/>
          <a:stretch>
            <a:fillRect/>
          </a:stretch>
        </p:blipFill>
        <p:spPr>
          <a:xfrm>
            <a:off x="360000" y="1620000"/>
            <a:ext cx="8460472" cy="4479943"/>
          </a:xfrm>
        </p:spPr>
      </p:pic>
    </p:spTree>
    <p:extLst>
      <p:ext uri="{BB962C8B-B14F-4D97-AF65-F5344CB8AC3E}">
        <p14:creationId xmlns:p14="http://schemas.microsoft.com/office/powerpoint/2010/main" val="321243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</a:t>
            </a:r>
            <a:r>
              <a:rPr lang="de-DE" dirty="0" smtClean="0"/>
              <a:t>| </a:t>
            </a:r>
            <a:r>
              <a:rPr lang="de-DE" dirty="0"/>
              <a:t>Funktionen </a:t>
            </a:r>
            <a:r>
              <a:rPr lang="de-DE" dirty="0" smtClean="0"/>
              <a:t>| Hilfesystem</a:t>
            </a:r>
            <a:endParaRPr lang="de-DE" dirty="0"/>
          </a:p>
        </p:txBody>
      </p:sp>
      <p:pic>
        <p:nvPicPr>
          <p:cNvPr id="6" name="Inhaltsplatzhalter 5" descr="hilf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47" b="-13247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22070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API Konsole</a:t>
            </a:r>
            <a:endParaRPr lang="de-DE" dirty="0"/>
          </a:p>
        </p:txBody>
      </p:sp>
      <p:pic>
        <p:nvPicPr>
          <p:cNvPr id="4" name="Inhaltsplatzhalter 3" descr="api konso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16" r="-16216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321243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537192"/>
          </a:xfrm>
        </p:spPr>
        <p:txBody>
          <a:bodyPr anchor="ctr"/>
          <a:lstStyle/>
          <a:p>
            <a:pPr marL="0" indent="0" algn="ctr"/>
            <a:r>
              <a:rPr lang="de-DE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0780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Übersicht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7F7F7F"/>
                </a:solidFill>
              </a:rPr>
              <a:t>Funktionen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7F7F7F"/>
                </a:solidFill>
              </a:rPr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Technik</a:t>
            </a:r>
          </a:p>
          <a:p>
            <a:pPr marL="815975" lvl="2" indent="-45720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Architektur</a:t>
            </a:r>
          </a:p>
          <a:p>
            <a:pPr marL="815975" lvl="2" indent="-45720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  <a:p>
            <a:pPr marL="815975" lvl="2" indent="-457200">
              <a:buFont typeface="+mj-lt"/>
              <a:buAutoNum type="arabicPeriod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Live Updates</a:t>
            </a:r>
          </a:p>
        </p:txBody>
      </p:sp>
    </p:spTree>
    <p:extLst>
      <p:ext uri="{BB962C8B-B14F-4D97-AF65-F5344CB8AC3E}">
        <p14:creationId xmlns:p14="http://schemas.microsoft.com/office/powerpoint/2010/main" val="4275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 / Server System</a:t>
            </a:r>
          </a:p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Ausf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ührbar auf allen modernen Browsern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 Applikation</a:t>
            </a:r>
          </a:p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Seitenaufbau komplett in JavaScript</a:t>
            </a:r>
          </a:p>
          <a:p>
            <a:pPr marL="457200" indent="-457200">
              <a:buFont typeface="Arial"/>
              <a:buChar char="•"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Backend für Daten und Business Logik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58775" y="1700808"/>
            <a:ext cx="8389689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2479236"/>
            <a:ext cx="2413025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Anzeige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8775" y="3262524"/>
            <a:ext cx="1589689" cy="6274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067595" y="3262525"/>
            <a:ext cx="1592202" cy="617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38435" y="3262524"/>
            <a:ext cx="1589689" cy="6178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Director</a:t>
            </a:r>
            <a:r>
              <a:rPr lang="de-DE" sz="1600" dirty="0" smtClean="0"/>
              <a:t> Routing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50015" y="3262523"/>
            <a:ext cx="1589690" cy="617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Model.js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915816" y="2479236"/>
            <a:ext cx="5832648" cy="648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752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443945" y="3262525"/>
            <a:ext cx="1592202" cy="6444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</p:spTree>
    <p:extLst>
      <p:ext uri="{BB962C8B-B14F-4D97-AF65-F5344CB8AC3E}">
        <p14:creationId xmlns:p14="http://schemas.microsoft.com/office/powerpoint/2010/main" val="271833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58775" y="1700808"/>
            <a:ext cx="8389689" cy="648072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2479236"/>
            <a:ext cx="2413025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Anzeige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8775" y="3262524"/>
            <a:ext cx="1589689" cy="627478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067595" y="3262525"/>
            <a:ext cx="1592202" cy="617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38435" y="3262524"/>
            <a:ext cx="1589689" cy="617811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Routing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50015" y="3262523"/>
            <a:ext cx="1589690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 </a:t>
            </a:r>
            <a:r>
              <a:rPr lang="de-DE" dirty="0" smtClean="0"/>
              <a:t>ModelJS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15816" y="2479236"/>
            <a:ext cx="5832648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rgbClr val="752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443945" y="3262525"/>
            <a:ext cx="1592202" cy="64449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30969" y="4293096"/>
            <a:ext cx="8389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200" dirty="0" smtClean="0"/>
              <a:t>Anbindung der Daten an die View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Automatische Aktualisierung der Ansicht bei Datenänderung</a:t>
            </a:r>
          </a:p>
        </p:txBody>
      </p:sp>
    </p:spTree>
    <p:extLst>
      <p:ext uri="{BB962C8B-B14F-4D97-AF65-F5344CB8AC3E}">
        <p14:creationId xmlns:p14="http://schemas.microsoft.com/office/powerpoint/2010/main" val="183257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58775" y="1700808"/>
            <a:ext cx="8389689" cy="648072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2479236"/>
            <a:ext cx="2413025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Anzeige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8775" y="3262524"/>
            <a:ext cx="1589689" cy="627478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067595" y="3262525"/>
            <a:ext cx="1592202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38435" y="3262524"/>
            <a:ext cx="1589689" cy="617811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Routing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50015" y="3262523"/>
            <a:ext cx="1589690" cy="617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 ModelJS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915816" y="2479236"/>
            <a:ext cx="5832648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rgbClr val="752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443945" y="3262525"/>
            <a:ext cx="1592202" cy="64449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30969" y="4293096"/>
            <a:ext cx="8389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200" dirty="0" smtClean="0"/>
              <a:t>Frontend Logik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Kommunikation zwischen Backend und Frontend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4362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58775" y="1700808"/>
            <a:ext cx="8389689" cy="648072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2479236"/>
            <a:ext cx="2413025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Anzeige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8775" y="3262524"/>
            <a:ext cx="1589689" cy="627478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067595" y="3262525"/>
            <a:ext cx="1592202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38435" y="3262524"/>
            <a:ext cx="1589689" cy="617811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Routing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50015" y="3262523"/>
            <a:ext cx="1589690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 </a:t>
            </a:r>
            <a:r>
              <a:rPr lang="de-DE" dirty="0" smtClean="0"/>
              <a:t>ModelJS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15816" y="2479236"/>
            <a:ext cx="5832648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rgbClr val="752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443945" y="3262525"/>
            <a:ext cx="1592202" cy="6444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30969" y="4293096"/>
            <a:ext cx="8389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200" dirty="0" smtClean="0"/>
              <a:t>Asynchrones Modulsystem für Javascript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Vernünftige Verwaltung von Abhängigkeiten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Module </a:t>
            </a:r>
            <a:r>
              <a:rPr lang="de-DE" sz="2200" dirty="0"/>
              <a:t>k</a:t>
            </a:r>
            <a:r>
              <a:rPr lang="de-DE" sz="2200" dirty="0" smtClean="0"/>
              <a:t>ompilierbar </a:t>
            </a:r>
            <a:r>
              <a:rPr lang="de-DE" sz="2200" dirty="0" smtClean="0"/>
              <a:t>in eine einzelne Datei</a:t>
            </a:r>
          </a:p>
        </p:txBody>
      </p:sp>
    </p:spTree>
    <p:extLst>
      <p:ext uri="{BB962C8B-B14F-4D97-AF65-F5344CB8AC3E}">
        <p14:creationId xmlns:p14="http://schemas.microsoft.com/office/powerpoint/2010/main" val="66628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Frontend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Übersicht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Funktionen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Backend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Sprachelemente</a:t>
            </a:r>
          </a:p>
          <a:p>
            <a:pPr marL="815975" lvl="2" indent="-4572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Google App Engine</a:t>
            </a:r>
            <a:endParaRPr lang="de-DE" dirty="0" smtClean="0"/>
          </a:p>
          <a:p>
            <a:pPr marL="457200" lvl="1" indent="-457200">
              <a:lnSpc>
                <a:spcPct val="100000"/>
              </a:lnSpc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7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Architektur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58775" y="1700808"/>
            <a:ext cx="8389689" cy="648072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58775" y="2479236"/>
            <a:ext cx="2413025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Anzeige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8775" y="3262524"/>
            <a:ext cx="1589689" cy="627478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067595" y="3262525"/>
            <a:ext cx="1592202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38435" y="3262524"/>
            <a:ext cx="1589689" cy="61781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Director</a:t>
            </a:r>
            <a:endParaRPr lang="de-DE" dirty="0" smtClean="0"/>
          </a:p>
          <a:p>
            <a:pPr algn="ctr"/>
            <a:r>
              <a:rPr lang="de-DE" sz="1600" dirty="0" smtClean="0"/>
              <a:t>Routing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750015" y="3262523"/>
            <a:ext cx="1589690" cy="617812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 </a:t>
            </a:r>
            <a:r>
              <a:rPr lang="de-DE" dirty="0" smtClean="0"/>
              <a:t>ModelJS</a:t>
            </a:r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15816" y="2479236"/>
            <a:ext cx="5832648" cy="648072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>
            <a:solidFill>
              <a:srgbClr val="752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5443945" y="3262525"/>
            <a:ext cx="1592202" cy="644494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30969" y="4293096"/>
            <a:ext cx="8389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200" dirty="0" smtClean="0"/>
              <a:t>Browserseitige URL verwaltung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Server liefert nur eine statische HTML Datei aus</a:t>
            </a:r>
          </a:p>
          <a:p>
            <a:pPr marL="342900" indent="-342900">
              <a:buFont typeface="Arial"/>
              <a:buChar char="•"/>
            </a:pPr>
            <a:r>
              <a:rPr lang="de-DE" sz="2200" dirty="0" smtClean="0"/>
              <a:t>Neuladen der Seite, ohne auf die Startseite zurück zu gelangen</a:t>
            </a:r>
          </a:p>
        </p:txBody>
      </p:sp>
    </p:spTree>
    <p:extLst>
      <p:ext uri="{BB962C8B-B14F-4D97-AF65-F5344CB8AC3E}">
        <p14:creationId xmlns:p14="http://schemas.microsoft.com/office/powerpoint/2010/main" val="79974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Technik | Kommunikation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364088" y="1844824"/>
            <a:ext cx="316835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364088" y="2652787"/>
            <a:ext cx="3168352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7" name="Pfeil nach links und rechts 6"/>
          <p:cNvSpPr/>
          <p:nvPr/>
        </p:nvSpPr>
        <p:spPr>
          <a:xfrm>
            <a:off x="3869401" y="3486833"/>
            <a:ext cx="1350671" cy="495316"/>
          </a:xfrm>
          <a:prstGeom prst="leftRightArrow">
            <a:avLst>
              <a:gd name="adj1" fmla="val 97119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JSON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364088" y="3469723"/>
            <a:ext cx="3168352" cy="50405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Spray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364088" y="4125838"/>
            <a:ext cx="3168352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Akka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64088" y="4782417"/>
            <a:ext cx="3168352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Slick</a:t>
            </a:r>
            <a:endParaRPr lang="de-DE" dirty="0"/>
          </a:p>
        </p:txBody>
      </p:sp>
      <p:sp>
        <p:nvSpPr>
          <p:cNvPr id="11" name="Flussdiagramm: Magnetplattenspeicher 8"/>
          <p:cNvSpPr/>
          <p:nvPr/>
        </p:nvSpPr>
        <p:spPr>
          <a:xfrm>
            <a:off x="7546032" y="5448898"/>
            <a:ext cx="914400" cy="75666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DB</a:t>
            </a:r>
            <a:endParaRPr lang="de-DE" b="1" dirty="0"/>
          </a:p>
        </p:txBody>
      </p:sp>
      <p:cxnSp>
        <p:nvCxnSpPr>
          <p:cNvPr id="12" name="Gekrümmte Verbindung 11"/>
          <p:cNvCxnSpPr/>
          <p:nvPr/>
        </p:nvCxnSpPr>
        <p:spPr>
          <a:xfrm rot="16200000" flipH="1">
            <a:off x="6976770" y="5242092"/>
            <a:ext cx="540757" cy="597768"/>
          </a:xfrm>
          <a:prstGeom prst="curvedConnector2">
            <a:avLst/>
          </a:prstGeom>
          <a:ln w="5715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01051" y="1855279"/>
            <a:ext cx="3326263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401051" y="2667172"/>
            <a:ext cx="3326362" cy="6178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 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401051" y="4983125"/>
            <a:ext cx="3326262" cy="6178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Director</a:t>
            </a:r>
            <a:r>
              <a:rPr lang="de-DE" dirty="0"/>
              <a:t> </a:t>
            </a:r>
            <a:r>
              <a:rPr lang="de-DE" sz="1600" dirty="0" smtClean="0"/>
              <a:t>Routing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00952" y="3432306"/>
            <a:ext cx="3326362" cy="617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8F5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 </a:t>
            </a:r>
            <a:r>
              <a:rPr lang="de-DE" dirty="0" smtClean="0"/>
              <a:t>ModelJS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401050" y="4205833"/>
            <a:ext cx="3326263" cy="6444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RequireJS</a:t>
            </a:r>
          </a:p>
        </p:txBody>
      </p:sp>
    </p:spTree>
    <p:extLst>
      <p:ext uri="{BB962C8B-B14F-4D97-AF65-F5344CB8AC3E}">
        <p14:creationId xmlns:p14="http://schemas.microsoft.com/office/powerpoint/2010/main" val="220780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Technik | Live Updates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Automatische Übermittlung von Datenänderungen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Intelligentes Polling System</a:t>
            </a:r>
          </a:p>
          <a:p>
            <a:pPr marL="342900" lvl="1" indent="-342900">
              <a:buFont typeface="Arial"/>
              <a:buChar char="•"/>
            </a:pPr>
            <a:r>
              <a:rPr lang="de-DE" dirty="0" smtClean="0"/>
              <a:t>Abfrage des Servers in variablen Zeitabständen</a:t>
            </a:r>
          </a:p>
          <a:p>
            <a:pPr marL="342900" lvl="1" indent="-342900">
              <a:buFont typeface="Arial"/>
              <a:buChar char="•"/>
            </a:pPr>
            <a:r>
              <a:rPr lang="de-DE" dirty="0" smtClean="0"/>
              <a:t>Aktuallisierung der Seite ohne kompletten Neuaufbau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2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Live Updates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537192"/>
          </a:xfrm>
        </p:spPr>
        <p:txBody>
          <a:bodyPr anchor="ctr"/>
          <a:lstStyle/>
          <a:p>
            <a:pPr marL="0" indent="0" algn="ctr"/>
            <a:r>
              <a:rPr lang="de-DE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08165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537192"/>
          </a:xfrm>
        </p:spPr>
        <p:txBody>
          <a:bodyPr anchor="ctr"/>
          <a:lstStyle/>
          <a:p>
            <a:pPr marL="0" indent="0" algn="ctr"/>
            <a:r>
              <a:rPr lang="de-DE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Backend</a:t>
            </a:r>
            <a:endParaRPr lang="de-DE" sz="6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8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6460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 dirty="0"/>
              <a:t>Backend | Technologien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823075" cy="447992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Scala 2.10.2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Akka 2.20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Spray 1.2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Slick 2.10 / JDBC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Google App Engine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979613"/>
            <a:ext cx="1222375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319588"/>
            <a:ext cx="26638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2160588"/>
            <a:ext cx="2879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48238"/>
            <a:ext cx="3419475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3419475"/>
            <a:ext cx="2176462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219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77825" y="620713"/>
            <a:ext cx="6642100" cy="63976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 dirty="0"/>
              <a:t>Backend | Architektur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619250"/>
            <a:ext cx="719931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62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57250" y="1589088"/>
            <a:ext cx="7388225" cy="4652962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 dirty="0">
                <a:solidFill>
                  <a:srgbClr val="000000"/>
                </a:solidFill>
                <a:cs typeface="Arial" charset="0"/>
              </a:rPr>
              <a:t>Backend | Frontend - Schnittstelle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2543175" y="1693863"/>
            <a:ext cx="3276600" cy="2297112"/>
          </a:xfrm>
          <a:prstGeom prst="ellipse">
            <a:avLst/>
          </a:prstGeom>
          <a:noFill/>
          <a:ln w="1908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4561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57250" y="1589088"/>
            <a:ext cx="7388225" cy="4652962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49250" y="665163"/>
            <a:ext cx="68691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User ↔ Prozess Zuordnung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967288" y="2279650"/>
            <a:ext cx="3276600" cy="2297113"/>
          </a:xfrm>
          <a:prstGeom prst="ellipse">
            <a:avLst/>
          </a:prstGeom>
          <a:noFill/>
          <a:ln w="1908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658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57250" y="1589088"/>
            <a:ext cx="7388225" cy="4652962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Prozessausführung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309813" y="3665538"/>
            <a:ext cx="4238625" cy="2921000"/>
          </a:xfrm>
          <a:prstGeom prst="ellipse">
            <a:avLst/>
          </a:prstGeom>
          <a:noFill/>
          <a:ln w="1908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7814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Übersicht</a:t>
            </a:r>
            <a:endParaRPr lang="de-DE" dirty="0"/>
          </a:p>
        </p:txBody>
      </p:sp>
      <p:pic>
        <p:nvPicPr>
          <p:cNvPr id="8" name="Inhaltsplatzhalter 7" descr="ubersich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23" b="-16623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15233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57250" y="1589088"/>
            <a:ext cx="7388225" cy="4652962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Persistierung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813425" y="4195763"/>
            <a:ext cx="2944813" cy="2046287"/>
          </a:xfrm>
          <a:prstGeom prst="ellipse">
            <a:avLst/>
          </a:prstGeom>
          <a:noFill/>
          <a:ln w="1908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1873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38175" y="2006600"/>
            <a:ext cx="7867650" cy="3800475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Frontend - Schnittstelle</a:t>
            </a:r>
          </a:p>
        </p:txBody>
      </p:sp>
    </p:spTree>
    <p:extLst>
      <p:ext uri="{BB962C8B-B14F-4D97-AF65-F5344CB8AC3E}">
        <p14:creationId xmlns:p14="http://schemas.microsoft.com/office/powerpoint/2010/main" val="17529844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Frontend - Schnittstelle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96863" y="1644650"/>
            <a:ext cx="8555037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Spray erzeugt HTTP Server zur Kommunikation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Bildet REST-Interface zum Frontend ab 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Routing an spezielle Interface-Aktoren 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z.B. „ProcessInterfaceActor“ zum Erstellen eines Prozesses 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2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534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-508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49250" y="665163"/>
            <a:ext cx="73612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3000" dirty="0">
                <a:solidFill>
                  <a:srgbClr val="000000"/>
                </a:solidFill>
                <a:cs typeface="Arial" charset="0"/>
              </a:rPr>
              <a:t>Backend | User ↔ Prozess Zuordnung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88925" y="2416175"/>
            <a:ext cx="61912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SubjectProviderManagerActor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kennt Zuordnung von userID ↔ ActorRef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de-DE" sz="22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SubjectProviderActor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spiegelt internen User wieder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1800225"/>
            <a:ext cx="50292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6413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Prozessausführung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93850" y="1679575"/>
            <a:ext cx="5915025" cy="4362450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9654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Prozessausführung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4000" y="1617663"/>
            <a:ext cx="8624888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ProcessManagerActor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verwaltet alle Prozesse </a:t>
            </a:r>
          </a:p>
          <a:p>
            <a:pPr marL="1371600" lvl="2" indent="-379413">
              <a:lnSpc>
                <a:spcPct val="100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instanziiert auf Anfrage die geforderte Prozessinstanz</a:t>
            </a:r>
          </a:p>
          <a:p>
            <a:pPr marL="457200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ProcessInstanceActor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instanziiert die einzelnen Subjekte</a:t>
            </a:r>
          </a:p>
          <a:p>
            <a:pPr marL="457200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ContextResolverActor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Löst die Zuordnung von Subjektprovidern auf </a:t>
            </a:r>
          </a:p>
          <a:p>
            <a:pPr marL="1828800" lvl="3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Subjektprovider A instanziiert einen Prozess B</a:t>
            </a:r>
          </a:p>
          <a:p>
            <a:pPr marL="1828800" lvl="3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in diesem hat er eines von zwei Subjekten</a:t>
            </a:r>
          </a:p>
          <a:p>
            <a:pPr marL="1828800" lvl="3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nun muss der Subjektprovider für das zweite Subjekt aufgelöst werden</a:t>
            </a:r>
          </a:p>
          <a:p>
            <a:pPr marL="457200" indent="-379413">
              <a:lnSpc>
                <a:spcPct val="115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2200" baseline="330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15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22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15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20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22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849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Prozessausführung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593850" y="1679575"/>
            <a:ext cx="5915025" cy="4362450"/>
          </a:xfrm>
          <a:prstGeom prst="rect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0591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Prozessausführung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54000" y="1617663"/>
            <a:ext cx="8624888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marL="457200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SubjectActor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Hülle für InputPool und internes Verhalten</a:t>
            </a:r>
          </a:p>
          <a:p>
            <a:pPr marL="457200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InputPoolActor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Mailbox des Subjekts</a:t>
            </a:r>
          </a:p>
          <a:p>
            <a:pPr marL="457200" indent="-379413">
              <a:lnSpc>
                <a:spcPct val="115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InternalBehaviorActor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Enthält die „Business“-Logik, welche im Graph modelliert wurde</a:t>
            </a:r>
          </a:p>
          <a:p>
            <a:pPr marL="1371600" lvl="2" indent="-379413">
              <a:lnSpc>
                <a:spcPct val="115000"/>
              </a:lnSpc>
              <a:buFont typeface="Wingdings" charset="0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für jedes Macro eine InternalBehavior-Instanz 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46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58775" y="1449388"/>
            <a:ext cx="66421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sz="1400">
                <a:cs typeface="Arial" charset="0"/>
              </a:rPr>
              <a:t>Gliederung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38" y="6403975"/>
            <a:ext cx="9121775" cy="482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-30163" y="-25400"/>
            <a:ext cx="9161463" cy="69088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49250" y="665163"/>
            <a:ext cx="65420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3000">
                <a:solidFill>
                  <a:srgbClr val="000000"/>
                </a:solidFill>
                <a:cs typeface="Arial" charset="0"/>
              </a:rPr>
              <a:t>Backend | Persistierung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88925" y="1689100"/>
            <a:ext cx="85899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Schnittstelle zur Datenbank mit Slick</a:t>
            </a:r>
          </a:p>
          <a:p>
            <a:pPr marL="457200" indent="-379413">
              <a:lnSpc>
                <a:spcPct val="100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de-DE" sz="1400">
              <a:solidFill>
                <a:srgbClr val="000000"/>
              </a:solidFill>
              <a:cs typeface="Arial" charset="0"/>
            </a:endParaRPr>
          </a:p>
          <a:p>
            <a:pPr marL="457200" indent="-379413">
              <a:lnSpc>
                <a:spcPct val="100000"/>
              </a:lnSpc>
              <a:buSzPct val="166000"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sz="2400">
                <a:solidFill>
                  <a:srgbClr val="000000"/>
                </a:solidFill>
                <a:cs typeface="Arial" charset="0"/>
              </a:rPr>
              <a:t>persistiert Prozesse, aktueller Zustand, User ...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2509838"/>
            <a:ext cx="50292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3615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/>
              <a:t>Backend | Sprachelemente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823075" cy="447992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Action – States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Send – States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Receive – States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Modal – Split &amp; Modal – Join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Macros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Open / Close Inputpool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Observer &amp; De-/Activate State</a:t>
            </a:r>
          </a:p>
        </p:txBody>
      </p:sp>
    </p:spTree>
    <p:extLst>
      <p:ext uri="{BB962C8B-B14F-4D97-AF65-F5344CB8AC3E}">
        <p14:creationId xmlns:p14="http://schemas.microsoft.com/office/powerpoint/2010/main" val="335130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Frontend | Funktionen | Dashboard</a:t>
            </a:r>
            <a:endParaRPr lang="de-DE" dirty="0"/>
          </a:p>
        </p:txBody>
      </p:sp>
      <p:pic>
        <p:nvPicPr>
          <p:cNvPr id="5" name="Inhaltsplatzhalter 4" descr="dash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6" b="-18866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297459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Action - States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823075" cy="447992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/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1979613"/>
            <a:ext cx="4140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576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Send &amp; Receive - States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00225"/>
            <a:ext cx="632936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8122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Modal - Split &amp; Modal - Join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39988"/>
            <a:ext cx="395922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93950"/>
            <a:ext cx="386873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786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Macros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619250"/>
            <a:ext cx="5219700" cy="46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345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Open / Close Inputpool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39888"/>
            <a:ext cx="55308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4441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Observer &amp; De-/Activate State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619250"/>
            <a:ext cx="3838575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342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Backend | Weitere Sprachelemente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2519363"/>
            <a:ext cx="6823075" cy="2160587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2800" dirty="0"/>
              <a:t>Multisubjekte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2800" dirty="0"/>
              <a:t>Externe Subjekte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2800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841542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Multisubjekte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19250"/>
            <a:ext cx="647541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54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Externe Subjekte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823075" cy="213677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/>
              <a:t>a</a:t>
            </a:r>
            <a:r>
              <a:rPr lang="de-DE" dirty="0" smtClean="0"/>
              <a:t>ls </a:t>
            </a:r>
            <a:r>
              <a:rPr lang="de-DE" dirty="0"/>
              <a:t>abstrakte Subjekte modelliert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/>
              <a:t>s</a:t>
            </a:r>
            <a:r>
              <a:rPr lang="de-DE" dirty="0" smtClean="0"/>
              <a:t>tellen </a:t>
            </a:r>
            <a:r>
              <a:rPr lang="de-DE" dirty="0"/>
              <a:t>Subjekte lokaler Prozesseinstanzen dar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700338"/>
            <a:ext cx="82804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7171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9844" y="3172352"/>
            <a:ext cx="2088232" cy="64807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463888" y="1988839"/>
            <a:ext cx="1388032" cy="3015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Frontend</a:t>
            </a:r>
            <a:endParaRPr lang="de-DE" sz="2000" dirty="0"/>
          </a:p>
        </p:txBody>
      </p:sp>
      <p:sp>
        <p:nvSpPr>
          <p:cNvPr id="6" name="Rectangle 5"/>
          <p:cNvSpPr/>
          <p:nvPr/>
        </p:nvSpPr>
        <p:spPr>
          <a:xfrm>
            <a:off x="4860032" y="1988839"/>
            <a:ext cx="1368152" cy="30150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Backend</a:t>
            </a:r>
            <a:endParaRPr lang="de-DE" sz="2000" dirty="0"/>
          </a:p>
        </p:txBody>
      </p:sp>
      <p:sp>
        <p:nvSpPr>
          <p:cNvPr id="7" name="Rectangle 6"/>
          <p:cNvSpPr/>
          <p:nvPr/>
        </p:nvSpPr>
        <p:spPr>
          <a:xfrm>
            <a:off x="7308304" y="1988840"/>
            <a:ext cx="1440160" cy="3015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Repository</a:t>
            </a:r>
            <a:endParaRPr lang="de-DE" sz="20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851920" y="349638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228184" y="3496388"/>
            <a:ext cx="108012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3920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2797864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5184068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7668344" y="5445224"/>
            <a:ext cx="720080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82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Funktionen | 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Alle Aktionen werden aufgelistet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Fiterbar nach Prozessen, Benutzern etc.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Prozesse </a:t>
            </a:r>
            <a:r>
              <a:rPr lang="de-DE" dirty="0" smtClean="0"/>
              <a:t>startbar </a:t>
            </a:r>
            <a:r>
              <a:rPr lang="de-DE" dirty="0" smtClean="0"/>
              <a:t>direkt vom Dashboard aus</a:t>
            </a:r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16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Oval 3"/>
          <p:cNvSpPr/>
          <p:nvPr/>
        </p:nvSpPr>
        <p:spPr>
          <a:xfrm>
            <a:off x="315578" y="2060848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692387"/>
            <a:ext cx="3696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Benutzer: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/>
              <a:t>Auswahl des </a:t>
            </a:r>
            <a:r>
              <a:rPr lang="de-DE" sz="2000" dirty="0" smtClean="0"/>
              <a:t>Interfaces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Eingabe </a:t>
            </a:r>
            <a:r>
              <a:rPr lang="de-DE" sz="2000" smtClean="0"/>
              <a:t>des Namens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Eingabe einer Beschreibung</a:t>
            </a:r>
            <a:endParaRPr lang="de-DE" sz="2000" dirty="0"/>
          </a:p>
        </p:txBody>
      </p:sp>
      <p:sp>
        <p:nvSpPr>
          <p:cNvPr id="6" name="Oval 5"/>
          <p:cNvSpPr/>
          <p:nvPr/>
        </p:nvSpPr>
        <p:spPr>
          <a:xfrm>
            <a:off x="315578" y="4396848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" name="Right Arrow 6"/>
          <p:cNvSpPr/>
          <p:nvPr/>
        </p:nvSpPr>
        <p:spPr>
          <a:xfrm>
            <a:off x="6838316" y="2060848"/>
            <a:ext cx="1872208" cy="64807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874499"/>
            <a:ext cx="56532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/>
              <a:t>Frontend:</a:t>
            </a:r>
          </a:p>
          <a:p>
            <a:pPr marL="285750" indent="-285750">
              <a:buFontTx/>
              <a:buChar char="-"/>
            </a:pPr>
            <a:r>
              <a:rPr lang="de-DE" sz="2000" dirty="0"/>
              <a:t>Prozess </a:t>
            </a:r>
            <a:r>
              <a:rPr lang="de-DE" sz="2000" dirty="0" smtClean="0"/>
              <a:t>ID wird hinzugefügt</a:t>
            </a:r>
          </a:p>
          <a:p>
            <a:pPr marL="285750" indent="-285750">
              <a:buFontTx/>
              <a:buChar char="-"/>
            </a:pPr>
            <a:r>
              <a:rPr lang="de-DE" sz="2000" dirty="0" smtClean="0"/>
              <a:t>Interface ID wird hinzugefügt</a:t>
            </a:r>
            <a:endParaRPr lang="de-DE" sz="2000" dirty="0"/>
          </a:p>
          <a:p>
            <a:pPr marL="285750" indent="-285750">
              <a:buFontTx/>
              <a:buChar char="-"/>
            </a:pPr>
            <a:r>
              <a:rPr lang="de-DE" sz="2000" dirty="0"/>
              <a:t>d</a:t>
            </a:r>
            <a:r>
              <a:rPr lang="de-DE" sz="2000" dirty="0" smtClean="0"/>
              <a:t>as mit </a:t>
            </a:r>
            <a:r>
              <a:rPr lang="de-DE" sz="2000" dirty="0"/>
              <a:t>dem Interface verknüpfte </a:t>
            </a:r>
            <a:r>
              <a:rPr lang="de-DE" sz="2000" dirty="0" smtClean="0"/>
              <a:t>Subjekt wird hinzugefügt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2492" y="3789399"/>
            <a:ext cx="1388032" cy="18629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Frontend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156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Interface Repository</a:t>
            </a:r>
          </a:p>
        </p:txBody>
      </p:sp>
      <p:sp>
        <p:nvSpPr>
          <p:cNvPr id="4" name="Oval 3"/>
          <p:cNvSpPr/>
          <p:nvPr/>
        </p:nvSpPr>
        <p:spPr>
          <a:xfrm>
            <a:off x="358774" y="1903041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31639" y="1688468"/>
            <a:ext cx="46891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Backend: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 smtClean="0"/>
              <a:t>Adresse der Instanz wird hinzugefügt</a:t>
            </a:r>
          </a:p>
          <a:p>
            <a:pPr marL="285750" indent="-285750">
              <a:buFontTx/>
              <a:buChar char="-"/>
            </a:pPr>
            <a:r>
              <a:rPr lang="de-DE" sz="2000" i="1" dirty="0" smtClean="0"/>
              <a:t>Vereinfachung der Subjekt Definition</a:t>
            </a:r>
            <a:endParaRPr lang="de-DE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7308304" y="1628800"/>
            <a:ext cx="1368152" cy="18446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Backend</a:t>
            </a:r>
            <a:endParaRPr lang="de-DE" sz="2000" dirty="0"/>
          </a:p>
        </p:txBody>
      </p:sp>
      <p:sp>
        <p:nvSpPr>
          <p:cNvPr id="7" name="Oval 6"/>
          <p:cNvSpPr/>
          <p:nvPr/>
        </p:nvSpPr>
        <p:spPr>
          <a:xfrm>
            <a:off x="358775" y="4607395"/>
            <a:ext cx="72008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777269"/>
            <a:ext cx="4701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smtClean="0"/>
              <a:t>Repository:</a:t>
            </a:r>
            <a:endParaRPr lang="de-DE" sz="2000" u="sng" dirty="0"/>
          </a:p>
          <a:p>
            <a:pPr marL="285750" indent="-285750">
              <a:buFontTx/>
              <a:buChar char="-"/>
            </a:pPr>
            <a:r>
              <a:rPr lang="de-DE" sz="2000" dirty="0"/>
              <a:t>Subjekttyp </a:t>
            </a:r>
            <a:r>
              <a:rPr lang="de-DE" sz="2000" dirty="0" smtClean="0"/>
              <a:t>wird geändert zu </a:t>
            </a:r>
            <a:r>
              <a:rPr lang="de-DE" sz="2000" i="1" dirty="0"/>
              <a:t>Interface</a:t>
            </a:r>
          </a:p>
          <a:p>
            <a:pPr marL="285750" indent="-285750">
              <a:buFontTx/>
              <a:buChar char="-"/>
            </a:pPr>
            <a:r>
              <a:rPr lang="de-DE" sz="2000" i="1" dirty="0"/>
              <a:t>Related</a:t>
            </a:r>
            <a:r>
              <a:rPr lang="de-DE" sz="2000" dirty="0"/>
              <a:t> </a:t>
            </a:r>
            <a:r>
              <a:rPr lang="de-DE" sz="2000" dirty="0" smtClean="0"/>
              <a:t>Infos werden kopiert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Adresse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Prozess ID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Subject ID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/>
              <a:t>Interface ID</a:t>
            </a:r>
            <a:endParaRPr lang="de-DE" sz="2000" dirty="0"/>
          </a:p>
        </p:txBody>
      </p:sp>
      <p:sp>
        <p:nvSpPr>
          <p:cNvPr id="9" name="Rectangle 8"/>
          <p:cNvSpPr/>
          <p:nvPr/>
        </p:nvSpPr>
        <p:spPr>
          <a:xfrm>
            <a:off x="7308304" y="3819927"/>
            <a:ext cx="1440160" cy="22230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de-DE" sz="2000" dirty="0" smtClean="0"/>
              <a:t>Repository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799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/>
              <a:t>Backend | Google App Engine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979613"/>
            <a:ext cx="6823075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379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/>
              <a:t>Backend | Google App Engine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823075" cy="447992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>
              <a:lnSpc>
                <a:spcPct val="93000"/>
              </a:lnSpc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Unterstützung für: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Action States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Send States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Receive States</a:t>
            </a:r>
          </a:p>
          <a:p>
            <a:pPr marL="863600" lvl="1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de-DE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Mögliche sinnvolle Szenarien: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viele Bestellungen (Multisubjekte)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rekursive Macros</a:t>
            </a:r>
          </a:p>
        </p:txBody>
      </p:sp>
    </p:spTree>
    <p:extLst>
      <p:ext uri="{BB962C8B-B14F-4D97-AF65-F5344CB8AC3E}">
        <p14:creationId xmlns:p14="http://schemas.microsoft.com/office/powerpoint/2010/main" val="2581615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642100" cy="8382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1168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dirty="0" smtClean="0"/>
              <a:t>S-BPM Groupware</a:t>
            </a:r>
            <a:endParaRPr lang="de-DE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8388101" cy="4479925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107950" indent="0" algn="ctr">
              <a:lnSpc>
                <a:spcPct val="93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 sz="6000" dirty="0" smtClean="0"/>
              <a:t>Vielen Dank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127159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History</a:t>
            </a:r>
            <a:endParaRPr lang="de-DE" dirty="0"/>
          </a:p>
        </p:txBody>
      </p:sp>
      <p:pic>
        <p:nvPicPr>
          <p:cNvPr id="4" name="Inhaltsplatzhalter 3" descr="histo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88" b="-9788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153347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Modelling</a:t>
            </a:r>
            <a:endParaRPr lang="de-DE" dirty="0"/>
          </a:p>
        </p:txBody>
      </p:sp>
      <p:pic>
        <p:nvPicPr>
          <p:cNvPr id="4" name="Inhaltsplatzhalter 3" descr="modelling intera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2" b="-4782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34848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Modelling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Subject Interaction View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Übersicht automatisch generiert aus internem Verhalten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Direkte verlinkung externer Subjekte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13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| </a:t>
            </a:r>
            <a:r>
              <a:rPr lang="de-DE" dirty="0"/>
              <a:t>Funktionen </a:t>
            </a:r>
            <a:r>
              <a:rPr lang="de-DE" dirty="0" smtClean="0"/>
              <a:t>| Modelling</a:t>
            </a:r>
            <a:endParaRPr lang="de-DE" dirty="0"/>
          </a:p>
        </p:txBody>
      </p:sp>
      <p:pic>
        <p:nvPicPr>
          <p:cNvPr id="4" name="Inhaltsplatzhalter 3" descr="modelling intern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7" r="-4447"/>
          <a:stretch>
            <a:fillRect/>
          </a:stretch>
        </p:blipFill>
        <p:spPr>
          <a:xfrm>
            <a:off x="360000" y="1620000"/>
            <a:ext cx="8388464" cy="4479943"/>
          </a:xfrm>
        </p:spPr>
      </p:pic>
    </p:spTree>
    <p:extLst>
      <p:ext uri="{BB962C8B-B14F-4D97-AF65-F5344CB8AC3E}">
        <p14:creationId xmlns:p14="http://schemas.microsoft.com/office/powerpoint/2010/main" val="252860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Macintosh PowerPoint</Application>
  <PresentationFormat>Bildschirmpräsentation (4:3)</PresentationFormat>
  <Paragraphs>296</Paragraphs>
  <Slides>54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5" baseType="lpstr">
      <vt:lpstr>Präsentationsvorlage_BWL9</vt:lpstr>
      <vt:lpstr>PowerPoint-Präsentation</vt:lpstr>
      <vt:lpstr>Gliederung</vt:lpstr>
      <vt:lpstr>Frontend | Übersicht</vt:lpstr>
      <vt:lpstr>Frontend | Funktionen | Dashboard</vt:lpstr>
      <vt:lpstr>Frontend | Funktionen | Dashboard</vt:lpstr>
      <vt:lpstr>Frontend | Funktionen | History</vt:lpstr>
      <vt:lpstr>Frontend | Funktionen | Modelling</vt:lpstr>
      <vt:lpstr>Frontend | Funktionen | Modelling</vt:lpstr>
      <vt:lpstr>Frontend | Funktionen | Modelling</vt:lpstr>
      <vt:lpstr>Frontend | Funktionen | Messaging</vt:lpstr>
      <vt:lpstr>Frontend | Funktionen | Hilfesystem</vt:lpstr>
      <vt:lpstr>Frontend | Funktionen | API Konsole</vt:lpstr>
      <vt:lpstr>Frontend | Demo</vt:lpstr>
      <vt:lpstr>Frontend | Technik</vt:lpstr>
      <vt:lpstr>Frontend | Funktionen | Architektur</vt:lpstr>
      <vt:lpstr>Frontend | Funktionen | Architektur</vt:lpstr>
      <vt:lpstr>Frontend | Funktionen | Architektur</vt:lpstr>
      <vt:lpstr>Frontend | Funktionen | Architektur</vt:lpstr>
      <vt:lpstr>Frontend | Funktionen | Architektur</vt:lpstr>
      <vt:lpstr>Frontend | Funktionen | Architektur</vt:lpstr>
      <vt:lpstr>Frontend | Technik | Kommunikation</vt:lpstr>
      <vt:lpstr>Frontend | Technik | Live Updates</vt:lpstr>
      <vt:lpstr>Frontend | Live Updates Demo</vt:lpstr>
      <vt:lpstr>Backend</vt:lpstr>
      <vt:lpstr>Backend | Technologien</vt:lpstr>
      <vt:lpstr>Backend | Architektur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Backend | Sprachelemente</vt:lpstr>
      <vt:lpstr>Action - States</vt:lpstr>
      <vt:lpstr>Send &amp; Receive - States</vt:lpstr>
      <vt:lpstr>Modal - Split &amp; Modal - Join</vt:lpstr>
      <vt:lpstr>Macros</vt:lpstr>
      <vt:lpstr>Open / Close Inputpool</vt:lpstr>
      <vt:lpstr>Observer &amp; De-/Activate State</vt:lpstr>
      <vt:lpstr>Backend | Weitere Sprachelemente</vt:lpstr>
      <vt:lpstr>Multisubjekte</vt:lpstr>
      <vt:lpstr>Externe Subjekte</vt:lpstr>
      <vt:lpstr>Business Interface Repository</vt:lpstr>
      <vt:lpstr>Business Interface Repository</vt:lpstr>
      <vt:lpstr>Business Interface Repository</vt:lpstr>
      <vt:lpstr>Backend | Google App Engine</vt:lpstr>
      <vt:lpstr>Backend | Google App Engine</vt:lpstr>
      <vt:lpstr>S-BPM Groupware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Arne Link</cp:lastModifiedBy>
  <cp:revision>107</cp:revision>
  <dcterms:created xsi:type="dcterms:W3CDTF">2009-12-23T09:42:49Z</dcterms:created>
  <dcterms:modified xsi:type="dcterms:W3CDTF">2013-09-26T07:59:45Z</dcterms:modified>
</cp:coreProperties>
</file>