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omments/comment9.xml" ContentType="application/vnd.openxmlformats-officedocument.presentationml.comments+xml"/>
  <Override PartName="/ppt/comments/comment7.xml" ContentType="application/vnd.openxmlformats-officedocument.presentationml.comments+xml"/>
  <Override PartName="/ppt/comments/comment10.xml" ContentType="application/vnd.openxmlformats-officedocument.presentationml.comments+xml"/>
  <Override PartName="/ppt/comments/comment6.xml" ContentType="application/vnd.openxmlformats-officedocument.presentationml.comments+xml"/>
  <Override PartName="/ppt/comments/comment3.xml" ContentType="application/vnd.openxmlformats-officedocument.presentationml.comments+xml"/>
  <Override PartName="/ppt/comments/comment1.xml" ContentType="application/vnd.openxmlformats-officedocument.presentationml.comments+xml"/>
  <Override PartName="/ppt/comments/comment8.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Stephan Borgert" lastIdx="10" clrIdx="0"/>
  <p:cmAuthor id="1" initials="" name="Arne Link" lastIdx="2" clrIdx="1"/>
  <p:cmAuthor id="2" initials="" name="dp.dornseifer" lastIdx="1" clrIdx="2"/>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13.xml" Type="http://schemas.openxmlformats.org/officeDocument/2006/relationships/slide" Id="rId19"/><Relationship Target="slides/slide30.xml" Type="http://schemas.openxmlformats.org/officeDocument/2006/relationships/slide" Id="rId36"/><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slides/slide34.xml" Type="http://schemas.openxmlformats.org/officeDocument/2006/relationships/slide" Id="rId40"/><Relationship Target="theme/theme3.xml" Type="http://schemas.openxmlformats.org/officeDocument/2006/relationships/theme" Id="rId1"/><Relationship Target="slides/slide16.xml" Type="http://schemas.openxmlformats.org/officeDocument/2006/relationships/slide" Id="rId22"/><Relationship Target="slides/slide35.xml" Type="http://schemas.openxmlformats.org/officeDocument/2006/relationships/slide" Id="rId41"/><Relationship Target="commentAuthors.xml" Type="http://schemas.openxmlformats.org/officeDocument/2006/relationships/commentAuthors" Id="rId4"/><Relationship Target="slides/slide17.xml" Type="http://schemas.openxmlformats.org/officeDocument/2006/relationships/slide" Id="rId23"/><Relationship Target="slides/slide36.xml" Type="http://schemas.openxmlformats.org/officeDocument/2006/relationships/slide" Id="rId42"/><Relationship Target="tableStyles.xml" Type="http://schemas.openxmlformats.org/officeDocument/2006/relationships/tableStyles" Id="rId3"/><Relationship Target="slides/slide18.xml" Type="http://schemas.openxmlformats.org/officeDocument/2006/relationships/slide" Id="rId24"/><Relationship Target="slides/slide37.xml" Type="http://schemas.openxmlformats.org/officeDocument/2006/relationships/slide" Id="rId43"/><Relationship Target="slides/slide38.xml" Type="http://schemas.openxmlformats.org/officeDocument/2006/relationships/slide" Id="rId44"/><Relationship Target="slides/slide39.xml" Type="http://schemas.openxmlformats.org/officeDocument/2006/relationships/slide" Id="rId45"/><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1">
    <p:pos y="0" x="6000"/>
    <p:text>Wir sollten definitiv die Folien von der Präsentation von Andre, Jens und Philip nehmen, die Technik Folien zum Frontend sind GUUUUT!</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Metakommentar:
Am besten alle Kommentare die berücksichtigt wurden wieder rauslöschen. Sonst wird es zu unübersichtlich.</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8" authorId="0">
    <p:pos y="0" x="6000"/>
    <p:text>Es gibt zwei Sichten: 
1) Subjekt Interaktionssicht
2) Ansicht der internen Verhalten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0">
    <p:pos y="0" x="6000"/>
    <p:text>Im S-BPM Buch auf S.19 / 20 sind Beispiele.</p:text>
  </p:cm>
  <p:cm idx="7" authorId="0">
    <p:pos y="100" x="6000"/>
    <p:text>Hier wären auch Beispiele für die zweite Sicht gut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0" authorId="0">
    <p:pos y="0" x="6000"/>
    <p:text>Beim Frontend ging es nicht nur um die Usability auch um 1)Refactoring und 2)Ausbau. Zu 1) kann Arne was sagen, zu 2) Hier musste die Execution mit rein.
- Aus der BE Zielbeschreibung sollte besser hervorgehen was das heißt. D.h. die PhP Sachen mussten Schritt für Schritt raus und die Execution vollständig neue machen, da bestehende (eben auch in PhP) nur Nachrichten Verschieben konnte, aber nicht dem Verhalten der Subjekt internen Verhaltensbeschreibungen folgte
- Nicht nur ganz einfacher Prozesse: Prozesse mit Multisubjekten, dann sollte das User Management wieder rein, (mehrere User sollten sich am System anmelden können) und die Google Drive Anbindung
- Einige der wichtigen Sprachelemente auflisten und erklären. Modal Split, Modal Join, OpenIP, CloseIP, Prioritäten. Hier gibt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4" authorId="0">
    <p:pos y="0" x="6000"/>
    <p:text>Externe Subjekte und die Interface Unterstützung waren auch noch Ziele</p:text>
  </p:cm>
  <p:cm idx="5" authorId="0">
    <p:pos y="100" x="6000"/>
    <p:text>Bei der drive Anbindung auch ruhig konkreter werden. Was soll damit bezweckt werden ?</p:text>
  </p:cm>
  <p:cm idx="6" authorId="0">
    <p:pos y="200" x="6000"/>
    <p:text>Hier besser konkreter werden. Was heißt Prozess mit Multisubjekten ? Die konnten ja auch vorher schon modelliert werden. Aber nicht ausgeführt werden.
Wird erklärt was Multisubjekte sind ?</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9" authorId="0">
    <p:pos y="0" x="6000"/>
    <p:text>Hier könnt ihr sicher auch noch was aus dem Vortrag vom Montag übernehmen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2">
    <p:pos y="0" x="6000"/>
    <p:text>hier könnten wir evtl. noch erwähnen das wir bereits qualitätssichernde maßnahmen via ci durchführen bzw. in der nächsten iteration stärker integrieren möchten - einen kleinen workflow gibt es ja bereits - könnte evtl. wegen den ad-hoc cloud geschichten interessant sein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1">
    <p:pos y="0" x="6000"/>
    <p:text>Einarbeitungsphase sowohl für das Frontend (allgemeines System, etwas spärlich dokumentiert), als auch für das Backend (Scala, Akka, Spray, ...)</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Demo würde ich vor Zusammenfassung und Ausblick machen, auch wenn da vermutlich schon viele Fragen kommen werden.</p:text>
  </p:cm>
</p:cmLst>
</file>

<file path=ppt/notesMasters/_rels/notesMaster1.xml.rels><?xml version="1.0" encoding="UTF-8" standalone="yes"?><Relationships xmlns="http://schemas.openxmlformats.org/package/2006/relationships"><Relationship Target="../media/image00.png" Type="http://schemas.openxmlformats.org/officeDocument/2006/relationships/image" Id="rId2"/><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p:nvPr/>
        </p:nvSpPr>
        <p:spPr>
          <a:xfrm>
            <a:off y="360362" x="5732462"/>
            <a:ext cy="420687" cx="935037"/>
          </a:xfrm>
          <a:prstGeom prst="rect">
            <a:avLst/>
          </a:prstGeom>
          <a:blipFill>
            <a:blip r:embed="rId2"/>
            <a:stretch>
              <a:fillRect/>
            </a:stretch>
          </a:blipFill>
        </p:spPr>
      </p:sp>
      <p:sp>
        <p:nvSpPr>
          <p:cNvPr id="3" name="Shape 3"/>
          <p:cNvSpPr txBox="1"/>
          <p:nvPr>
            <p:ph idx="10" type="dt"/>
          </p:nvPr>
        </p:nvSpPr>
        <p:spPr>
          <a:xfrm>
            <a:off y="8685213" x="188913"/>
            <a:ext cy="457200" cx="1619249"/>
          </a:xfrm>
          <a:prstGeom prst="rect">
            <a:avLst/>
          </a:prstGeom>
          <a:noFill/>
          <a:ln>
            <a:noFill/>
          </a:ln>
        </p:spPr>
        <p:txBody>
          <a:bodyPr bIns="91425" rIns="91425" lIns="91425" tIns="91425" anchor="ctr" anchorCtr="0"/>
          <a:lstStyle>
            <a:lvl1pPr algn="l" rtl="0" marR="0" indent="0" marL="0">
              <a:lnSpc>
                <a:spcPct val="130000"/>
              </a:lnSpc>
              <a:defRPr strike="noStrike" u="none" b="0" cap="none" baseline="0" sz="1000" i="0">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id="4" name="Shape 4"/>
          <p:cNvSpPr/>
          <p:nvPr>
            <p:ph idx="2" type="sldImg"/>
          </p:nvPr>
        </p:nvSpPr>
        <p:spPr>
          <a:xfrm>
            <a:off y="923925" x="1322387"/>
            <a:ext cy="3071813" cx="419417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5" name="Shape 5"/>
          <p:cNvSpPr txBox="1"/>
          <p:nvPr>
            <p:ph idx="1" type="body"/>
          </p:nvPr>
        </p:nvSpPr>
        <p:spPr>
          <a:xfrm>
            <a:off y="4284662" x="190500"/>
            <a:ext cy="4283075" cx="647699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 name="Shape 6"/>
          <p:cNvSpPr txBox="1"/>
          <p:nvPr>
            <p:ph idx="11" type="ftr"/>
          </p:nvPr>
        </p:nvSpPr>
        <p:spPr>
          <a:xfrm>
            <a:off y="8685213" x="1808163"/>
            <a:ext cy="457200" cx="4105275"/>
          </a:xfrm>
          <a:prstGeom prst="rect">
            <a:avLst/>
          </a:prstGeom>
          <a:noFill/>
          <a:ln>
            <a:noFill/>
          </a:ln>
        </p:spPr>
        <p:txBody>
          <a:bodyPr bIns="91425" rIns="91425" lIns="91425" tIns="91425" anchor="ctr" anchorCtr="0"/>
          <a:lstStyle>
            <a:lvl1pPr algn="l" rtl="0" marR="0" indent="0" marL="0">
              <a:lnSpc>
                <a:spcPct val="130000"/>
              </a:lnSpc>
              <a:defRPr strike="noStrike" u="none" b="0" cap="none" baseline="0" sz="1000" i="0">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id="7" name="Shape 7"/>
          <p:cNvSpPr txBox="1"/>
          <p:nvPr>
            <p:ph idx="12" type="sldNum"/>
          </p:nvPr>
        </p:nvSpPr>
        <p:spPr>
          <a:xfrm>
            <a:off y="8685213" x="5913437"/>
            <a:ext cy="457200" cx="942975"/>
          </a:xfrm>
          <a:prstGeom prst="rect">
            <a:avLst/>
          </a:prstGeom>
          <a:noFill/>
          <a:ln>
            <a:noFill/>
          </a:ln>
        </p:spPr>
        <p:txBody>
          <a:bodyPr bIns="91425" rIns="91425" lIns="91425" tIns="91425" anchor="ctr" anchorCtr="0"/>
          <a:lstStyle>
            <a:lvl1pPr algn="r" rtl="0" marR="0" indent="0" marL="0">
              <a:lnSpc>
                <a:spcPct val="130000"/>
              </a:lnSpc>
              <a:defRPr strike="noStrike" u="none" b="0" cap="none" baseline="0" sz="1000" i="0">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id="8" name="Shape 8"/>
          <p:cNvSpPr/>
          <p:nvPr/>
        </p:nvSpPr>
        <p:spPr>
          <a:xfrm>
            <a:off y="387350" x="190500"/>
            <a:ext cy="393700" cx="5403850"/>
          </a:xfrm>
          <a:prstGeom prst="rect">
            <a:avLst/>
          </a:prstGeom>
          <a:noFill/>
          <a:ln>
            <a:noFill/>
          </a:ln>
        </p:spPr>
        <p:txBody>
          <a:bodyPr bIns="0" rIns="0" lIns="108000" tIns="0" anchor="ctr" anchorCtr="0">
            <a:noAutofit/>
          </a:bodyPr>
          <a:lstStyle/>
          <a:p/>
        </p:txBody>
      </p:sp>
      <p:sp>
        <p:nvSpPr>
          <p:cNvPr id="9" name="Shape 9"/>
          <p:cNvSpPr/>
          <p:nvPr/>
        </p:nvSpPr>
        <p:spPr>
          <a:xfrm>
            <a:off y="179388" x="190500"/>
            <a:ext cy="144462" cx="6478588"/>
          </a:xfrm>
          <a:prstGeom prst="rect">
            <a:avLst/>
          </a:prstGeom>
          <a:solidFill>
            <a:srgbClr val="B5B5B5"/>
          </a:solidFill>
          <a:ln>
            <a:noFill/>
          </a:ln>
        </p:spPr>
        <p:txBody>
          <a:bodyPr bIns="45700" rIns="91425" lIns="91425" tIns="45700" anchor="ctr" anchorCtr="0">
            <a:noAutofit/>
          </a:bodyPr>
          <a:lstStyle/>
          <a:p/>
        </p:txBody>
      </p:sp>
      <p:cxnSp>
        <p:nvCxnSpPr>
          <p:cNvPr id="10" name="Shape 10"/>
          <p:cNvCxnSpPr/>
          <p:nvPr/>
        </p:nvCxnSpPr>
        <p:spPr>
          <a:xfrm>
            <a:off y="360362" x="190500"/>
            <a:ext cy="0" cx="6478588"/>
          </a:xfrm>
          <a:prstGeom prst="straightConnector1">
            <a:avLst/>
          </a:prstGeom>
          <a:noFill/>
          <a:ln w="15225" cap="flat">
            <a:solidFill>
              <a:schemeClr val="dk1"/>
            </a:solidFill>
            <a:prstDash val="solid"/>
            <a:round/>
            <a:headEnd w="med" len="med" type="none"/>
            <a:tailEnd w="med" len="med" type="none"/>
          </a:ln>
        </p:spPr>
      </p:cxnSp>
      <p:cxnSp>
        <p:nvCxnSpPr>
          <p:cNvPr id="11" name="Shape 11"/>
          <p:cNvCxnSpPr/>
          <p:nvPr/>
        </p:nvCxnSpPr>
        <p:spPr>
          <a:xfrm>
            <a:off y="781050" x="190500"/>
            <a:ext cy="0" cx="6478588"/>
          </a:xfrm>
          <a:prstGeom prst="straightConnector1">
            <a:avLst/>
          </a:prstGeom>
          <a:noFill/>
          <a:ln w="9525" cap="flat">
            <a:solidFill>
              <a:schemeClr val="dk1"/>
            </a:solidFill>
            <a:prstDash val="solid"/>
            <a:round/>
            <a:headEnd w="med" len="med" type="none"/>
            <a:tailEnd w="med" len="med" type="none"/>
          </a:ln>
        </p:spPr>
      </p:cxnSp>
      <p:cxnSp>
        <p:nvCxnSpPr>
          <p:cNvPr id="12" name="Shape 12"/>
          <p:cNvCxnSpPr/>
          <p:nvPr/>
        </p:nvCxnSpPr>
        <p:spPr>
          <a:xfrm>
            <a:off y="8685213" x="190500"/>
            <a:ext cy="0" cx="6478588"/>
          </a:xfrm>
          <a:prstGeom prst="straightConnector1">
            <a:avLst/>
          </a:prstGeom>
          <a:noFill/>
          <a:ln w="9525" cap="flat">
            <a:solidFill>
              <a:schemeClr val="dk1"/>
            </a:solidFill>
            <a:prstDash val="solid"/>
            <a:round/>
            <a:headEnd w="med" len="med" type="none"/>
            <a:tailEnd w="med" len="med" type="none"/>
          </a:ln>
        </p:spPr>
      </p:cxnSp>
      <p:cxnSp>
        <p:nvCxnSpPr>
          <p:cNvPr id="13" name="Shape 13"/>
          <p:cNvCxnSpPr/>
          <p:nvPr/>
        </p:nvCxnSpPr>
        <p:spPr>
          <a:xfrm>
            <a:off y="4103687" x="188913"/>
            <a:ext cy="0" cx="6478586"/>
          </a:xfrm>
          <a:prstGeom prst="straightConnector1">
            <a:avLst/>
          </a:prstGeom>
          <a:noFill/>
          <a:ln w="9525" cap="flat">
            <a:solidFill>
              <a:schemeClr val="dk1"/>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59" name="Shape 59"/>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50" name="Shape 15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60" name="Shape 16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76" name="Shape 176"/>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86" name="Shape 186"/>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5" name="Shape 195"/>
        <p:cNvGrpSpPr/>
        <p:nvPr/>
      </p:nvGrpSpPr>
      <p:grpSpPr>
        <a:xfrm>
          <a:off y="0" x="0"/>
          <a:ext cy="0" cx="0"/>
          <a:chOff y="0" x="0"/>
          <a:chExt cy="0" cx="0"/>
        </a:xfrm>
      </p:grpSpPr>
      <p:sp>
        <p:nvSpPr>
          <p:cNvPr id="196" name="Shape 196"/>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97" name="Shape 197"/>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08" name="Shape 208"/>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19" name="Shape 219"/>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30" name="Shape 23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40" name="Shape 24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8" name="Shape 248"/>
        <p:cNvGrpSpPr/>
        <p:nvPr/>
      </p:nvGrpSpPr>
      <p:grpSpPr>
        <a:xfrm>
          <a:off y="0" x="0"/>
          <a:ext cy="0" cx="0"/>
          <a:chOff y="0" x="0"/>
          <a:chExt cy="0" cx="0"/>
        </a:xfrm>
      </p:grpSpPr>
      <p:sp>
        <p:nvSpPr>
          <p:cNvPr id="249" name="Shape 24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50" name="Shape 25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txBox="1"/>
          <p:nvPr>
            <p:ph idx="1" type="body"/>
          </p:nvPr>
        </p:nvSpPr>
        <p:spPr>
          <a:xfrm>
            <a:off y="4284662" x="190500"/>
            <a:ext cy="4283075" cx="6476999"/>
          </a:xfrm>
          <a:prstGeom prst="rect">
            <a:avLst/>
          </a:prstGeom>
        </p:spPr>
        <p:txBody>
          <a:bodyPr bIns="91425" rIns="91425" lIns="91425" tIns="91425" anchor="ctr" anchorCtr="0">
            <a:noAutofit/>
          </a:bodyPr>
          <a:lstStyle/>
          <a:p/>
        </p:txBody>
      </p:sp>
      <p:sp>
        <p:nvSpPr>
          <p:cNvPr id="69" name="Shape 69"/>
          <p:cNvSpPr/>
          <p:nvPr>
            <p:ph idx="2" type="sldImg"/>
          </p:nvPr>
        </p:nvSpPr>
        <p:spPr>
          <a:xfrm>
            <a:off y="923925" x="1322387"/>
            <a:ext cy="3071813" cx="41941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60" name="Shape 26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70" name="Shape 27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8" name="Shape 278"/>
        <p:cNvGrpSpPr/>
        <p:nvPr/>
      </p:nvGrpSpPr>
      <p:grpSpPr>
        <a:xfrm>
          <a:off y="0" x="0"/>
          <a:ext cy="0" cx="0"/>
          <a:chOff y="0" x="0"/>
          <a:chExt cy="0" cx="0"/>
        </a:xfrm>
      </p:grpSpPr>
      <p:sp>
        <p:nvSpPr>
          <p:cNvPr id="279" name="Shape 27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80" name="Shape 28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8" name="Shape 288"/>
        <p:cNvGrpSpPr/>
        <p:nvPr/>
      </p:nvGrpSpPr>
      <p:grpSpPr>
        <a:xfrm>
          <a:off y="0" x="0"/>
          <a:ext cy="0" cx="0"/>
          <a:chOff y="0" x="0"/>
          <a:chExt cy="0" cx="0"/>
        </a:xfrm>
      </p:grpSpPr>
      <p:sp>
        <p:nvSpPr>
          <p:cNvPr id="289" name="Shape 28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290" name="Shape 29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8" name="Shape 298"/>
        <p:cNvGrpSpPr/>
        <p:nvPr/>
      </p:nvGrpSpPr>
      <p:grpSpPr>
        <a:xfrm>
          <a:off y="0" x="0"/>
          <a:ext cy="0" cx="0"/>
          <a:chOff y="0" x="0"/>
          <a:chExt cy="0" cx="0"/>
        </a:xfrm>
      </p:grpSpPr>
      <p:sp>
        <p:nvSpPr>
          <p:cNvPr id="299" name="Shape 29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00" name="Shape 30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8" name="Shape 308"/>
        <p:cNvGrpSpPr/>
        <p:nvPr/>
      </p:nvGrpSpPr>
      <p:grpSpPr>
        <a:xfrm>
          <a:off y="0" x="0"/>
          <a:ext cy="0" cx="0"/>
          <a:chOff y="0" x="0"/>
          <a:chExt cy="0" cx="0"/>
        </a:xfrm>
      </p:grpSpPr>
      <p:sp>
        <p:nvSpPr>
          <p:cNvPr id="309" name="Shape 30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10" name="Shape 31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8" name="Shape 318"/>
        <p:cNvGrpSpPr/>
        <p:nvPr/>
      </p:nvGrpSpPr>
      <p:grpSpPr>
        <a:xfrm>
          <a:off y="0" x="0"/>
          <a:ext cy="0" cx="0"/>
          <a:chOff y="0" x="0"/>
          <a:chExt cy="0" cx="0"/>
        </a:xfrm>
      </p:grpSpPr>
      <p:sp>
        <p:nvSpPr>
          <p:cNvPr id="319" name="Shape 31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20" name="Shape 32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8" name="Shape 328"/>
        <p:cNvGrpSpPr/>
        <p:nvPr/>
      </p:nvGrpSpPr>
      <p:grpSpPr>
        <a:xfrm>
          <a:off y="0" x="0"/>
          <a:ext cy="0" cx="0"/>
          <a:chOff y="0" x="0"/>
          <a:chExt cy="0" cx="0"/>
        </a:xfrm>
      </p:grpSpPr>
      <p:sp>
        <p:nvSpPr>
          <p:cNvPr id="329" name="Shape 32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30" name="Shape 33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8" name="Shape 338"/>
        <p:cNvGrpSpPr/>
        <p:nvPr/>
      </p:nvGrpSpPr>
      <p:grpSpPr>
        <a:xfrm>
          <a:off y="0" x="0"/>
          <a:ext cy="0" cx="0"/>
          <a:chOff y="0" x="0"/>
          <a:chExt cy="0" cx="0"/>
        </a:xfrm>
      </p:grpSpPr>
      <p:sp>
        <p:nvSpPr>
          <p:cNvPr id="339" name="Shape 33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40" name="Shape 34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51" name="Shape 351"/>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79" name="Shape 79"/>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0" name="Shape 360"/>
        <p:cNvGrpSpPr/>
        <p:nvPr/>
      </p:nvGrpSpPr>
      <p:grpSpPr>
        <a:xfrm>
          <a:off y="0" x="0"/>
          <a:ext cy="0" cx="0"/>
          <a:chOff y="0" x="0"/>
          <a:chExt cy="0" cx="0"/>
        </a:xfrm>
      </p:grpSpPr>
      <p:sp>
        <p:nvSpPr>
          <p:cNvPr id="361" name="Shape 361"/>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62" name="Shape 362"/>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1" name="Shape 371"/>
        <p:cNvGrpSpPr/>
        <p:nvPr/>
      </p:nvGrpSpPr>
      <p:grpSpPr>
        <a:xfrm>
          <a:off y="0" x="0"/>
          <a:ext cy="0" cx="0"/>
          <a:chOff y="0" x="0"/>
          <a:chExt cy="0" cx="0"/>
        </a:xfrm>
      </p:grpSpPr>
      <p:sp>
        <p:nvSpPr>
          <p:cNvPr id="372" name="Shape 372"/>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73" name="Shape 373"/>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1" name="Shape 381"/>
        <p:cNvGrpSpPr/>
        <p:nvPr/>
      </p:nvGrpSpPr>
      <p:grpSpPr>
        <a:xfrm>
          <a:off y="0" x="0"/>
          <a:ext cy="0" cx="0"/>
          <a:chOff y="0" x="0"/>
          <a:chExt cy="0" cx="0"/>
        </a:xfrm>
      </p:grpSpPr>
      <p:sp>
        <p:nvSpPr>
          <p:cNvPr id="382" name="Shape 382"/>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83" name="Shape 383"/>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1" name="Shape 391"/>
        <p:cNvGrpSpPr/>
        <p:nvPr/>
      </p:nvGrpSpPr>
      <p:grpSpPr>
        <a:xfrm>
          <a:off y="0" x="0"/>
          <a:ext cy="0" cx="0"/>
          <a:chOff y="0" x="0"/>
          <a:chExt cy="0" cx="0"/>
        </a:xfrm>
      </p:grpSpPr>
      <p:sp>
        <p:nvSpPr>
          <p:cNvPr id="392" name="Shape 392"/>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393" name="Shape 393"/>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1" name="Shape 401"/>
        <p:cNvGrpSpPr/>
        <p:nvPr/>
      </p:nvGrpSpPr>
      <p:grpSpPr>
        <a:xfrm>
          <a:off y="0" x="0"/>
          <a:ext cy="0" cx="0"/>
          <a:chOff y="0" x="0"/>
          <a:chExt cy="0" cx="0"/>
        </a:xfrm>
      </p:grpSpPr>
      <p:sp>
        <p:nvSpPr>
          <p:cNvPr id="402" name="Shape 402"/>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403" name="Shape 403"/>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1" name="Shape 411"/>
        <p:cNvGrpSpPr/>
        <p:nvPr/>
      </p:nvGrpSpPr>
      <p:grpSpPr>
        <a:xfrm>
          <a:off y="0" x="0"/>
          <a:ext cy="0" cx="0"/>
          <a:chOff y="0" x="0"/>
          <a:chExt cy="0" cx="0"/>
        </a:xfrm>
      </p:grpSpPr>
      <p:sp>
        <p:nvSpPr>
          <p:cNvPr id="412" name="Shape 412"/>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413" name="Shape 413"/>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1" name="Shape 421"/>
        <p:cNvGrpSpPr/>
        <p:nvPr/>
      </p:nvGrpSpPr>
      <p:grpSpPr>
        <a:xfrm>
          <a:off y="0" x="0"/>
          <a:ext cy="0" cx="0"/>
          <a:chOff y="0" x="0"/>
          <a:chExt cy="0" cx="0"/>
        </a:xfrm>
      </p:grpSpPr>
      <p:sp>
        <p:nvSpPr>
          <p:cNvPr id="422" name="Shape 422"/>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423" name="Shape 423"/>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1" name="Shape 431"/>
        <p:cNvGrpSpPr/>
        <p:nvPr/>
      </p:nvGrpSpPr>
      <p:grpSpPr>
        <a:xfrm>
          <a:off y="0" x="0"/>
          <a:ext cy="0" cx="0"/>
          <a:chOff y="0" x="0"/>
          <a:chExt cy="0" cx="0"/>
        </a:xfrm>
      </p:grpSpPr>
      <p:sp>
        <p:nvSpPr>
          <p:cNvPr id="432" name="Shape 432"/>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433" name="Shape 433"/>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2" name="Shape 442"/>
        <p:cNvGrpSpPr/>
        <p:nvPr/>
      </p:nvGrpSpPr>
      <p:grpSpPr>
        <a:xfrm>
          <a:off y="0" x="0"/>
          <a:ext cy="0" cx="0"/>
          <a:chOff y="0" x="0"/>
          <a:chExt cy="0" cx="0"/>
        </a:xfrm>
      </p:grpSpPr>
      <p:sp>
        <p:nvSpPr>
          <p:cNvPr id="443" name="Shape 443"/>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444" name="Shape 444"/>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2" name="Shape 452"/>
        <p:cNvGrpSpPr/>
        <p:nvPr/>
      </p:nvGrpSpPr>
      <p:grpSpPr>
        <a:xfrm>
          <a:off y="0" x="0"/>
          <a:ext cy="0" cx="0"/>
          <a:chOff y="0" x="0"/>
          <a:chExt cy="0" cx="0"/>
        </a:xfrm>
      </p:grpSpPr>
      <p:sp>
        <p:nvSpPr>
          <p:cNvPr id="453" name="Shape 453"/>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454" name="Shape 454"/>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90" name="Shape 9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00" name="Shape 10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10" name="Shape 11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20" name="Shape 12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30" name="Shape 13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txBox="1"/>
          <p:nvPr>
            <p:ph idx="1" type="body"/>
          </p:nvPr>
        </p:nvSpPr>
        <p:spPr>
          <a:xfrm>
            <a:off y="4284662" x="190500"/>
            <a:ext cy="4283100" cx="6476999"/>
          </a:xfrm>
          <a:prstGeom prst="rect">
            <a:avLst/>
          </a:prstGeom>
        </p:spPr>
        <p:txBody>
          <a:bodyPr bIns="91425" rIns="91425" lIns="91425" tIns="91425" anchor="ctr" anchorCtr="0">
            <a:noAutofit/>
          </a:bodyPr>
          <a:lstStyle/>
          <a:p/>
        </p:txBody>
      </p:sp>
      <p:sp>
        <p:nvSpPr>
          <p:cNvPr id="140" name="Shape 140"/>
          <p:cNvSpPr/>
          <p:nvPr>
            <p:ph idx="2" type="sldImg"/>
          </p:nvPr>
        </p:nvSpPr>
        <p:spPr>
          <a:xfrm>
            <a:off y="923925" x="1322387"/>
            <a:ext cy="3071700" cx="41943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18" name="Shape 18"/>
        <p:cNvGrpSpPr/>
        <p:nvPr/>
      </p:nvGrpSpPr>
      <p:grpSpPr>
        <a:xfrm>
          <a:off y="0" x="0"/>
          <a:ext cy="0" cx="0"/>
          <a:chOff y="0" x="0"/>
          <a:chExt cy="0" cx="0"/>
        </a:xfrm>
      </p:grpSpPr>
      <p:sp>
        <p:nvSpPr>
          <p:cNvPr id="19" name="Shape 19"/>
          <p:cNvSpPr txBox="1"/>
          <p:nvPr>
            <p:ph type="ctrTitle"/>
          </p:nvPr>
        </p:nvSpPr>
        <p:spPr>
          <a:xfrm>
            <a:off y="751679" x="457200"/>
            <a:ext cy="4012499" cx="8229600"/>
          </a:xfrm>
          <a:prstGeom prst="rect">
            <a:avLst/>
          </a:prstGeom>
          <a:noFill/>
          <a:ln>
            <a:noFill/>
          </a:ln>
        </p:spPr>
        <p:txBody>
          <a:bodyPr bIns="91425" rIns="91425" lIns="91425" tIns="91425" anchor="t" anchorCtr="0"/>
          <a:lstStyle>
            <a:lvl1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1pPr>
            <a:lvl2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2pPr>
            <a:lvl3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3pPr>
            <a:lvl4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4pPr>
            <a:lvl5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5pPr>
            <a:lvl6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6pPr>
            <a:lvl7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7pPr>
            <a:lvl8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8pPr>
            <a:lvl9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9pPr>
          </a:lstStyle>
          <a:p/>
        </p:txBody>
      </p:sp>
      <p:sp>
        <p:nvSpPr>
          <p:cNvPr id="20" name="Shape 20"/>
          <p:cNvSpPr txBox="1"/>
          <p:nvPr>
            <p:ph idx="1" type="subTitle"/>
          </p:nvPr>
        </p:nvSpPr>
        <p:spPr>
          <a:xfrm>
            <a:off y="4955189" x="457200"/>
            <a:ext cy="1643400" cx="8229600"/>
          </a:xfrm>
          <a:prstGeom prst="rect">
            <a:avLst/>
          </a:prstGeom>
          <a:noFill/>
          <a:ln>
            <a:noFill/>
          </a:ln>
        </p:spPr>
        <p:txBody>
          <a:bodyPr bIns="91425" rIns="91425" lIns="91425" tIns="91425" anchor="t" anchorCtr="0"/>
          <a:lstStyle>
            <a:lvl1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1pPr>
            <a:lvl2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2pPr>
            <a:lvl3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3pPr>
            <a:lvl4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4pPr>
            <a:lvl5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5pPr>
            <a:lvl6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6pPr>
            <a:lvl7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7pPr>
            <a:lvl8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8pPr>
            <a:lvl9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9pPr>
          </a:lstStyle>
          <a:p/>
        </p:txBody>
      </p:sp>
      <p:cxnSp>
        <p:nvCxnSpPr>
          <p:cNvPr id="21" name="Shape 21"/>
          <p:cNvCxnSpPr/>
          <p:nvPr/>
        </p:nvCxnSpPr>
        <p:spPr>
          <a:xfrm>
            <a:off y="54863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22" name="Shape 22"/>
          <p:cNvCxnSpPr/>
          <p:nvPr/>
        </p:nvCxnSpPr>
        <p:spPr>
          <a:xfrm>
            <a:off y="4844510"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23" name="Shape 23"/>
        <p:cNvGrpSpPr/>
        <p:nvPr/>
      </p:nvGrpSpPr>
      <p:grpSpPr>
        <a:xfrm>
          <a:off y="0" x="0"/>
          <a:ext cy="0" cx="0"/>
          <a:chOff y="0" x="0"/>
          <a:chExt cy="0" cx="0"/>
        </a:xfrm>
      </p:grpSpPr>
      <p:sp>
        <p:nvSpPr>
          <p:cNvPr id="24" name="Shape 24"/>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25" name="Shape 25"/>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26" name="Shape 26"/>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27" name="Shape 27"/>
        <p:cNvGrpSpPr/>
        <p:nvPr/>
      </p:nvGrpSpPr>
      <p:grpSpPr>
        <a:xfrm>
          <a:off y="0" x="0"/>
          <a:ext cy="0" cx="0"/>
          <a:chOff y="0" x="0"/>
          <a:chExt cy="0" cx="0"/>
        </a:xfrm>
      </p:grpSpPr>
      <p:sp>
        <p:nvSpPr>
          <p:cNvPr id="28" name="Shape 28"/>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29" name="Shape 29"/>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30" name="Shape 30"/>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31" name="Shape 31"/>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p:txBody>
      </p:sp>
      <p:cxnSp>
        <p:nvCxnSpPr>
          <p:cNvPr id="34" name="Shape 34"/>
          <p:cNvCxnSpPr/>
          <p:nvPr/>
        </p:nvCxnSpPr>
        <p:spPr>
          <a:xfrm>
            <a:off y="1524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35" name="Shape 35"/>
        <p:cNvGrpSpPr/>
        <p:nvPr/>
      </p:nvGrpSpPr>
      <p:grpSpPr>
        <a:xfrm>
          <a:off y="0" x="0"/>
          <a:ext cy="0" cx="0"/>
          <a:chOff y="0" x="0"/>
          <a:chExt cy="0" cx="0"/>
        </a:xfrm>
      </p:grpSpPr>
      <p:sp>
        <p:nvSpPr>
          <p:cNvPr id="36" name="Shape 36"/>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cxnSp>
        <p:nvCxnSpPr>
          <p:cNvPr id="37" name="Shape 37"/>
          <p:cNvCxnSpPr/>
          <p:nvPr/>
        </p:nvCxnSpPr>
        <p:spPr>
          <a:xfrm>
            <a:off y="5757014"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38" name="Shape 38"/>
        <p:cNvGrpSpPr/>
        <p:nvPr/>
      </p:nvGrpSpPr>
      <p:grpSpPr>
        <a:xfrm>
          <a:off y="0" x="0"/>
          <a:ext cy="0" cx="0"/>
          <a:chOff y="0" x="0"/>
          <a:chExt cy="0" cx="0"/>
        </a:xfrm>
      </p:grpSpPr>
      <p:cxnSp>
        <p:nvCxnSpPr>
          <p:cNvPr id="39" name="Shape 39"/>
          <p:cNvCxnSpPr/>
          <p:nvPr/>
        </p:nvCxnSpPr>
        <p:spPr>
          <a:xfrm>
            <a:off y="150852"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elfolie">
  <p:cSld name="Titelfolie">
    <p:spTree>
      <p:nvGrpSpPr>
        <p:cNvPr id="40" name="Shape 40"/>
        <p:cNvGrpSpPr/>
        <p:nvPr/>
      </p:nvGrpSpPr>
      <p:grpSpPr>
        <a:xfrm>
          <a:off y="0" x="0"/>
          <a:ext cy="0" cx="0"/>
          <a:chOff y="0" x="0"/>
          <a:chExt cy="0" cx="0"/>
        </a:xfrm>
      </p:grpSpPr>
      <p:sp>
        <p:nvSpPr>
          <p:cNvPr id="41" name="Shape 41"/>
          <p:cNvSpPr/>
          <p:nvPr/>
        </p:nvSpPr>
        <p:spPr>
          <a:xfrm>
            <a:off y="368300" x="250825"/>
            <a:ext cy="2089199" cx="8642400"/>
          </a:xfrm>
          <a:prstGeom prst="rect">
            <a:avLst/>
          </a:prstGeom>
          <a:solidFill>
            <a:srgbClr val="9C1C26"/>
          </a:solidFill>
          <a:ln>
            <a:noFill/>
          </a:ln>
        </p:spPr>
        <p:txBody>
          <a:bodyPr bIns="45700" rIns="91425" lIns="91425" tIns="45700" anchor="ctr" anchorCtr="0">
            <a:noAutofit/>
          </a:bodyPr>
          <a:lstStyle/>
          <a:p/>
        </p:txBody>
      </p:sp>
      <p:sp>
        <p:nvSpPr>
          <p:cNvPr id="42" name="Shape 42"/>
          <p:cNvSpPr txBox="1"/>
          <p:nvPr>
            <p:ph idx="1" type="subTitle"/>
          </p:nvPr>
        </p:nvSpPr>
        <p:spPr>
          <a:xfrm>
            <a:off y="1449387" x="358775"/>
            <a:ext cy="944700" cx="6641999"/>
          </a:xfrm>
          <a:prstGeom prst="rect">
            <a:avLst/>
          </a:prstGeom>
          <a:noFill/>
          <a:ln>
            <a:noFill/>
          </a:ln>
        </p:spPr>
        <p:txBody>
          <a:bodyPr bIns="91425" rIns="91425" lIns="91425" tIns="91425" anchor="t" anchorCtr="0"/>
          <a:lstStyle>
            <a:lvl1pPr algn="l" rtl="0" marR="0" indent="0" marL="0">
              <a:lnSpc>
                <a:spcPct val="130000"/>
              </a:lnSpc>
              <a:spcBef>
                <a:spcPts val="0"/>
              </a:spcBef>
              <a:spcAft>
                <a:spcPts val="230"/>
              </a:spcAft>
              <a:buClr>
                <a:schemeClr val="lt1"/>
              </a:buClr>
              <a:buFont typeface="Arial"/>
              <a:buNone/>
              <a:defRPr strike="noStrike" u="none" b="1" cap="none" baseline="0" sz="2000" i="0">
                <a:solidFill>
                  <a:schemeClr val="lt1"/>
                </a:solidFill>
                <a:latin typeface="Arial"/>
                <a:ea typeface="Arial"/>
                <a:cs typeface="Arial"/>
                <a:sym typeface="Arial"/>
              </a:defRPr>
            </a:lvl1pPr>
            <a:lvl2pPr algn="l" rtl="0" marR="0" indent="-52387" marL="179387">
              <a:lnSpc>
                <a:spcPct val="130000"/>
              </a:lnSpc>
              <a:spcBef>
                <a:spcPts val="200"/>
              </a:spcBef>
              <a:spcAft>
                <a:spcPts val="230"/>
              </a:spcAft>
              <a:buClr>
                <a:schemeClr val="dk1"/>
              </a:buClr>
              <a:buFont typeface="Wingdings"/>
              <a:buChar char="§"/>
              <a:defRPr strike="noStrike" u="none" b="0" cap="none" baseline="0" sz="2000" i="0">
                <a:solidFill>
                  <a:schemeClr val="dk1"/>
                </a:solidFill>
                <a:latin typeface="Arial"/>
                <a:ea typeface="Arial"/>
                <a:cs typeface="Arial"/>
                <a:sym typeface="Arial"/>
              </a:defRPr>
            </a:lvl2pPr>
            <a:lvl3pPr algn="l" rtl="0" marR="0" indent="-80962" marL="538162">
              <a:lnSpc>
                <a:spcPct val="130000"/>
              </a:lnSpc>
              <a:spcBef>
                <a:spcPts val="200"/>
              </a:spcBef>
              <a:spcAft>
                <a:spcPts val="230"/>
              </a:spcAft>
              <a:buClr>
                <a:schemeClr val="dk1"/>
              </a:buClr>
              <a:buFont typeface="Wingdings"/>
              <a:buChar char="§"/>
              <a:defRPr strike="noStrike" u="none" b="0" cap="none" baseline="0" sz="1800" i="0">
                <a:solidFill>
                  <a:schemeClr val="dk1"/>
                </a:solidFill>
                <a:latin typeface="Arial"/>
                <a:ea typeface="Arial"/>
                <a:cs typeface="Arial"/>
                <a:sym typeface="Arial"/>
              </a:defRPr>
            </a:lvl3pPr>
            <a:lvl4pPr algn="l" rtl="0" marR="0" indent="-82550" marL="717550">
              <a:lnSpc>
                <a:spcPct val="130000"/>
              </a:lnSpc>
              <a:spcBef>
                <a:spcPts val="200"/>
              </a:spcBef>
              <a:spcAft>
                <a:spcPts val="230"/>
              </a:spcAft>
              <a:buClr>
                <a:schemeClr val="dk1"/>
              </a:buClr>
              <a:buFont typeface="Wingdings"/>
              <a:buChar char="§"/>
              <a:defRPr strike="noStrike" u="none" b="0" cap="none" baseline="0" sz="1600" i="0">
                <a:solidFill>
                  <a:schemeClr val="dk1"/>
                </a:solidFill>
                <a:latin typeface="Arial"/>
                <a:ea typeface="Arial"/>
                <a:cs typeface="Arial"/>
                <a:sym typeface="Arial"/>
              </a:defRPr>
            </a:lvl4pPr>
            <a:lvl5pPr algn="l" rtl="0" marR="0" indent="-95250" marL="908050">
              <a:lnSpc>
                <a:spcPct val="130000"/>
              </a:lnSpc>
              <a:spcBef>
                <a:spcPts val="200"/>
              </a:spcBef>
              <a:spcAft>
                <a:spcPts val="230"/>
              </a:spcAft>
              <a:buClr>
                <a:schemeClr val="dk1"/>
              </a:buClr>
              <a:buFont typeface="Wingdings"/>
              <a:buChar char="§"/>
              <a:defRPr strike="noStrike" u="none" b="0" cap="none" baseline="0" sz="1600" i="0">
                <a:solidFill>
                  <a:schemeClr val="dk1"/>
                </a:solidFill>
                <a:latin typeface="Arial"/>
                <a:ea typeface="Arial"/>
                <a:cs typeface="Arial"/>
                <a:sym typeface="Arial"/>
              </a:defRPr>
            </a:lvl5pPr>
            <a:lvl6pPr algn="l" rtl="0" marR="0" indent="-95250" marL="1365250">
              <a:spcBef>
                <a:spcPts val="320"/>
              </a:spcBef>
              <a:spcAft>
                <a:spcPts val="0"/>
              </a:spcAft>
              <a:buClr>
                <a:schemeClr val="dk1"/>
              </a:buClr>
              <a:buFont typeface="Wingdings"/>
              <a:buChar char="§"/>
              <a:defRPr strike="noStrike" u="none" b="0" cap="none" baseline="0" sz="1600" i="0">
                <a:solidFill>
                  <a:schemeClr val="dk1"/>
                </a:solidFill>
                <a:latin typeface="Arial"/>
                <a:ea typeface="Arial"/>
                <a:cs typeface="Arial"/>
                <a:sym typeface="Arial"/>
              </a:defRPr>
            </a:lvl6pPr>
            <a:lvl7pPr algn="l" rtl="0" marR="0" indent="-95250" marL="1822450">
              <a:spcBef>
                <a:spcPts val="320"/>
              </a:spcBef>
              <a:spcAft>
                <a:spcPts val="0"/>
              </a:spcAft>
              <a:buClr>
                <a:schemeClr val="dk1"/>
              </a:buClr>
              <a:buFont typeface="Wingdings"/>
              <a:buChar char="§"/>
              <a:defRPr strike="noStrike" u="none" b="0" cap="none" baseline="0" sz="1600" i="0">
                <a:solidFill>
                  <a:schemeClr val="dk1"/>
                </a:solidFill>
                <a:latin typeface="Arial"/>
                <a:ea typeface="Arial"/>
                <a:cs typeface="Arial"/>
                <a:sym typeface="Arial"/>
              </a:defRPr>
            </a:lvl7pPr>
            <a:lvl8pPr algn="l" rtl="0" marR="0" indent="-95250" marL="2279650">
              <a:spcBef>
                <a:spcPts val="320"/>
              </a:spcBef>
              <a:spcAft>
                <a:spcPts val="0"/>
              </a:spcAft>
              <a:buClr>
                <a:schemeClr val="dk1"/>
              </a:buClr>
              <a:buFont typeface="Wingdings"/>
              <a:buChar char="§"/>
              <a:defRPr strike="noStrike" u="none" b="0" cap="none" baseline="0" sz="1600" i="0">
                <a:solidFill>
                  <a:schemeClr val="dk1"/>
                </a:solidFill>
                <a:latin typeface="Arial"/>
                <a:ea typeface="Arial"/>
                <a:cs typeface="Arial"/>
                <a:sym typeface="Arial"/>
              </a:defRPr>
            </a:lvl8pPr>
            <a:lvl9pPr algn="l" rtl="0" marR="0" indent="-95250" marL="2736850">
              <a:spcBef>
                <a:spcPts val="320"/>
              </a:spcBef>
              <a:spcAft>
                <a:spcPts val="0"/>
              </a:spcAft>
              <a:buClr>
                <a:schemeClr val="dk1"/>
              </a:buClr>
              <a:buFont typeface="Wingdings"/>
              <a:buChar char="§"/>
              <a:defRPr strike="noStrike" u="none" b="0" cap="none" baseline="0" sz="1600" i="0">
                <a:solidFill>
                  <a:schemeClr val="dk1"/>
                </a:solidFill>
                <a:latin typeface="Arial"/>
                <a:ea typeface="Arial"/>
                <a:cs typeface="Arial"/>
                <a:sym typeface="Arial"/>
              </a:defRPr>
            </a:lvl9pPr>
          </a:lstStyle>
          <a:p/>
        </p:txBody>
      </p:sp>
      <p:sp>
        <p:nvSpPr>
          <p:cNvPr id="43" name="Shape 43"/>
          <p:cNvSpPr/>
          <p:nvPr/>
        </p:nvSpPr>
        <p:spPr>
          <a:xfrm>
            <a:off y="196850" x="250825"/>
            <a:ext cy="144600" cx="8642400"/>
          </a:xfrm>
          <a:prstGeom prst="rect">
            <a:avLst/>
          </a:prstGeom>
          <a:solidFill>
            <a:srgbClr val="9C1C26"/>
          </a:solidFill>
          <a:ln>
            <a:noFill/>
          </a:ln>
        </p:spPr>
        <p:txBody>
          <a:bodyPr bIns="45700" rIns="91425" lIns="91425" tIns="45700" anchor="t" anchorCtr="0">
            <a:noAutofit/>
          </a:bodyPr>
          <a:lstStyle/>
          <a:p/>
        </p:txBody>
      </p:sp>
      <p:sp>
        <p:nvSpPr>
          <p:cNvPr id="44" name="Shape 44"/>
          <p:cNvSpPr/>
          <p:nvPr/>
        </p:nvSpPr>
        <p:spPr>
          <a:xfrm>
            <a:off y="657225" x="7172325"/>
            <a:ext cy="792162" cx="1873249"/>
          </a:xfrm>
          <a:prstGeom prst="rect">
            <a:avLst/>
          </a:prstGeom>
          <a:blipFill>
            <a:blip r:embed="rId2"/>
            <a:stretch>
              <a:fillRect/>
            </a:stretch>
          </a:blipFill>
        </p:spPr>
      </p:sp>
      <p:cxnSp>
        <p:nvCxnSpPr>
          <p:cNvPr id="45" name="Shape 45"/>
          <p:cNvCxnSpPr/>
          <p:nvPr/>
        </p:nvCxnSpPr>
        <p:spPr>
          <a:xfrm>
            <a:off y="6357957" x="252412"/>
            <a:ext cy="0" cx="8640900"/>
          </a:xfrm>
          <a:prstGeom prst="straightConnector1">
            <a:avLst/>
          </a:prstGeom>
          <a:noFill/>
          <a:ln w="9525" cap="flat">
            <a:solidFill>
              <a:srgbClr val="000000"/>
            </a:solidFill>
            <a:prstDash val="solid"/>
            <a:round/>
            <a:headEnd w="med" len="med" type="none"/>
            <a:tailEnd w="med" len="med" type="none"/>
          </a:ln>
        </p:spPr>
      </p:cxnSp>
      <p:sp>
        <p:nvSpPr>
          <p:cNvPr id="46" name="Shape 46"/>
          <p:cNvSpPr/>
          <p:nvPr/>
        </p:nvSpPr>
        <p:spPr>
          <a:xfrm>
            <a:off y="360362" x="250825"/>
            <a:ext cy="14400" cx="8640900"/>
          </a:xfrm>
          <a:prstGeom prst="rect">
            <a:avLst/>
          </a:prstGeom>
          <a:solidFill>
            <a:srgbClr val="000000"/>
          </a:solidFill>
          <a:ln>
            <a:noFill/>
          </a:ln>
        </p:spPr>
        <p:txBody>
          <a:bodyPr bIns="45700" rIns="91425" lIns="91425" tIns="45700" anchor="ctr" anchorCtr="0">
            <a:noAutofit/>
          </a:bodyPr>
          <a:lstStyle/>
          <a:p/>
        </p:txBody>
      </p:sp>
      <p:sp>
        <p:nvSpPr>
          <p:cNvPr id="47" name="Shape 47"/>
          <p:cNvSpPr/>
          <p:nvPr/>
        </p:nvSpPr>
        <p:spPr>
          <a:xfrm>
            <a:off y="2457450" x="250825"/>
            <a:ext cy="7800" cx="8640900"/>
          </a:xfrm>
          <a:prstGeom prst="rect">
            <a:avLst/>
          </a:prstGeom>
          <a:solidFill>
            <a:srgbClr val="000000"/>
          </a:solidFill>
          <a:ln>
            <a:noFill/>
          </a:ln>
        </p:spPr>
        <p:txBody>
          <a:bodyPr bIns="45700" rIns="91425" lIns="91425" tIns="45700" anchor="ctr" anchorCtr="0">
            <a:noAutofit/>
          </a:bodyPr>
          <a:lstStyle/>
          <a:p/>
        </p:txBody>
      </p:sp>
      <p:sp>
        <p:nvSpPr>
          <p:cNvPr id="48" name="Shape 48"/>
          <p:cNvSpPr txBox="1"/>
          <p:nvPr>
            <p:ph type="title"/>
          </p:nvPr>
        </p:nvSpPr>
        <p:spPr>
          <a:xfrm>
            <a:off y="488950" x="358775"/>
            <a:ext cy="838199" cx="6641999"/>
          </a:xfrm>
          <a:prstGeom prst="rect">
            <a:avLst/>
          </a:prstGeom>
          <a:noFill/>
          <a:ln>
            <a:noFill/>
          </a:ln>
        </p:spPr>
        <p:txBody>
          <a:bodyPr bIns="91425" rIns="91425" lIns="91425" tIns="91425" anchor="ctr" anchorCtr="0"/>
          <a:lstStyle>
            <a:lvl1pPr rtl="0">
              <a:defRPr>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9" name="Shape 49"/>
          <p:cNvSpPr/>
          <p:nvPr/>
        </p:nvSpPr>
        <p:spPr>
          <a:xfrm>
            <a:off y="6429396" x="7813675"/>
            <a:ext cy="433500" cx="1079400"/>
          </a:xfrm>
          <a:prstGeom prst="rect">
            <a:avLst/>
          </a:prstGeom>
          <a:solidFill>
            <a:schemeClr val="accent1"/>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1800" lang="en-US" i="0">
                <a:solidFill>
                  <a:schemeClr val="dk1"/>
                </a:solidFill>
                <a:latin typeface="Arial"/>
                <a:ea typeface="Arial"/>
                <a:cs typeface="Arial"/>
                <a:sym typeface="Arial"/>
              </a:rPr>
              <a:t>Sublogo</a:t>
            </a:r>
          </a:p>
        </p:txBody>
      </p:sp>
      <p:sp>
        <p:nvSpPr>
          <p:cNvPr id="50" name="Shape 50"/>
          <p:cNvSpPr txBox="1"/>
          <p:nvPr/>
        </p:nvSpPr>
        <p:spPr>
          <a:xfrm>
            <a:off y="6489700" x="252412"/>
            <a:ext cy="231899" cx="72009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Arial"/>
              <a:buNone/>
            </a:pPr>
            <a:r>
              <a:rPr lang="en-US"/>
              <a:t> </a:t>
            </a:r>
            <a:r>
              <a:rPr strike="noStrike" u="none" b="0" cap="none" baseline="0" sz="1000" lang="en-US" i="0">
                <a:solidFill>
                  <a:schemeClr val="dk1"/>
                </a:solidFill>
                <a:latin typeface="Arial"/>
                <a:ea typeface="Arial"/>
                <a:cs typeface="Arial"/>
                <a:sym typeface="Arial"/>
              </a:rPr>
              <a:t>  |  Fachbereich BBBBB  |  Institut AAAA  |  Prof. TTTTTT  |   </a:t>
            </a:r>
          </a:p>
          <a:p>
            <a:r>
              <a:t/>
            </a: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 name="Shape 14"/>
        <p:cNvGrpSpPr/>
        <p:nvPr/>
      </p:nvGrpSpPr>
      <p:grpSpPr>
        <a:xfrm>
          <a:off y="0" x="0"/>
          <a:ext cy="0" cx="0"/>
          <a:chOff y="0" x="0"/>
          <a:chExt cy="0" cx="0"/>
        </a:xfrm>
      </p:grpSpPr>
      <p:sp>
        <p:nvSpPr>
          <p:cNvPr id="15" name="Shape 1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1pPr>
            <a:lvl2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2pPr>
            <a:lvl3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3pPr>
            <a:lvl4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4pPr>
            <a:lvl5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5pPr>
            <a:lvl6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6pPr>
            <a:lvl7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7pPr>
            <a:lvl8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8pPr>
            <a:lvl9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9pPr>
          </a:lstStyle>
          <a:p/>
        </p:txBody>
      </p:sp>
      <p:sp>
        <p:nvSpPr>
          <p:cNvPr id="16" name="Shape 1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cxnSp>
        <p:nvCxnSpPr>
          <p:cNvPr id="17" name="Shape 17"/>
          <p:cNvCxnSpPr/>
          <p:nvPr/>
        </p:nvCxnSpPr>
        <p:spPr>
          <a:xfrm>
            <a:off y="669767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1.xml" Type="http://schemas.openxmlformats.org/officeDocument/2006/relationships/comments"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8.xml" Type="http://schemas.openxmlformats.org/officeDocument/2006/relationships/comments" Id="rId3"/><Relationship Target="../media/image02.pn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04.png" Type="http://schemas.openxmlformats.org/officeDocument/2006/relationships/image" Id="rId5"/></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0.png" Type="http://schemas.openxmlformats.org/officeDocument/2006/relationships/image" Id="rId5"/></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0.png" Type="http://schemas.openxmlformats.org/officeDocument/2006/relationships/image"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0.png" Type="http://schemas.openxmlformats.org/officeDocument/2006/relationships/image"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0.pn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0.png" Type="http://schemas.openxmlformats.org/officeDocument/2006/relationships/image" Id="rId5"/></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07.png" Type="http://schemas.openxmlformats.org/officeDocument/2006/relationships/image" Id="rId5"/></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05.png" Type="http://schemas.openxmlformats.org/officeDocument/2006/relationships/image" Id="rId5"/></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06.png" Type="http://schemas.openxmlformats.org/officeDocument/2006/relationships/image" Id="rId5"/></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08.png" Type="http://schemas.openxmlformats.org/officeDocument/2006/relationships/image" Id="rId5"/></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1.jpg" Type="http://schemas.openxmlformats.org/officeDocument/2006/relationships/image" Id="rId5"/></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9.png" Type="http://schemas.openxmlformats.org/officeDocument/2006/relationships/image" Id="rId5"/></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4.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2.xml" Type="http://schemas.openxmlformats.org/officeDocument/2006/relationships/comments" Id="rId3"/><Relationship Target="../media/image02.png" Type="http://schemas.openxmlformats.org/officeDocument/2006/relationships/image" Id="rId5"/></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7.png" Type="http://schemas.openxmlformats.org/officeDocument/2006/relationships/image" Id="rId5"/></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8.png" Type="http://schemas.openxmlformats.org/officeDocument/2006/relationships/image" Id="rId5"/></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5.jpg" Type="http://schemas.openxmlformats.org/officeDocument/2006/relationships/image" Id="rId5"/></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2.png" Type="http://schemas.openxmlformats.org/officeDocument/2006/relationships/image" Id="rId5"/></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 Target="../media/image13.jpg" Type="http://schemas.openxmlformats.org/officeDocument/2006/relationships/image" Id="rId5"/></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9.xml" Type="http://schemas.openxmlformats.org/officeDocument/2006/relationships/comments" Id="rId3"/><Relationship Target="../media/image16.png" Type="http://schemas.openxmlformats.org/officeDocument/2006/relationships/image" Id="rId6"/><Relationship Target="../media/image02.png" Type="http://schemas.openxmlformats.org/officeDocument/2006/relationships/image" Id="rId5"/></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10.xml" Type="http://schemas.openxmlformats.org/officeDocument/2006/relationships/comments" Id="rId3"/><Relationship Target="../media/image02.pn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3.xml" Type="http://schemas.openxmlformats.org/officeDocument/2006/relationships/comments" Id="rId3"/><Relationship Target="../media/image09.png" Type="http://schemas.openxmlformats.org/officeDocument/2006/relationships/image" Id="rId6"/><Relationship Target="../media/image02.png" Type="http://schemas.openxmlformats.org/officeDocument/2006/relationships/image"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4.xml" Type="http://schemas.openxmlformats.org/officeDocument/2006/relationships/comments" Id="rId3"/><Relationship Target="../media/image02.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5.xml" Type="http://schemas.openxmlformats.org/officeDocument/2006/relationships/comments" Id="rId3"/><Relationship Target="../media/image02.pn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6.xml" Type="http://schemas.openxmlformats.org/officeDocument/2006/relationships/comments" Id="rId3"/><Relationship Target="../media/image02.png" Type="http://schemas.openxmlformats.org/officeDocument/2006/relationships/image"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7.xml" Type="http://schemas.openxmlformats.org/officeDocument/2006/relationships/comments" Id="rId3"/><Relationship Target="../media/image02.pn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a:pPr rtl="0" lvl="0">
              <a:buNone/>
            </a:pPr>
            <a:r>
              <a:rPr lang="en-US"/>
              <a:t>Internetpraktikum WS 12/13</a:t>
            </a:r>
          </a:p>
        </p:txBody>
      </p:sp>
      <p:sp>
        <p:nvSpPr>
          <p:cNvPr id="53" name="Shape 5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S-BPM Groupware</a:t>
            </a:r>
          </a:p>
        </p:txBody>
      </p:sp>
      <p:sp>
        <p:nvSpPr>
          <p:cNvPr id="54" name="Shape 54"/>
          <p:cNvSpPr txBox="1"/>
          <p:nvPr/>
        </p:nvSpPr>
        <p:spPr>
          <a:xfrm>
            <a:off y="2801341" x="358775"/>
            <a:ext cy="449400" cx="5109899"/>
          </a:xfrm>
          <a:prstGeom prst="rect">
            <a:avLst/>
          </a:prstGeom>
          <a:noFill/>
        </p:spPr>
        <p:txBody>
          <a:bodyPr bIns="91425" rIns="91425" lIns="91425" tIns="91425" anchor="t" anchorCtr="0">
            <a:noAutofit/>
          </a:bodyPr>
          <a:lstStyle/>
          <a:p>
            <a:pPr>
              <a:buNone/>
            </a:pPr>
            <a:r>
              <a:rPr b="1" sz="2600" lang="en-US"/>
              <a:t>Abschlusspräsentation</a:t>
            </a:r>
          </a:p>
        </p:txBody>
      </p:sp>
      <p:sp>
        <p:nvSpPr>
          <p:cNvPr id="55" name="Shape 55"/>
          <p:cNvSpPr txBox="1"/>
          <p:nvPr/>
        </p:nvSpPr>
        <p:spPr>
          <a:xfrm>
            <a:off y="3250741" x="358775"/>
            <a:ext cy="1075500" cx="7790999"/>
          </a:xfrm>
          <a:prstGeom prst="rect">
            <a:avLst/>
          </a:prstGeom>
          <a:noFill/>
        </p:spPr>
        <p:txBody>
          <a:bodyPr bIns="91425" rIns="91425" lIns="91425" tIns="91425" anchor="t" anchorCtr="0">
            <a:noAutofit/>
          </a:bodyPr>
          <a:lstStyle/>
          <a:p>
            <a:pPr>
              <a:lnSpc>
                <a:spcPct val="150000"/>
              </a:lnSpc>
              <a:buNone/>
            </a:pPr>
            <a:r>
              <a:rPr sz="2200" lang="en-US"/>
              <a:t>Weiterentwicklung einer webbasierten S-BPM Groupware Lösung</a:t>
            </a:r>
          </a:p>
        </p:txBody>
      </p:sp>
      <p:sp>
        <p:nvSpPr>
          <p:cNvPr id="56" name="Shape 56"/>
          <p:cNvSpPr/>
          <p:nvPr/>
        </p:nvSpPr>
        <p:spPr>
          <a:xfrm>
            <a:off y="6404938" x="7977"/>
            <a:ext cy="482522" cx="9122636"/>
          </a:xfrm>
          <a:prstGeom prst="rect">
            <a:avLst/>
          </a:prstGeom>
          <a:blipFill>
            <a:blip r:embed="rId4"/>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43" name="Shape 14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44" name="Shape 144"/>
          <p:cNvSpPr/>
          <p:nvPr/>
        </p:nvSpPr>
        <p:spPr>
          <a:xfrm>
            <a:off y="6404938" x="7977"/>
            <a:ext cy="482522" cx="9122636"/>
          </a:xfrm>
          <a:prstGeom prst="rect">
            <a:avLst/>
          </a:prstGeom>
          <a:blipFill>
            <a:blip r:embed="rId4"/>
            <a:stretch>
              <a:fillRect/>
            </a:stretch>
          </a:blipFill>
          <a:ln>
            <a:noFill/>
          </a:ln>
        </p:spPr>
      </p:sp>
      <p:sp>
        <p:nvSpPr>
          <p:cNvPr id="145" name="Shape 145"/>
          <p:cNvSpPr/>
          <p:nvPr/>
        </p:nvSpPr>
        <p:spPr>
          <a:xfrm>
            <a:off y="-25467" x="-29737"/>
            <a:ext cy="6908935" cx="9161751"/>
          </a:xfrm>
          <a:prstGeom prst="rect">
            <a:avLst/>
          </a:prstGeom>
          <a:blipFill>
            <a:blip r:embed="rId5"/>
            <a:stretch>
              <a:fillRect/>
            </a:stretch>
          </a:blipFill>
          <a:ln>
            <a:noFill/>
          </a:ln>
        </p:spPr>
      </p:sp>
      <p:sp>
        <p:nvSpPr>
          <p:cNvPr id="146" name="Shape 146"/>
          <p:cNvSpPr txBox="1"/>
          <p:nvPr/>
        </p:nvSpPr>
        <p:spPr>
          <a:xfrm>
            <a:off y="679450" x="358775"/>
            <a:ext cy="457200" cx="3657600"/>
          </a:xfrm>
          <a:prstGeom prst="rect">
            <a:avLst/>
          </a:prstGeom>
          <a:noFill/>
        </p:spPr>
        <p:txBody>
          <a:bodyPr bIns="91425" rIns="91425" lIns="91425" tIns="91425" anchor="t" anchorCtr="0">
            <a:noAutofit/>
          </a:bodyPr>
          <a:lstStyle/>
          <a:p>
            <a:pPr rtl="0" lvl="0">
              <a:buNone/>
            </a:pPr>
            <a:r>
              <a:rPr sz="3000" lang="en-US"/>
              <a:t>Probleme</a:t>
            </a:r>
          </a:p>
        </p:txBody>
      </p:sp>
      <p:sp>
        <p:nvSpPr>
          <p:cNvPr id="147" name="Shape 147"/>
          <p:cNvSpPr txBox="1"/>
          <p:nvPr/>
        </p:nvSpPr>
        <p:spPr>
          <a:xfrm>
            <a:off y="1907250" x="328845"/>
            <a:ext cy="4217399" cx="79658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Einarbeitungsphase zu lang</a:t>
            </a:r>
          </a:p>
          <a:p>
            <a:pPr rtl="0" lvl="1" indent="-317500" marL="914400">
              <a:lnSpc>
                <a:spcPct val="150000"/>
              </a:lnSpc>
              <a:buClr>
                <a:srgbClr val="000000"/>
              </a:buClr>
              <a:buSzPct val="58333"/>
              <a:buFont typeface="Courier New"/>
              <a:buChar char="o"/>
            </a:pPr>
            <a:r>
              <a:rPr sz="2400" lang="en-US"/>
              <a:t>Neue Sprache und Frameworks (Scala, Akka, …)</a:t>
            </a:r>
          </a:p>
          <a:p>
            <a:pPr rtl="0" lvl="1" indent="-317500" marL="914400">
              <a:lnSpc>
                <a:spcPct val="150000"/>
              </a:lnSpc>
              <a:buClr>
                <a:srgbClr val="000000"/>
              </a:buClr>
              <a:buSzPct val="58333"/>
              <a:buFont typeface="Courier New"/>
              <a:buChar char="o"/>
            </a:pPr>
            <a:r>
              <a:rPr sz="2400" lang="en-US"/>
              <a:t>Zu kurze Einführung in Atlassian Tools</a:t>
            </a:r>
          </a:p>
          <a:p>
            <a:pPr rtl="0" lvl="1" indent="-317500" marL="914400">
              <a:lnSpc>
                <a:spcPct val="150000"/>
              </a:lnSpc>
              <a:buClr>
                <a:srgbClr val="000000"/>
              </a:buClr>
              <a:buSzPct val="58333"/>
              <a:buFont typeface="Courier New"/>
              <a:buChar char="o"/>
            </a:pPr>
            <a:r>
              <a:rPr sz="2400" lang="en-US"/>
              <a:t>Einarbeitung in bestehende Codebase</a:t>
            </a:r>
          </a:p>
          <a:p>
            <a:pPr rtl="0" lvl="0" indent="-317500" marL="457200">
              <a:lnSpc>
                <a:spcPct val="150000"/>
              </a:lnSpc>
              <a:buClr>
                <a:srgbClr val="000000"/>
              </a:buClr>
              <a:buSzPct val="97222"/>
              <a:buFont typeface="Arial"/>
              <a:buChar char="•"/>
            </a:pPr>
            <a:r>
              <a:rPr sz="2400" lang="en-US"/>
              <a:t>Mehrere Teilnehmer haben das Projekt verlassen</a:t>
            </a:r>
          </a:p>
          <a:p>
            <a:pPr rtl="0" lvl="0" indent="-317500" marL="457200">
              <a:lnSpc>
                <a:spcPct val="150000"/>
              </a:lnSpc>
              <a:buClr>
                <a:srgbClr val="000000"/>
              </a:buClr>
              <a:buSzPct val="97222"/>
              <a:buFont typeface="Arial"/>
              <a:buChar char="•"/>
            </a:pPr>
            <a:r>
              <a:rPr sz="2400" lang="en-US"/>
              <a:t>Storys und Sprints anfangs zu Umfangreich definiert</a:t>
            </a:r>
          </a:p>
          <a:p>
            <a:pPr rtl="0" lvl="0" indent="-317500" marL="457200">
              <a:lnSpc>
                <a:spcPct val="150000"/>
              </a:lnSpc>
              <a:buClr>
                <a:srgbClr val="000000"/>
              </a:buClr>
              <a:buSzPct val="97222"/>
              <a:buFont typeface="Arial"/>
              <a:buChar char="•"/>
            </a:pPr>
            <a:r>
              <a:rPr sz="2400" lang="en-US"/>
              <a:t>Kommunikation zwischen Teilnehmern zu Beginn  unorganisiert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53" name="Shape 15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54" name="Shape 154"/>
          <p:cNvSpPr/>
          <p:nvPr/>
        </p:nvSpPr>
        <p:spPr>
          <a:xfrm>
            <a:off y="6404938" x="7977"/>
            <a:ext cy="482522" cx="9122636"/>
          </a:xfrm>
          <a:prstGeom prst="rect">
            <a:avLst/>
          </a:prstGeom>
          <a:blipFill>
            <a:blip r:embed="rId3"/>
            <a:stretch>
              <a:fillRect/>
            </a:stretch>
          </a:blipFill>
          <a:ln>
            <a:noFill/>
          </a:ln>
        </p:spPr>
      </p:sp>
      <p:sp>
        <p:nvSpPr>
          <p:cNvPr id="155" name="Shape 155"/>
          <p:cNvSpPr/>
          <p:nvPr/>
        </p:nvSpPr>
        <p:spPr>
          <a:xfrm>
            <a:off y="-25467" x="-29737"/>
            <a:ext cy="6908935" cx="9161751"/>
          </a:xfrm>
          <a:prstGeom prst="rect">
            <a:avLst/>
          </a:prstGeom>
          <a:blipFill>
            <a:blip r:embed="rId4"/>
            <a:stretch>
              <a:fillRect/>
            </a:stretch>
          </a:blipFill>
          <a:ln>
            <a:noFill/>
          </a:ln>
        </p:spPr>
      </p:sp>
      <p:sp>
        <p:nvSpPr>
          <p:cNvPr id="156" name="Shape 156"/>
          <p:cNvSpPr txBox="1"/>
          <p:nvPr/>
        </p:nvSpPr>
        <p:spPr>
          <a:xfrm>
            <a:off y="679450" x="358775"/>
            <a:ext cy="457200" cx="3657600"/>
          </a:xfrm>
          <a:prstGeom prst="rect">
            <a:avLst/>
          </a:prstGeom>
          <a:noFill/>
        </p:spPr>
        <p:txBody>
          <a:bodyPr bIns="91425" rIns="91425" lIns="91425" tIns="91425" anchor="t" anchorCtr="0">
            <a:noAutofit/>
          </a:bodyPr>
          <a:lstStyle/>
          <a:p>
            <a:pPr rtl="0" lvl="0">
              <a:buNone/>
            </a:pPr>
            <a:r>
              <a:rPr sz="3000" lang="en-US"/>
              <a:t>Gelernte Lektionen</a:t>
            </a:r>
          </a:p>
        </p:txBody>
      </p:sp>
      <p:sp>
        <p:nvSpPr>
          <p:cNvPr id="157" name="Shape 157"/>
          <p:cNvSpPr txBox="1"/>
          <p:nvPr/>
        </p:nvSpPr>
        <p:spPr>
          <a:xfrm>
            <a:off y="1907250" x="328845"/>
            <a:ext cy="4217399" cx="79658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Einarbeitung in Scala und Frameworks nächstes Semester kürzer und näher an der Praxis</a:t>
            </a:r>
          </a:p>
          <a:p>
            <a:pPr rtl="0" lvl="0" indent="-317500" marL="457200">
              <a:lnSpc>
                <a:spcPct val="150000"/>
              </a:lnSpc>
              <a:buClr>
                <a:srgbClr val="000000"/>
              </a:buClr>
              <a:buSzPct val="97222"/>
              <a:buFont typeface="Arial"/>
              <a:buChar char="•"/>
            </a:pPr>
            <a:r>
              <a:rPr sz="2400" lang="en-US"/>
              <a:t>Anfangs zusätzliche Treffen in Skype waren hilfreich</a:t>
            </a:r>
          </a:p>
          <a:p>
            <a:pPr rtl="0" lvl="0" indent="-317500" marL="457200">
              <a:lnSpc>
                <a:spcPct val="115000"/>
              </a:lnSpc>
              <a:buClr>
                <a:srgbClr val="000000"/>
              </a:buClr>
              <a:buSzPct val="97222"/>
              <a:buFont typeface="Arial"/>
              <a:buChar char="•"/>
            </a:pPr>
            <a:r>
              <a:rPr sz="2400" lang="en-US"/>
              <a:t>Broadcasting der Task-Kommentare hat              Kommunikation stark gefördert</a:t>
            </a:r>
          </a:p>
          <a:p>
            <a:pPr rtl="0" lvl="0" indent="-317500" marL="457200">
              <a:lnSpc>
                <a:spcPct val="150000"/>
              </a:lnSpc>
              <a:buClr>
                <a:srgbClr val="000000"/>
              </a:buClr>
              <a:buSzPct val="97222"/>
              <a:buFont typeface="Arial"/>
              <a:buChar char="•"/>
            </a:pPr>
            <a:r>
              <a:rPr sz="2400" lang="en-US"/>
              <a:t>Storys genauer beschreiben</a:t>
            </a:r>
          </a:p>
          <a:p>
            <a:pPr rtl="0" lvl="0" indent="-317500" marL="457200">
              <a:lnSpc>
                <a:spcPct val="150000"/>
              </a:lnSpc>
              <a:buClr>
                <a:srgbClr val="000000"/>
              </a:buClr>
              <a:buSzPct val="97222"/>
              <a:buFont typeface="Arial"/>
              <a:buChar char="•"/>
            </a:pPr>
            <a:r>
              <a:rPr sz="2400" lang="en-US"/>
              <a:t>Kleinere Storys erstellen</a:t>
            </a:r>
          </a:p>
          <a:p>
            <a:pPr rtl="0" lvl="0" indent="-317500" marL="457200">
              <a:lnSpc>
                <a:spcPct val="150000"/>
              </a:lnSpc>
              <a:buClr>
                <a:srgbClr val="000000"/>
              </a:buClr>
              <a:buSzPct val="97222"/>
              <a:buFont typeface="Arial"/>
              <a:buChar char="•"/>
            </a:pPr>
            <a:r>
              <a:rPr sz="2400" lang="en-US"/>
              <a:t>Bessere Dokumentationen erstellen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63" name="Shape 16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64" name="Shape 164"/>
          <p:cNvSpPr/>
          <p:nvPr/>
        </p:nvSpPr>
        <p:spPr>
          <a:xfrm>
            <a:off y="6404938" x="7977"/>
            <a:ext cy="482522" cx="9122636"/>
          </a:xfrm>
          <a:prstGeom prst="rect">
            <a:avLst/>
          </a:prstGeom>
          <a:blipFill>
            <a:blip r:embed="rId3"/>
            <a:stretch>
              <a:fillRect/>
            </a:stretch>
          </a:blipFill>
          <a:ln>
            <a:noFill/>
          </a:ln>
        </p:spPr>
      </p:sp>
      <p:sp>
        <p:nvSpPr>
          <p:cNvPr id="165" name="Shape 165"/>
          <p:cNvSpPr/>
          <p:nvPr/>
        </p:nvSpPr>
        <p:spPr>
          <a:xfrm>
            <a:off y="-25467" x="-29737"/>
            <a:ext cy="6908935" cx="9161751"/>
          </a:xfrm>
          <a:prstGeom prst="rect">
            <a:avLst/>
          </a:prstGeom>
          <a:blipFill>
            <a:blip r:embed="rId4"/>
            <a:stretch>
              <a:fillRect/>
            </a:stretch>
          </a:blipFill>
          <a:ln>
            <a:noFill/>
          </a:ln>
        </p:spPr>
      </p:sp>
      <p:sp>
        <p:nvSpPr>
          <p:cNvPr id="166" name="Shape 166"/>
          <p:cNvSpPr txBox="1"/>
          <p:nvPr/>
        </p:nvSpPr>
        <p:spPr>
          <a:xfrm>
            <a:off y="664800" x="594825"/>
            <a:ext cy="431700" cx="5114099"/>
          </a:xfrm>
          <a:prstGeom prst="rect">
            <a:avLst/>
          </a:prstGeom>
          <a:noFill/>
        </p:spPr>
        <p:txBody>
          <a:bodyPr bIns="91425" rIns="91425" lIns="91425" tIns="91425" anchor="t" anchorCtr="0">
            <a:noAutofit/>
          </a:bodyPr>
          <a:lstStyle/>
          <a:p>
            <a:pPr>
              <a:buNone/>
            </a:pPr>
            <a:r>
              <a:rPr lang="en-US"/>
              <a:t>Eingesetzte Technologien BE</a:t>
            </a:r>
          </a:p>
        </p:txBody>
      </p:sp>
      <p:sp>
        <p:nvSpPr>
          <p:cNvPr id="167" name="Shape 167"/>
          <p:cNvSpPr txBox="1"/>
          <p:nvPr>
            <p:ph idx="2"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68" name="Shape 168"/>
          <p:cNvSpPr txBox="1"/>
          <p:nvPr>
            <p:ph idx="3"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69" name="Shape 169"/>
          <p:cNvSpPr/>
          <p:nvPr/>
        </p:nvSpPr>
        <p:spPr>
          <a:xfrm>
            <a:off y="6404938" x="7977"/>
            <a:ext cy="482522" cx="9122636"/>
          </a:xfrm>
          <a:prstGeom prst="rect">
            <a:avLst/>
          </a:prstGeom>
          <a:blipFill>
            <a:blip r:embed="rId3"/>
            <a:stretch>
              <a:fillRect/>
            </a:stretch>
          </a:blipFill>
          <a:ln>
            <a:noFill/>
          </a:ln>
        </p:spPr>
      </p:sp>
      <p:sp>
        <p:nvSpPr>
          <p:cNvPr id="170" name="Shape 170"/>
          <p:cNvSpPr/>
          <p:nvPr/>
        </p:nvSpPr>
        <p:spPr>
          <a:xfrm>
            <a:off y="-25467" x="-29737"/>
            <a:ext cy="6908935" cx="9161751"/>
          </a:xfrm>
          <a:prstGeom prst="rect">
            <a:avLst/>
          </a:prstGeom>
          <a:blipFill>
            <a:blip r:embed="rId4"/>
            <a:stretch>
              <a:fillRect/>
            </a:stretch>
          </a:blipFill>
          <a:ln>
            <a:noFill/>
          </a:ln>
        </p:spPr>
      </p:sp>
      <p:sp>
        <p:nvSpPr>
          <p:cNvPr id="171" name="Shape 171"/>
          <p:cNvSpPr txBox="1"/>
          <p:nvPr/>
        </p:nvSpPr>
        <p:spPr>
          <a:xfrm>
            <a:off y="679450" x="358775"/>
            <a:ext cy="457200" cx="7074899"/>
          </a:xfrm>
          <a:prstGeom prst="rect">
            <a:avLst/>
          </a:prstGeom>
          <a:noFill/>
        </p:spPr>
        <p:txBody>
          <a:bodyPr bIns="91425" rIns="91425" lIns="91425" tIns="91425" anchor="t" anchorCtr="0">
            <a:noAutofit/>
          </a:bodyPr>
          <a:lstStyle/>
          <a:p>
            <a:pPr rtl="0" lvl="0">
              <a:buNone/>
            </a:pPr>
            <a:r>
              <a:rPr sz="3000" lang="en-US"/>
              <a:t>Backend | Technologien</a:t>
            </a:r>
          </a:p>
        </p:txBody>
      </p:sp>
      <p:sp>
        <p:nvSpPr>
          <p:cNvPr id="172" name="Shape 172"/>
          <p:cNvSpPr txBox="1"/>
          <p:nvPr/>
        </p:nvSpPr>
        <p:spPr>
          <a:xfrm>
            <a:off y="2059650" x="481245"/>
            <a:ext cy="3724200" cx="78131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Scala 2.10.0</a:t>
            </a:r>
          </a:p>
          <a:p>
            <a:pPr rtl="0" lvl="0" indent="-317500" marL="457200">
              <a:lnSpc>
                <a:spcPct val="150000"/>
              </a:lnSpc>
              <a:buClr>
                <a:srgbClr val="000000"/>
              </a:buClr>
              <a:buSzPct val="97222"/>
              <a:buFont typeface="Arial"/>
              <a:buChar char="•"/>
            </a:pPr>
            <a:r>
              <a:rPr sz="2400" lang="en-US"/>
              <a:t>Akka 2.10</a:t>
            </a:r>
          </a:p>
          <a:p>
            <a:pPr rtl="0" lvl="0" indent="-317500" marL="457200">
              <a:lnSpc>
                <a:spcPct val="150000"/>
              </a:lnSpc>
              <a:buClr>
                <a:srgbClr val="000000"/>
              </a:buClr>
              <a:buSzPct val="97222"/>
              <a:buFont typeface="Arial"/>
              <a:buChar char="•"/>
            </a:pPr>
            <a:r>
              <a:rPr sz="2400" lang="en-US"/>
              <a:t>Spray 1.1</a:t>
            </a:r>
          </a:p>
          <a:p>
            <a:pPr rtl="0" lvl="0" indent="-317500" marL="457200">
              <a:lnSpc>
                <a:spcPct val="150000"/>
              </a:lnSpc>
              <a:buClr>
                <a:srgbClr val="000000"/>
              </a:buClr>
              <a:buSzPct val="97222"/>
              <a:buFont typeface="Arial"/>
              <a:buChar char="•"/>
            </a:pPr>
            <a:r>
              <a:rPr sz="2400" lang="en-US"/>
              <a:t>Slick 2.10 /JDBC</a:t>
            </a:r>
          </a:p>
        </p:txBody>
      </p:sp>
      <p:sp>
        <p:nvSpPr>
          <p:cNvPr id="173" name="Shape 173"/>
          <p:cNvSpPr/>
          <p:nvPr/>
        </p:nvSpPr>
        <p:spPr>
          <a:xfrm>
            <a:off y="1707050" x="6312975"/>
            <a:ext cy="1457325" cx="2581275"/>
          </a:xfrm>
          <a:prstGeom prst="rect">
            <a:avLst/>
          </a:prstGeom>
          <a:blipFill>
            <a:blip r:embed="rId5"/>
            <a:stretch>
              <a:fillRect/>
            </a:stretch>
          </a:blipFill>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79" name="Shape 179"/>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80" name="Shape 180"/>
          <p:cNvSpPr/>
          <p:nvPr/>
        </p:nvSpPr>
        <p:spPr>
          <a:xfrm>
            <a:off y="6404938" x="7977"/>
            <a:ext cy="482522" cx="9122636"/>
          </a:xfrm>
          <a:prstGeom prst="rect">
            <a:avLst/>
          </a:prstGeom>
          <a:blipFill>
            <a:blip r:embed="rId3"/>
            <a:stretch>
              <a:fillRect/>
            </a:stretch>
          </a:blipFill>
          <a:ln>
            <a:noFill/>
          </a:ln>
        </p:spPr>
      </p:sp>
      <p:sp>
        <p:nvSpPr>
          <p:cNvPr id="181" name="Shape 181"/>
          <p:cNvSpPr/>
          <p:nvPr/>
        </p:nvSpPr>
        <p:spPr>
          <a:xfrm>
            <a:off y="-25467" x="-29737"/>
            <a:ext cy="6908935" cx="9161751"/>
          </a:xfrm>
          <a:prstGeom prst="rect">
            <a:avLst/>
          </a:prstGeom>
          <a:blipFill>
            <a:blip r:embed="rId4"/>
            <a:stretch>
              <a:fillRect/>
            </a:stretch>
          </a:blipFill>
          <a:ln>
            <a:noFill/>
          </a:ln>
        </p:spPr>
      </p:sp>
      <p:sp>
        <p:nvSpPr>
          <p:cNvPr id="182" name="Shape 182"/>
          <p:cNvSpPr/>
          <p:nvPr/>
        </p:nvSpPr>
        <p:spPr>
          <a:xfrm>
            <a:off y="1589362" x="856794"/>
            <a:ext cy="4652923" cx="7388687"/>
          </a:xfrm>
          <a:prstGeom prst="rect">
            <a:avLst/>
          </a:prstGeom>
          <a:blipFill>
            <a:blip r:embed="rId5"/>
            <a:stretch>
              <a:fillRect/>
            </a:stretch>
          </a:blipFill>
          <a:ln>
            <a:noFill/>
          </a:ln>
        </p:spPr>
      </p:sp>
      <p:sp>
        <p:nvSpPr>
          <p:cNvPr id="183" name="Shape 183"/>
          <p:cNvSpPr txBox="1"/>
          <p:nvPr/>
        </p:nvSpPr>
        <p:spPr>
          <a:xfrm>
            <a:off y="664800" x="349900"/>
            <a:ext cy="629700" cx="6542999"/>
          </a:xfrm>
          <a:prstGeom prst="rect">
            <a:avLst/>
          </a:prstGeom>
          <a:noFill/>
        </p:spPr>
        <p:txBody>
          <a:bodyPr bIns="91425" rIns="91425" lIns="91425" tIns="91425" anchor="t" anchorCtr="0">
            <a:noAutofit/>
          </a:bodyPr>
          <a:lstStyle/>
          <a:p>
            <a:pPr rtl="0" lvl="0">
              <a:buNone/>
            </a:pPr>
            <a:r>
              <a:rPr sz="3000" lang="en-US"/>
              <a:t>Backend | Architektur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89" name="Shape 189"/>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90" name="Shape 190"/>
          <p:cNvSpPr/>
          <p:nvPr/>
        </p:nvSpPr>
        <p:spPr>
          <a:xfrm>
            <a:off y="6404938" x="7977"/>
            <a:ext cy="482522" cx="9122636"/>
          </a:xfrm>
          <a:prstGeom prst="rect">
            <a:avLst/>
          </a:prstGeom>
          <a:blipFill>
            <a:blip r:embed="rId3"/>
            <a:stretch>
              <a:fillRect/>
            </a:stretch>
          </a:blipFill>
          <a:ln>
            <a:noFill/>
          </a:ln>
        </p:spPr>
      </p:sp>
      <p:sp>
        <p:nvSpPr>
          <p:cNvPr id="191" name="Shape 191"/>
          <p:cNvSpPr/>
          <p:nvPr/>
        </p:nvSpPr>
        <p:spPr>
          <a:xfrm>
            <a:off y="-25467" x="-29737"/>
            <a:ext cy="6908935" cx="9161751"/>
          </a:xfrm>
          <a:prstGeom prst="rect">
            <a:avLst/>
          </a:prstGeom>
          <a:blipFill>
            <a:blip r:embed="rId4"/>
            <a:stretch>
              <a:fillRect/>
            </a:stretch>
          </a:blipFill>
          <a:ln>
            <a:noFill/>
          </a:ln>
        </p:spPr>
      </p:sp>
      <p:sp>
        <p:nvSpPr>
          <p:cNvPr id="192" name="Shape 192"/>
          <p:cNvSpPr/>
          <p:nvPr/>
        </p:nvSpPr>
        <p:spPr>
          <a:xfrm>
            <a:off y="1589362" x="856794"/>
            <a:ext cy="4652923" cx="7388687"/>
          </a:xfrm>
          <a:prstGeom prst="rect">
            <a:avLst/>
          </a:prstGeom>
          <a:blipFill>
            <a:blip r:embed="rId5"/>
            <a:stretch>
              <a:fillRect/>
            </a:stretch>
          </a:blipFill>
          <a:ln>
            <a:noFill/>
          </a:ln>
        </p:spPr>
      </p:sp>
      <p:sp>
        <p:nvSpPr>
          <p:cNvPr id="193" name="Shape 193"/>
          <p:cNvSpPr txBox="1"/>
          <p:nvPr/>
        </p:nvSpPr>
        <p:spPr>
          <a:xfrm>
            <a:off y="664800" x="349900"/>
            <a:ext cy="629700" cx="6542999"/>
          </a:xfrm>
          <a:prstGeom prst="rect">
            <a:avLst/>
          </a:prstGeom>
          <a:noFill/>
        </p:spPr>
        <p:txBody>
          <a:bodyPr bIns="91425" rIns="91425" lIns="91425" tIns="91425" anchor="t" anchorCtr="0">
            <a:noAutofit/>
          </a:bodyPr>
          <a:lstStyle/>
          <a:p>
            <a:pPr rtl="0" lvl="0">
              <a:buNone/>
            </a:pPr>
            <a:r>
              <a:rPr sz="3000" lang="en-US"/>
              <a:t>Backend | Schnittstelle</a:t>
            </a:r>
          </a:p>
        </p:txBody>
      </p:sp>
      <p:sp>
        <p:nvSpPr>
          <p:cNvPr id="194" name="Shape 194"/>
          <p:cNvSpPr/>
          <p:nvPr/>
        </p:nvSpPr>
        <p:spPr>
          <a:xfrm>
            <a:off y="1694337" x="2542600"/>
            <a:ext cy="2297700" cx="3277499"/>
          </a:xfrm>
          <a:prstGeom prst="ellipse">
            <a:avLst/>
          </a:prstGeom>
          <a:noFill/>
          <a:ln w="19050" cap="flat">
            <a:solidFill>
              <a:srgbClr val="FF99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00" name="Shape 200"/>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01" name="Shape 201"/>
          <p:cNvSpPr/>
          <p:nvPr/>
        </p:nvSpPr>
        <p:spPr>
          <a:xfrm>
            <a:off y="6404938" x="7977"/>
            <a:ext cy="482522" cx="9122636"/>
          </a:xfrm>
          <a:prstGeom prst="rect">
            <a:avLst/>
          </a:prstGeom>
          <a:blipFill>
            <a:blip r:embed="rId3"/>
            <a:stretch>
              <a:fillRect/>
            </a:stretch>
          </a:blipFill>
          <a:ln>
            <a:noFill/>
          </a:ln>
        </p:spPr>
      </p:sp>
      <p:sp>
        <p:nvSpPr>
          <p:cNvPr id="202" name="Shape 202"/>
          <p:cNvSpPr/>
          <p:nvPr/>
        </p:nvSpPr>
        <p:spPr>
          <a:xfrm>
            <a:off y="-25467" x="-29737"/>
            <a:ext cy="6908935" cx="9161751"/>
          </a:xfrm>
          <a:prstGeom prst="rect">
            <a:avLst/>
          </a:prstGeom>
          <a:blipFill>
            <a:blip r:embed="rId4"/>
            <a:stretch>
              <a:fillRect/>
            </a:stretch>
          </a:blipFill>
          <a:ln>
            <a:noFill/>
          </a:ln>
        </p:spPr>
      </p:sp>
      <p:sp>
        <p:nvSpPr>
          <p:cNvPr id="203" name="Shape 203"/>
          <p:cNvSpPr/>
          <p:nvPr/>
        </p:nvSpPr>
        <p:spPr>
          <a:xfrm>
            <a:off y="1589362" x="856794"/>
            <a:ext cy="4652923" cx="7388687"/>
          </a:xfrm>
          <a:prstGeom prst="rect">
            <a:avLst/>
          </a:prstGeom>
          <a:blipFill>
            <a:blip r:embed="rId5"/>
            <a:stretch>
              <a:fillRect/>
            </a:stretch>
          </a:blipFill>
          <a:ln>
            <a:noFill/>
          </a:ln>
        </p:spPr>
      </p:sp>
      <p:sp>
        <p:nvSpPr>
          <p:cNvPr id="204" name="Shape 204"/>
          <p:cNvSpPr txBox="1"/>
          <p:nvPr/>
        </p:nvSpPr>
        <p:spPr>
          <a:xfrm>
            <a:off y="664800" x="349900"/>
            <a:ext cy="629700" cx="6869399"/>
          </a:xfrm>
          <a:prstGeom prst="rect">
            <a:avLst/>
          </a:prstGeom>
          <a:noFill/>
        </p:spPr>
        <p:txBody>
          <a:bodyPr bIns="91425" rIns="91425" lIns="91425" tIns="91425" anchor="t" anchorCtr="0">
            <a:noAutofit/>
          </a:bodyPr>
          <a:lstStyle/>
          <a:p>
            <a:pPr rtl="0" lvl="0">
              <a:buNone/>
            </a:pPr>
            <a:r>
              <a:rPr sz="3000" lang="en-US"/>
              <a:t>Backend | User ↔ Prozess Zuordnung</a:t>
            </a:r>
          </a:p>
        </p:txBody>
      </p:sp>
      <p:sp>
        <p:nvSpPr>
          <p:cNvPr id="205" name="Shape 205"/>
          <p:cNvSpPr/>
          <p:nvPr/>
        </p:nvSpPr>
        <p:spPr>
          <a:xfrm>
            <a:off y="2280150" x="4967981"/>
            <a:ext cy="2297700" cx="3277499"/>
          </a:xfrm>
          <a:prstGeom prst="ellipse">
            <a:avLst/>
          </a:prstGeom>
          <a:noFill/>
          <a:ln w="19050" cap="flat">
            <a:solidFill>
              <a:srgbClr val="FF99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11" name="Shape 211"/>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12" name="Shape 212"/>
          <p:cNvSpPr/>
          <p:nvPr/>
        </p:nvSpPr>
        <p:spPr>
          <a:xfrm>
            <a:off y="6404938" x="7977"/>
            <a:ext cy="482522" cx="9122636"/>
          </a:xfrm>
          <a:prstGeom prst="rect">
            <a:avLst/>
          </a:prstGeom>
          <a:blipFill>
            <a:blip r:embed="rId3"/>
            <a:stretch>
              <a:fillRect/>
            </a:stretch>
          </a:blipFill>
          <a:ln>
            <a:noFill/>
          </a:ln>
        </p:spPr>
      </p:sp>
      <p:sp>
        <p:nvSpPr>
          <p:cNvPr id="213" name="Shape 213"/>
          <p:cNvSpPr/>
          <p:nvPr/>
        </p:nvSpPr>
        <p:spPr>
          <a:xfrm>
            <a:off y="-25467" x="-29737"/>
            <a:ext cy="6908935" cx="9161751"/>
          </a:xfrm>
          <a:prstGeom prst="rect">
            <a:avLst/>
          </a:prstGeom>
          <a:blipFill>
            <a:blip r:embed="rId4"/>
            <a:stretch>
              <a:fillRect/>
            </a:stretch>
          </a:blipFill>
          <a:ln>
            <a:noFill/>
          </a:ln>
        </p:spPr>
      </p:sp>
      <p:sp>
        <p:nvSpPr>
          <p:cNvPr id="214" name="Shape 214"/>
          <p:cNvSpPr/>
          <p:nvPr/>
        </p:nvSpPr>
        <p:spPr>
          <a:xfrm>
            <a:off y="1589362" x="856794"/>
            <a:ext cy="4652923" cx="7388687"/>
          </a:xfrm>
          <a:prstGeom prst="rect">
            <a:avLst/>
          </a:prstGeom>
          <a:blipFill>
            <a:blip r:embed="rId5"/>
            <a:stretch>
              <a:fillRect/>
            </a:stretch>
          </a:blipFill>
          <a:ln>
            <a:noFill/>
          </a:ln>
        </p:spPr>
      </p:sp>
      <p:sp>
        <p:nvSpPr>
          <p:cNvPr id="215" name="Shape 215"/>
          <p:cNvSpPr txBox="1"/>
          <p:nvPr/>
        </p:nvSpPr>
        <p:spPr>
          <a:xfrm>
            <a:off y="664800" x="349900"/>
            <a:ext cy="629700" cx="6542999"/>
          </a:xfrm>
          <a:prstGeom prst="rect">
            <a:avLst/>
          </a:prstGeom>
          <a:noFill/>
        </p:spPr>
        <p:txBody>
          <a:bodyPr bIns="91425" rIns="91425" lIns="91425" tIns="91425" anchor="t" anchorCtr="0">
            <a:noAutofit/>
          </a:bodyPr>
          <a:lstStyle/>
          <a:p>
            <a:pPr rtl="0" lvl="0">
              <a:buNone/>
            </a:pPr>
            <a:r>
              <a:rPr sz="3000" lang="en-US"/>
              <a:t>Backend | Prozessausführung</a:t>
            </a:r>
          </a:p>
        </p:txBody>
      </p:sp>
      <p:sp>
        <p:nvSpPr>
          <p:cNvPr id="216" name="Shape 216"/>
          <p:cNvSpPr/>
          <p:nvPr/>
        </p:nvSpPr>
        <p:spPr>
          <a:xfrm>
            <a:off y="3665437" x="2309325"/>
            <a:ext cy="2921700" cx="4239600"/>
          </a:xfrm>
          <a:prstGeom prst="ellipse">
            <a:avLst/>
          </a:prstGeom>
          <a:noFill/>
          <a:ln w="19050" cap="flat">
            <a:solidFill>
              <a:srgbClr val="FF99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22" name="Shape 222"/>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23" name="Shape 223"/>
          <p:cNvSpPr/>
          <p:nvPr/>
        </p:nvSpPr>
        <p:spPr>
          <a:xfrm>
            <a:off y="6404938" x="7977"/>
            <a:ext cy="482522" cx="9122636"/>
          </a:xfrm>
          <a:prstGeom prst="rect">
            <a:avLst/>
          </a:prstGeom>
          <a:blipFill>
            <a:blip r:embed="rId3"/>
            <a:stretch>
              <a:fillRect/>
            </a:stretch>
          </a:blipFill>
          <a:ln>
            <a:noFill/>
          </a:ln>
        </p:spPr>
      </p:sp>
      <p:sp>
        <p:nvSpPr>
          <p:cNvPr id="224" name="Shape 224"/>
          <p:cNvSpPr/>
          <p:nvPr/>
        </p:nvSpPr>
        <p:spPr>
          <a:xfrm>
            <a:off y="-25467" x="-29737"/>
            <a:ext cy="6908935" cx="9161751"/>
          </a:xfrm>
          <a:prstGeom prst="rect">
            <a:avLst/>
          </a:prstGeom>
          <a:blipFill>
            <a:blip r:embed="rId4"/>
            <a:stretch>
              <a:fillRect/>
            </a:stretch>
          </a:blipFill>
          <a:ln>
            <a:noFill/>
          </a:ln>
        </p:spPr>
      </p:sp>
      <p:sp>
        <p:nvSpPr>
          <p:cNvPr id="225" name="Shape 225"/>
          <p:cNvSpPr/>
          <p:nvPr/>
        </p:nvSpPr>
        <p:spPr>
          <a:xfrm>
            <a:off y="1589362" x="856794"/>
            <a:ext cy="4652923" cx="7388687"/>
          </a:xfrm>
          <a:prstGeom prst="rect">
            <a:avLst/>
          </a:prstGeom>
          <a:blipFill>
            <a:blip r:embed="rId5"/>
            <a:stretch>
              <a:fillRect/>
            </a:stretch>
          </a:blipFill>
          <a:ln>
            <a:noFill/>
          </a:ln>
        </p:spPr>
      </p:sp>
      <p:sp>
        <p:nvSpPr>
          <p:cNvPr id="226" name="Shape 226"/>
          <p:cNvSpPr txBox="1"/>
          <p:nvPr/>
        </p:nvSpPr>
        <p:spPr>
          <a:xfrm>
            <a:off y="664800" x="349900"/>
            <a:ext cy="629700" cx="6542999"/>
          </a:xfrm>
          <a:prstGeom prst="rect">
            <a:avLst/>
          </a:prstGeom>
          <a:noFill/>
        </p:spPr>
        <p:txBody>
          <a:bodyPr bIns="91425" rIns="91425" lIns="91425" tIns="91425" anchor="t" anchorCtr="0">
            <a:noAutofit/>
          </a:bodyPr>
          <a:lstStyle/>
          <a:p>
            <a:pPr rtl="0" lvl="0">
              <a:buNone/>
            </a:pPr>
            <a:r>
              <a:rPr sz="3000" lang="en-US"/>
              <a:t>Backend | Persistierung</a:t>
            </a:r>
          </a:p>
        </p:txBody>
      </p:sp>
      <p:sp>
        <p:nvSpPr>
          <p:cNvPr id="227" name="Shape 227"/>
          <p:cNvSpPr/>
          <p:nvPr/>
        </p:nvSpPr>
        <p:spPr>
          <a:xfrm>
            <a:off y="4195386" x="5814131"/>
            <a:ext cy="2046899" cx="2945100"/>
          </a:xfrm>
          <a:prstGeom prst="ellipse">
            <a:avLst/>
          </a:prstGeom>
          <a:noFill/>
          <a:ln w="19050" cap="flat">
            <a:solidFill>
              <a:srgbClr val="FF99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33" name="Shape 23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34" name="Shape 234"/>
          <p:cNvSpPr/>
          <p:nvPr/>
        </p:nvSpPr>
        <p:spPr>
          <a:xfrm>
            <a:off y="6404938" x="7977"/>
            <a:ext cy="482522" cx="9122636"/>
          </a:xfrm>
          <a:prstGeom prst="rect">
            <a:avLst/>
          </a:prstGeom>
          <a:blipFill>
            <a:blip r:embed="rId3"/>
            <a:stretch>
              <a:fillRect/>
            </a:stretch>
          </a:blipFill>
          <a:ln>
            <a:noFill/>
          </a:ln>
        </p:spPr>
      </p:sp>
      <p:sp>
        <p:nvSpPr>
          <p:cNvPr id="235" name="Shape 235"/>
          <p:cNvSpPr/>
          <p:nvPr/>
        </p:nvSpPr>
        <p:spPr>
          <a:xfrm>
            <a:off y="-25467" x="-29737"/>
            <a:ext cy="6908935" cx="9161751"/>
          </a:xfrm>
          <a:prstGeom prst="rect">
            <a:avLst/>
          </a:prstGeom>
          <a:blipFill>
            <a:blip r:embed="rId4"/>
            <a:stretch>
              <a:fillRect/>
            </a:stretch>
          </a:blipFill>
          <a:ln>
            <a:noFill/>
          </a:ln>
        </p:spPr>
      </p:sp>
      <p:sp>
        <p:nvSpPr>
          <p:cNvPr id="236" name="Shape 236"/>
          <p:cNvSpPr/>
          <p:nvPr/>
        </p:nvSpPr>
        <p:spPr>
          <a:xfrm>
            <a:off y="2006962" x="638175"/>
            <a:ext cy="3800475" cx="7867650"/>
          </a:xfrm>
          <a:prstGeom prst="rect">
            <a:avLst/>
          </a:prstGeom>
          <a:blipFill>
            <a:blip r:embed="rId5"/>
            <a:stretch>
              <a:fillRect/>
            </a:stretch>
          </a:blipFill>
          <a:ln>
            <a:noFill/>
          </a:ln>
        </p:spPr>
      </p:sp>
      <p:sp>
        <p:nvSpPr>
          <p:cNvPr id="237" name="Shape 237"/>
          <p:cNvSpPr txBox="1"/>
          <p:nvPr/>
        </p:nvSpPr>
        <p:spPr>
          <a:xfrm>
            <a:off y="664800" x="349900"/>
            <a:ext cy="629700" cx="6542999"/>
          </a:xfrm>
          <a:prstGeom prst="rect">
            <a:avLst/>
          </a:prstGeom>
          <a:noFill/>
        </p:spPr>
        <p:txBody>
          <a:bodyPr bIns="91425" rIns="91425" lIns="91425" tIns="91425" anchor="t" anchorCtr="0">
            <a:noAutofit/>
          </a:bodyPr>
          <a:lstStyle/>
          <a:p>
            <a:pPr rtl="0" lvl="0">
              <a:buNone/>
            </a:pPr>
            <a:r>
              <a:rPr sz="3000" lang="en-US"/>
              <a:t>Backend | Schnittstelle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y="0" x="0"/>
          <a:ext cy="0" cx="0"/>
          <a:chOff y="0" x="0"/>
          <a:chExt cy="0" cx="0"/>
        </a:xfrm>
      </p:grpSpPr>
      <p:sp>
        <p:nvSpPr>
          <p:cNvPr id="242" name="Shape 24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43" name="Shape 24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44" name="Shape 244"/>
          <p:cNvSpPr/>
          <p:nvPr/>
        </p:nvSpPr>
        <p:spPr>
          <a:xfrm>
            <a:off y="6404938" x="7977"/>
            <a:ext cy="482522" cx="9122636"/>
          </a:xfrm>
          <a:prstGeom prst="rect">
            <a:avLst/>
          </a:prstGeom>
          <a:blipFill>
            <a:blip r:embed="rId3"/>
            <a:stretch>
              <a:fillRect/>
            </a:stretch>
          </a:blipFill>
          <a:ln>
            <a:noFill/>
          </a:ln>
        </p:spPr>
      </p:sp>
      <p:sp>
        <p:nvSpPr>
          <p:cNvPr id="245" name="Shape 245"/>
          <p:cNvSpPr/>
          <p:nvPr/>
        </p:nvSpPr>
        <p:spPr>
          <a:xfrm>
            <a:off y="-25467" x="-29737"/>
            <a:ext cy="6908935" cx="9161751"/>
          </a:xfrm>
          <a:prstGeom prst="rect">
            <a:avLst/>
          </a:prstGeom>
          <a:blipFill>
            <a:blip r:embed="rId4"/>
            <a:stretch>
              <a:fillRect/>
            </a:stretch>
          </a:blipFill>
          <a:ln>
            <a:noFill/>
          </a:ln>
        </p:spPr>
      </p:sp>
      <p:sp>
        <p:nvSpPr>
          <p:cNvPr id="246" name="Shape 246"/>
          <p:cNvSpPr txBox="1"/>
          <p:nvPr/>
        </p:nvSpPr>
        <p:spPr>
          <a:xfrm>
            <a:off y="664800" x="349900"/>
            <a:ext cy="629700" cx="6542999"/>
          </a:xfrm>
          <a:prstGeom prst="rect">
            <a:avLst/>
          </a:prstGeom>
          <a:noFill/>
        </p:spPr>
        <p:txBody>
          <a:bodyPr bIns="91425" rIns="91425" lIns="91425" tIns="91425" anchor="t" anchorCtr="0">
            <a:noAutofit/>
          </a:bodyPr>
          <a:lstStyle/>
          <a:p>
            <a:pPr rtl="0" lvl="0">
              <a:buNone/>
            </a:pPr>
            <a:r>
              <a:rPr sz="3000" lang="en-US"/>
              <a:t>Backend | Schnittstelle</a:t>
            </a:r>
          </a:p>
        </p:txBody>
      </p:sp>
      <p:sp>
        <p:nvSpPr>
          <p:cNvPr id="247" name="Shape 247"/>
          <p:cNvSpPr txBox="1"/>
          <p:nvPr/>
        </p:nvSpPr>
        <p:spPr>
          <a:xfrm>
            <a:off y="1644525" x="297425"/>
            <a:ext cy="3498900" cx="8555100"/>
          </a:xfrm>
          <a:prstGeom prst="rect">
            <a:avLst/>
          </a:prstGeom>
          <a:noFill/>
        </p:spPr>
        <p:txBody>
          <a:bodyPr bIns="91425" rIns="91425" lIns="91425" tIns="91425" anchor="t" anchorCtr="0">
            <a:noAutofit/>
          </a:bodyPr>
          <a:lstStyle/>
          <a:p>
            <a:pPr rtl="0" lvl="0" indent="-381000" marL="457200">
              <a:buClr>
                <a:srgbClr val="000000"/>
              </a:buClr>
              <a:buSzPct val="166666"/>
              <a:buFont typeface="Arial"/>
              <a:buChar char="•"/>
            </a:pPr>
            <a:r>
              <a:rPr sz="2400" lang="en-US"/>
              <a:t>Spray erzeugt HTTP Server zur Kommunikation</a:t>
            </a:r>
          </a:p>
          <a:p>
            <a:r>
              <a:t/>
            </a:r>
          </a:p>
          <a:p>
            <a:pPr rtl="0" lvl="0" indent="-381000" marL="457200">
              <a:buClr>
                <a:srgbClr val="000000"/>
              </a:buClr>
              <a:buSzPct val="166666"/>
              <a:buFont typeface="Arial"/>
              <a:buChar char="•"/>
            </a:pPr>
            <a:r>
              <a:rPr sz="2400" lang="en-US"/>
              <a:t>Bilde REST Interface zum Frontend ab </a:t>
            </a:r>
          </a:p>
          <a:p>
            <a:r>
              <a:t/>
            </a:r>
          </a:p>
          <a:p>
            <a:pPr rtl="0" lvl="0" indent="-381000" marL="457200">
              <a:buClr>
                <a:srgbClr val="000000"/>
              </a:buClr>
              <a:buSzPct val="166666"/>
              <a:buFont typeface="Arial"/>
              <a:buChar char="•"/>
            </a:pPr>
            <a:r>
              <a:rPr sz="2400" lang="en-US"/>
              <a:t>Route Anfragen an speziellen Interface Actors </a:t>
            </a:r>
          </a:p>
          <a:p>
            <a:pPr lvl="2" indent="-381000" marL="1371600">
              <a:buClr>
                <a:srgbClr val="000000"/>
              </a:buClr>
              <a:buSzPct val="100000"/>
              <a:buFont typeface="Wingdings"/>
              <a:buChar char="§"/>
            </a:pPr>
            <a:r>
              <a:rPr sz="2400" lang="en-US"/>
              <a:t>z.B. ProcessInterfacessActor zum erstellen eines Prozesses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idx="1" type="subTitle"/>
          </p:nvPr>
        </p:nvSpPr>
        <p:spPr>
          <a:xfrm>
            <a:off y="1449387" x="358775"/>
            <a:ext cy="944561" cx="6642117"/>
          </a:xfrm>
          <a:prstGeom prst="rect">
            <a:avLst/>
          </a:prstGeom>
          <a:noFill/>
          <a:ln>
            <a:noFill/>
          </a:ln>
        </p:spPr>
        <p:txBody>
          <a:bodyPr bIns="0" rIns="0" lIns="0" tIns="0" anchor="t" anchorCtr="0">
            <a:noAutofit/>
          </a:bodyPr>
          <a:lstStyle/>
          <a:p/>
        </p:txBody>
      </p:sp>
      <p:sp>
        <p:nvSpPr>
          <p:cNvPr id="62" name="Shape 62"/>
          <p:cNvSpPr txBox="1"/>
          <p:nvPr>
            <p:ph type="title"/>
          </p:nvPr>
        </p:nvSpPr>
        <p:spPr>
          <a:xfrm>
            <a:off y="488950" x="358775"/>
            <a:ext cy="838199" cx="6642117"/>
          </a:xfrm>
          <a:prstGeom prst="rect">
            <a:avLst/>
          </a:prstGeom>
          <a:noFill/>
          <a:ln>
            <a:noFill/>
          </a:ln>
        </p:spPr>
        <p:txBody>
          <a:bodyPr bIns="0" rIns="0" lIns="0" tIns="0" anchor="ctr" anchorCtr="0">
            <a:noAutofit/>
          </a:bodyPr>
          <a:lstStyle/>
          <a:p>
            <a:pPr>
              <a:buNone/>
            </a:pPr>
            <a:r>
              <a:rPr lang="en-US"/>
              <a:t>Gliederung</a:t>
            </a:r>
          </a:p>
        </p:txBody>
      </p:sp>
      <p:sp>
        <p:nvSpPr>
          <p:cNvPr id="63" name="Shape 63"/>
          <p:cNvSpPr/>
          <p:nvPr/>
        </p:nvSpPr>
        <p:spPr>
          <a:xfrm>
            <a:off y="6404938" x="7977"/>
            <a:ext cy="482522" cx="9122636"/>
          </a:xfrm>
          <a:prstGeom prst="rect">
            <a:avLst/>
          </a:prstGeom>
          <a:blipFill>
            <a:blip r:embed="rId3"/>
            <a:stretch>
              <a:fillRect/>
            </a:stretch>
          </a:blipFill>
          <a:ln>
            <a:noFill/>
          </a:ln>
        </p:spPr>
      </p:sp>
      <p:sp>
        <p:nvSpPr>
          <p:cNvPr id="64" name="Shape 64"/>
          <p:cNvSpPr/>
          <p:nvPr/>
        </p:nvSpPr>
        <p:spPr>
          <a:xfrm>
            <a:off y="-25467" x="-29737"/>
            <a:ext cy="6908935" cx="9161751"/>
          </a:xfrm>
          <a:prstGeom prst="rect">
            <a:avLst/>
          </a:prstGeom>
          <a:blipFill>
            <a:blip r:embed="rId4"/>
            <a:stretch>
              <a:fillRect/>
            </a:stretch>
          </a:blipFill>
          <a:ln>
            <a:noFill/>
          </a:ln>
        </p:spPr>
      </p:sp>
      <p:sp>
        <p:nvSpPr>
          <p:cNvPr id="65" name="Shape 65"/>
          <p:cNvSpPr txBox="1"/>
          <p:nvPr/>
        </p:nvSpPr>
        <p:spPr>
          <a:xfrm>
            <a:off y="679450" x="358775"/>
            <a:ext cy="457200" cx="3657600"/>
          </a:xfrm>
          <a:prstGeom prst="rect">
            <a:avLst/>
          </a:prstGeom>
          <a:noFill/>
        </p:spPr>
        <p:txBody>
          <a:bodyPr bIns="91425" rIns="91425" lIns="91425" tIns="91425" anchor="t" anchorCtr="0">
            <a:noAutofit/>
          </a:bodyPr>
          <a:lstStyle/>
          <a:p>
            <a:pPr>
              <a:buNone/>
            </a:pPr>
            <a:r>
              <a:rPr sz="3000" lang="en-US"/>
              <a:t>Gliederung</a:t>
            </a:r>
          </a:p>
        </p:txBody>
      </p:sp>
      <p:sp>
        <p:nvSpPr>
          <p:cNvPr id="66" name="Shape 66"/>
          <p:cNvSpPr txBox="1"/>
          <p:nvPr/>
        </p:nvSpPr>
        <p:spPr>
          <a:xfrm>
            <a:off y="1693068" x="358775"/>
            <a:ext cy="4672199" cx="4987200"/>
          </a:xfrm>
          <a:prstGeom prst="rect">
            <a:avLst/>
          </a:prstGeom>
          <a:noFill/>
        </p:spPr>
        <p:txBody>
          <a:bodyPr bIns="91425" rIns="91425" lIns="91425" tIns="91425" anchor="t" anchorCtr="0">
            <a:noAutofit/>
          </a:bodyPr>
          <a:lstStyle/>
          <a:p>
            <a:pPr rtl="0" lvl="0" indent="-381000" marL="457200">
              <a:lnSpc>
                <a:spcPct val="150000"/>
              </a:lnSpc>
              <a:buClr>
                <a:srgbClr val="000000"/>
              </a:buClr>
              <a:buSzPct val="166666"/>
              <a:buFont typeface="Arial"/>
              <a:buChar char="•"/>
            </a:pPr>
            <a:r>
              <a:rPr sz="2400" lang="en-US"/>
              <a:t>Was ist S-BPM</a:t>
            </a:r>
          </a:p>
          <a:p>
            <a:pPr rtl="0" lvl="0" indent="-381000" marL="457200">
              <a:lnSpc>
                <a:spcPct val="150000"/>
              </a:lnSpc>
              <a:buClr>
                <a:srgbClr val="000000"/>
              </a:buClr>
              <a:buSzPct val="166666"/>
              <a:buFont typeface="Arial"/>
              <a:buChar char="•"/>
            </a:pPr>
            <a:r>
              <a:rPr sz="2400" lang="en-US"/>
              <a:t>Ziele des Projekts</a:t>
            </a:r>
          </a:p>
          <a:p>
            <a:pPr rtl="0" lvl="0" indent="-381000" marL="457200">
              <a:lnSpc>
                <a:spcPct val="150000"/>
              </a:lnSpc>
              <a:buClr>
                <a:srgbClr val="000000"/>
              </a:buClr>
              <a:buSzPct val="166666"/>
              <a:buFont typeface="Arial"/>
              <a:buChar char="•"/>
            </a:pPr>
            <a:r>
              <a:rPr sz="2400" lang="en-US"/>
              <a:t>Vorgehensweise</a:t>
            </a:r>
          </a:p>
          <a:p>
            <a:pPr rtl="0" lvl="0" indent="-381000" marL="457200">
              <a:lnSpc>
                <a:spcPct val="150000"/>
              </a:lnSpc>
              <a:buClr>
                <a:srgbClr val="000000"/>
              </a:buClr>
              <a:buSzPct val="166666"/>
              <a:buFont typeface="Arial"/>
              <a:buChar char="•"/>
            </a:pPr>
            <a:r>
              <a:rPr sz="2400" lang="en-US"/>
              <a:t>Erreichte Ziele</a:t>
            </a:r>
          </a:p>
          <a:p>
            <a:pPr rtl="0" lvl="0" indent="-381000" marL="457200">
              <a:lnSpc>
                <a:spcPct val="150000"/>
              </a:lnSpc>
              <a:buClr>
                <a:srgbClr val="000000"/>
              </a:buClr>
              <a:buSzPct val="166666"/>
              <a:buFont typeface="Arial"/>
              <a:buChar char="•"/>
            </a:pPr>
            <a:r>
              <a:rPr sz="2400" lang="en-US"/>
              <a:t>Eingesetzte Technologien</a:t>
            </a:r>
          </a:p>
          <a:p>
            <a:pPr rtl="0" lvl="0" indent="-381000" marL="457200">
              <a:lnSpc>
                <a:spcPct val="150000"/>
              </a:lnSpc>
              <a:buClr>
                <a:srgbClr val="000000"/>
              </a:buClr>
              <a:buSzPct val="166666"/>
              <a:buFont typeface="Arial"/>
              <a:buChar char="•"/>
            </a:pPr>
            <a:r>
              <a:rPr sz="2400" lang="en-US"/>
              <a:t>Demo</a:t>
            </a:r>
          </a:p>
          <a:p>
            <a:pPr lvl="0" indent="-381000" marL="457200">
              <a:lnSpc>
                <a:spcPct val="150000"/>
              </a:lnSpc>
              <a:buClr>
                <a:srgbClr val="000000"/>
              </a:buClr>
              <a:buSzPct val="166666"/>
              <a:buFont typeface="Arial"/>
              <a:buChar char="•"/>
            </a:pPr>
            <a:r>
              <a:rPr sz="2400" lang="en-US"/>
              <a:t>Diskussion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y="0" x="0"/>
          <a:ext cy="0" cx="0"/>
          <a:chOff y="0" x="0"/>
          <a:chExt cy="0" cx="0"/>
        </a:xfrm>
      </p:grpSpPr>
      <p:sp>
        <p:nvSpPr>
          <p:cNvPr id="252" name="Shape 25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53" name="Shape 25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54" name="Shape 254"/>
          <p:cNvSpPr/>
          <p:nvPr/>
        </p:nvSpPr>
        <p:spPr>
          <a:xfrm>
            <a:off y="6404938" x="7977"/>
            <a:ext cy="482522" cx="9122636"/>
          </a:xfrm>
          <a:prstGeom prst="rect">
            <a:avLst/>
          </a:prstGeom>
          <a:blipFill>
            <a:blip r:embed="rId3"/>
            <a:stretch>
              <a:fillRect/>
            </a:stretch>
          </a:blipFill>
          <a:ln>
            <a:noFill/>
          </a:ln>
        </p:spPr>
      </p:sp>
      <p:sp>
        <p:nvSpPr>
          <p:cNvPr id="255" name="Shape 255"/>
          <p:cNvSpPr/>
          <p:nvPr/>
        </p:nvSpPr>
        <p:spPr>
          <a:xfrm>
            <a:off y="-25467" x="-29737"/>
            <a:ext cy="6908935" cx="9161751"/>
          </a:xfrm>
          <a:prstGeom prst="rect">
            <a:avLst/>
          </a:prstGeom>
          <a:blipFill>
            <a:blip r:embed="rId4"/>
            <a:stretch>
              <a:fillRect/>
            </a:stretch>
          </a:blipFill>
          <a:ln>
            <a:noFill/>
          </a:ln>
        </p:spPr>
      </p:sp>
      <p:sp>
        <p:nvSpPr>
          <p:cNvPr id="256" name="Shape 256"/>
          <p:cNvSpPr txBox="1"/>
          <p:nvPr/>
        </p:nvSpPr>
        <p:spPr>
          <a:xfrm>
            <a:off y="664800" x="349900"/>
            <a:ext cy="629700" cx="7361399"/>
          </a:xfrm>
          <a:prstGeom prst="rect">
            <a:avLst/>
          </a:prstGeom>
          <a:noFill/>
        </p:spPr>
        <p:txBody>
          <a:bodyPr bIns="91425" rIns="91425" lIns="91425" tIns="91425" anchor="t" anchorCtr="0">
            <a:noAutofit/>
          </a:bodyPr>
          <a:lstStyle/>
          <a:p>
            <a:pPr rtl="0" lvl="0">
              <a:buClr>
                <a:srgbClr val="000000"/>
              </a:buClr>
              <a:buSzPct val="36666"/>
              <a:buFont typeface="Arial"/>
              <a:buNone/>
            </a:pPr>
            <a:r>
              <a:rPr sz="3000" lang="en-US"/>
              <a:t>Backend | User ↔ Prozess Zuordnung</a:t>
            </a:r>
          </a:p>
          <a:p>
            <a:r>
              <a:t/>
            </a:r>
          </a:p>
        </p:txBody>
      </p:sp>
      <p:sp>
        <p:nvSpPr>
          <p:cNvPr id="257" name="Shape 257"/>
          <p:cNvSpPr/>
          <p:nvPr/>
        </p:nvSpPr>
        <p:spPr>
          <a:xfrm>
            <a:off y="2046700" x="2036537"/>
            <a:ext cy="3790950" cx="5029200"/>
          </a:xfrm>
          <a:prstGeom prst="rect">
            <a:avLst/>
          </a:prstGeom>
          <a:blipFill>
            <a:blip r:embed="rId5"/>
            <a:stretch>
              <a:fillRect/>
            </a:stretch>
          </a:blipFill>
          <a:ln>
            <a:noFill/>
          </a:ln>
        </p:spPr>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63" name="Shape 26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64" name="Shape 264"/>
          <p:cNvSpPr/>
          <p:nvPr/>
        </p:nvSpPr>
        <p:spPr>
          <a:xfrm>
            <a:off y="6404938" x="7977"/>
            <a:ext cy="482522" cx="9122636"/>
          </a:xfrm>
          <a:prstGeom prst="rect">
            <a:avLst/>
          </a:prstGeom>
          <a:blipFill>
            <a:blip r:embed="rId3"/>
            <a:stretch>
              <a:fillRect/>
            </a:stretch>
          </a:blipFill>
          <a:ln>
            <a:noFill/>
          </a:ln>
        </p:spPr>
      </p:sp>
      <p:sp>
        <p:nvSpPr>
          <p:cNvPr id="265" name="Shape 265"/>
          <p:cNvSpPr/>
          <p:nvPr/>
        </p:nvSpPr>
        <p:spPr>
          <a:xfrm>
            <a:off y="-25467" x="-29737"/>
            <a:ext cy="6908935" cx="9161751"/>
          </a:xfrm>
          <a:prstGeom prst="rect">
            <a:avLst/>
          </a:prstGeom>
          <a:blipFill>
            <a:blip r:embed="rId4"/>
            <a:stretch>
              <a:fillRect/>
            </a:stretch>
          </a:blipFill>
          <a:ln>
            <a:noFill/>
          </a:ln>
        </p:spPr>
      </p:sp>
      <p:sp>
        <p:nvSpPr>
          <p:cNvPr id="266" name="Shape 266"/>
          <p:cNvSpPr txBox="1"/>
          <p:nvPr/>
        </p:nvSpPr>
        <p:spPr>
          <a:xfrm>
            <a:off y="664800" x="349900"/>
            <a:ext cy="629700" cx="7361399"/>
          </a:xfrm>
          <a:prstGeom prst="rect">
            <a:avLst/>
          </a:prstGeom>
          <a:noFill/>
        </p:spPr>
        <p:txBody>
          <a:bodyPr bIns="91425" rIns="91425" lIns="91425" tIns="91425" anchor="t" anchorCtr="0">
            <a:noAutofit/>
          </a:bodyPr>
          <a:lstStyle/>
          <a:p>
            <a:pPr rtl="0" lvl="0">
              <a:buClr>
                <a:srgbClr val="000000"/>
              </a:buClr>
              <a:buSzPct val="36666"/>
              <a:buFont typeface="Arial"/>
              <a:buNone/>
            </a:pPr>
            <a:r>
              <a:rPr sz="3000" lang="en-US"/>
              <a:t>Backend | User ↔ Prozess Zuordnung</a:t>
            </a:r>
          </a:p>
          <a:p>
            <a:r>
              <a:t/>
            </a:r>
          </a:p>
        </p:txBody>
      </p:sp>
      <p:sp>
        <p:nvSpPr>
          <p:cNvPr id="267" name="Shape 267"/>
          <p:cNvSpPr txBox="1"/>
          <p:nvPr/>
        </p:nvSpPr>
        <p:spPr>
          <a:xfrm>
            <a:off y="1618275" x="288675"/>
            <a:ext cy="3883800" cx="8598599"/>
          </a:xfrm>
          <a:prstGeom prst="rect">
            <a:avLst/>
          </a:prstGeom>
          <a:noFill/>
        </p:spPr>
        <p:txBody>
          <a:bodyPr bIns="91425" rIns="91425" lIns="91425" tIns="91425" anchor="t" anchorCtr="0">
            <a:noAutofit/>
          </a:bodyPr>
          <a:lstStyle/>
          <a:p>
            <a:pPr rtl="0" lvl="0" indent="-381000" marL="457200">
              <a:buClr>
                <a:srgbClr val="000000"/>
              </a:buClr>
              <a:buSzPct val="166666"/>
              <a:buFont typeface="Arial"/>
              <a:buChar char="•"/>
            </a:pPr>
            <a:r>
              <a:rPr sz="2400" lang="en-US"/>
              <a:t>SubjectProviderManagerActor</a:t>
            </a:r>
          </a:p>
          <a:p>
            <a:pPr rtl="0" lvl="2" indent="-381000" marL="1371600">
              <a:buClr>
                <a:srgbClr val="000000"/>
              </a:buClr>
              <a:buSzPct val="100000"/>
              <a:buFont typeface="Wingdings"/>
              <a:buChar char="§"/>
            </a:pPr>
            <a:r>
              <a:rPr sz="2400" lang="en-US"/>
              <a:t>kennt Zuordnung von userID &lt;&gt; ActorRef</a:t>
            </a:r>
          </a:p>
          <a:p>
            <a:r>
              <a:t/>
            </a:r>
          </a:p>
          <a:p>
            <a:pPr rtl="0" lvl="0" indent="-381000" marL="457200">
              <a:buClr>
                <a:srgbClr val="000000"/>
              </a:buClr>
              <a:buSzPct val="166666"/>
              <a:buFont typeface="Arial"/>
              <a:buChar char="•"/>
            </a:pPr>
            <a:r>
              <a:rPr sz="2400" lang="en-US"/>
              <a:t>SubjectProvierActor</a:t>
            </a:r>
          </a:p>
          <a:p>
            <a:pPr lvl="2" indent="-381000" marL="1371600">
              <a:buClr>
                <a:srgbClr val="000000"/>
              </a:buClr>
              <a:buSzPct val="100000"/>
              <a:buFont typeface="Wingdings"/>
              <a:buChar char="§"/>
            </a:pPr>
            <a:r>
              <a:rPr sz="2400" lang="en-US"/>
              <a:t>spiegelt internen User wieder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73" name="Shape 27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74" name="Shape 274"/>
          <p:cNvSpPr/>
          <p:nvPr/>
        </p:nvSpPr>
        <p:spPr>
          <a:xfrm>
            <a:off y="6404938" x="7977"/>
            <a:ext cy="482522" cx="9122636"/>
          </a:xfrm>
          <a:prstGeom prst="rect">
            <a:avLst/>
          </a:prstGeom>
          <a:blipFill>
            <a:blip r:embed="rId3"/>
            <a:stretch>
              <a:fillRect/>
            </a:stretch>
          </a:blipFill>
          <a:ln>
            <a:noFill/>
          </a:ln>
        </p:spPr>
      </p:sp>
      <p:sp>
        <p:nvSpPr>
          <p:cNvPr id="275" name="Shape 275"/>
          <p:cNvSpPr/>
          <p:nvPr/>
        </p:nvSpPr>
        <p:spPr>
          <a:xfrm>
            <a:off y="-25467" x="-29737"/>
            <a:ext cy="6908935" cx="9161751"/>
          </a:xfrm>
          <a:prstGeom prst="rect">
            <a:avLst/>
          </a:prstGeom>
          <a:blipFill>
            <a:blip r:embed="rId4"/>
            <a:stretch>
              <a:fillRect/>
            </a:stretch>
          </a:blipFill>
          <a:ln>
            <a:noFill/>
          </a:ln>
        </p:spPr>
      </p:sp>
      <p:sp>
        <p:nvSpPr>
          <p:cNvPr id="276" name="Shape 276"/>
          <p:cNvSpPr txBox="1"/>
          <p:nvPr/>
        </p:nvSpPr>
        <p:spPr>
          <a:xfrm>
            <a:off y="664800" x="349900"/>
            <a:ext cy="629700" cx="6542999"/>
          </a:xfrm>
          <a:prstGeom prst="rect">
            <a:avLst/>
          </a:prstGeom>
          <a:noFill/>
        </p:spPr>
        <p:txBody>
          <a:bodyPr bIns="91425" rIns="91425" lIns="91425" tIns="91425" anchor="t" anchorCtr="0">
            <a:noAutofit/>
          </a:bodyPr>
          <a:lstStyle/>
          <a:p>
            <a:pPr rtl="0" lvl="0">
              <a:buClr>
                <a:srgbClr val="000000"/>
              </a:buClr>
              <a:buSzPct val="36666"/>
              <a:buFont typeface="Arial"/>
              <a:buNone/>
            </a:pPr>
            <a:r>
              <a:rPr sz="3000" lang="en-US"/>
              <a:t>Backend | Prozessausführung</a:t>
            </a:r>
          </a:p>
          <a:p>
            <a:r>
              <a:t/>
            </a:r>
          </a:p>
        </p:txBody>
      </p:sp>
      <p:sp>
        <p:nvSpPr>
          <p:cNvPr id="277" name="Shape 277"/>
          <p:cNvSpPr/>
          <p:nvPr/>
        </p:nvSpPr>
        <p:spPr>
          <a:xfrm>
            <a:off y="1679300" x="1593625"/>
            <a:ext cy="4362450" cx="5915025"/>
          </a:xfrm>
          <a:prstGeom prst="rect">
            <a:avLst/>
          </a:prstGeom>
          <a:blipFill>
            <a:blip r:embed="rId5"/>
            <a:stretch>
              <a:fillRect/>
            </a:stretch>
          </a:blipFill>
          <a:ln>
            <a:noFill/>
          </a:ln>
        </p:spPr>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83" name="Shape 28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84" name="Shape 284"/>
          <p:cNvSpPr/>
          <p:nvPr/>
        </p:nvSpPr>
        <p:spPr>
          <a:xfrm>
            <a:off y="6404938" x="7977"/>
            <a:ext cy="482522" cx="9122636"/>
          </a:xfrm>
          <a:prstGeom prst="rect">
            <a:avLst/>
          </a:prstGeom>
          <a:blipFill>
            <a:blip r:embed="rId3"/>
            <a:stretch>
              <a:fillRect/>
            </a:stretch>
          </a:blipFill>
          <a:ln>
            <a:noFill/>
          </a:ln>
        </p:spPr>
      </p:sp>
      <p:sp>
        <p:nvSpPr>
          <p:cNvPr id="285" name="Shape 285"/>
          <p:cNvSpPr/>
          <p:nvPr/>
        </p:nvSpPr>
        <p:spPr>
          <a:xfrm>
            <a:off y="-25467" x="-29737"/>
            <a:ext cy="6908935" cx="9161751"/>
          </a:xfrm>
          <a:prstGeom prst="rect">
            <a:avLst/>
          </a:prstGeom>
          <a:blipFill>
            <a:blip r:embed="rId4"/>
            <a:stretch>
              <a:fillRect/>
            </a:stretch>
          </a:blipFill>
          <a:ln>
            <a:noFill/>
          </a:ln>
        </p:spPr>
      </p:sp>
      <p:sp>
        <p:nvSpPr>
          <p:cNvPr id="286" name="Shape 286"/>
          <p:cNvSpPr txBox="1"/>
          <p:nvPr/>
        </p:nvSpPr>
        <p:spPr>
          <a:xfrm>
            <a:off y="664800" x="349900"/>
            <a:ext cy="629700" cx="6542999"/>
          </a:xfrm>
          <a:prstGeom prst="rect">
            <a:avLst/>
          </a:prstGeom>
          <a:noFill/>
        </p:spPr>
        <p:txBody>
          <a:bodyPr bIns="91425" rIns="91425" lIns="91425" tIns="91425" anchor="t" anchorCtr="0">
            <a:noAutofit/>
          </a:bodyPr>
          <a:lstStyle/>
          <a:p>
            <a:pPr rtl="0" lvl="0">
              <a:buClr>
                <a:srgbClr val="000000"/>
              </a:buClr>
              <a:buSzPct val="36666"/>
              <a:buFont typeface="Arial"/>
              <a:buNone/>
            </a:pPr>
            <a:r>
              <a:rPr sz="3000" lang="en-US"/>
              <a:t>Backend | Prozessausführung</a:t>
            </a:r>
          </a:p>
          <a:p>
            <a:r>
              <a:t/>
            </a:r>
          </a:p>
        </p:txBody>
      </p:sp>
      <p:sp>
        <p:nvSpPr>
          <p:cNvPr id="287" name="Shape 287"/>
          <p:cNvSpPr txBox="1"/>
          <p:nvPr/>
        </p:nvSpPr>
        <p:spPr>
          <a:xfrm>
            <a:off y="1618275" x="253675"/>
            <a:ext cy="3770100" cx="8625000"/>
          </a:xfrm>
          <a:prstGeom prst="rect">
            <a:avLst/>
          </a:prstGeom>
          <a:noFill/>
        </p:spPr>
        <p:txBody>
          <a:bodyPr bIns="91425" rIns="91425" lIns="91425" tIns="91425" anchor="t" anchorCtr="0">
            <a:noAutofit/>
          </a:bodyPr>
          <a:lstStyle/>
          <a:p>
            <a:pPr rtl="0" lvl="0" indent="-381000" marL="457200">
              <a:buClr>
                <a:srgbClr val="000000"/>
              </a:buClr>
              <a:buSzPct val="166666"/>
              <a:buFont typeface="Arial"/>
              <a:buChar char="•"/>
            </a:pPr>
            <a:r>
              <a:rPr sz="2400" lang="en-US"/>
              <a:t>ProcessManagerActor</a:t>
            </a:r>
          </a:p>
          <a:p>
            <a:pPr rtl="0" lvl="2" indent="-381000" marL="1371600">
              <a:buClr>
                <a:srgbClr val="000000"/>
              </a:buClr>
              <a:buSzPct val="100000"/>
              <a:buFont typeface="Wingdings"/>
              <a:buChar char="§"/>
            </a:pPr>
            <a:r>
              <a:rPr sz="2400" lang="en-US"/>
              <a:t>verwaltet alle Prozesse </a:t>
            </a:r>
          </a:p>
          <a:p>
            <a:pPr rtl="0" lvl="2" indent="-381000" marL="1371600">
              <a:buClr>
                <a:srgbClr val="000000"/>
              </a:buClr>
              <a:buSzPct val="100000"/>
              <a:buFont typeface="Wingdings"/>
              <a:buChar char="§"/>
            </a:pPr>
            <a:r>
              <a:rPr sz="2400" lang="en-US"/>
              <a:t>instanziiert auf Anfrage die geforderte ProcessInstance</a:t>
            </a:r>
          </a:p>
          <a:p>
            <a:pPr rtl="0" lvl="0" indent="-381000" marL="457200">
              <a:lnSpc>
                <a:spcPct val="115000"/>
              </a:lnSpc>
              <a:buClr>
                <a:srgbClr val="000000"/>
              </a:buClr>
              <a:buSzPct val="166666"/>
              <a:buFont typeface="Arial"/>
              <a:buChar char="•"/>
            </a:pPr>
            <a:r>
              <a:rPr sz="2400" lang="en-US"/>
              <a:t>ProcessInstanceActor</a:t>
            </a:r>
          </a:p>
          <a:p>
            <a:pPr rtl="0" lvl="2" indent="-381000" marL="1371600">
              <a:lnSpc>
                <a:spcPct val="115000"/>
              </a:lnSpc>
              <a:buClr>
                <a:srgbClr val="000000"/>
              </a:buClr>
              <a:buSzPct val="100000"/>
              <a:buFont typeface="Wingdings"/>
              <a:buChar char="§"/>
            </a:pPr>
            <a:r>
              <a:rPr sz="2400" lang="en-US"/>
              <a:t>instanziiert die einzelnen Subjekte</a:t>
            </a:r>
          </a:p>
          <a:p>
            <a:pPr rtl="0" lvl="0" indent="-381000" marL="457200">
              <a:lnSpc>
                <a:spcPct val="115000"/>
              </a:lnSpc>
              <a:buClr>
                <a:srgbClr val="000000"/>
              </a:buClr>
              <a:buSzPct val="166666"/>
              <a:buFont typeface="Arial"/>
              <a:buChar char="•"/>
            </a:pPr>
            <a:r>
              <a:rPr sz="2400" lang="en-US"/>
              <a:t>ContextResolverActor</a:t>
            </a:r>
          </a:p>
          <a:p>
            <a:pPr rtl="0" lvl="2" indent="-381000" marL="1371600">
              <a:lnSpc>
                <a:spcPct val="115000"/>
              </a:lnSpc>
              <a:buClr>
                <a:srgbClr val="000000"/>
              </a:buClr>
              <a:buSzPct val="100000"/>
              <a:buFont typeface="Wingdings"/>
              <a:buChar char="§"/>
            </a:pPr>
            <a:r>
              <a:rPr sz="2400" lang="en-US"/>
              <a:t>Löst die Zuordnung von Subjektprovidern auf. </a:t>
            </a:r>
          </a:p>
          <a:p>
            <a:pPr rtl="0" lvl="3" indent="-381000" marL="1828800">
              <a:lnSpc>
                <a:spcPct val="115000"/>
              </a:lnSpc>
              <a:buClr>
                <a:srgbClr val="000000"/>
              </a:buClr>
              <a:buSzPct val="166666"/>
              <a:buFont typeface="Arial"/>
              <a:buChar char="•"/>
            </a:pPr>
            <a:r>
              <a:rPr sz="2400" lang="en-US"/>
              <a:t>SubjektProvider A instanziiert einen Prozess B</a:t>
            </a:r>
          </a:p>
          <a:p>
            <a:pPr rtl="0" lvl="3" indent="-381000" marL="1828800">
              <a:lnSpc>
                <a:spcPct val="115000"/>
              </a:lnSpc>
              <a:buClr>
                <a:srgbClr val="000000"/>
              </a:buClr>
              <a:buSzPct val="166666"/>
              <a:buFont typeface="Arial"/>
              <a:buChar char="•"/>
            </a:pPr>
            <a:r>
              <a:rPr sz="2400" lang="en-US"/>
              <a:t>In diesem hat er eines von zwei Subjekten.</a:t>
            </a:r>
          </a:p>
          <a:p>
            <a:pPr rtl="0" lvl="3" indent="-381000" marL="1828800">
              <a:lnSpc>
                <a:spcPct val="115000"/>
              </a:lnSpc>
              <a:buClr>
                <a:srgbClr val="000000"/>
              </a:buClr>
              <a:buSzPct val="166666"/>
              <a:buFont typeface="Arial"/>
              <a:buChar char="•"/>
            </a:pPr>
            <a:r>
              <a:rPr sz="2400" lang="en-US"/>
              <a:t>Nun muss der SubjektProvider für das zweite Subjekt aufgelöst werden </a:t>
            </a:r>
          </a:p>
          <a:p>
            <a:r>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y="0" x="0"/>
          <a:ext cy="0" cx="0"/>
          <a:chOff y="0" x="0"/>
          <a:chExt cy="0" cx="0"/>
        </a:xfrm>
      </p:grpSpPr>
      <p:sp>
        <p:nvSpPr>
          <p:cNvPr id="292" name="Shape 29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293" name="Shape 29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294" name="Shape 294"/>
          <p:cNvSpPr/>
          <p:nvPr/>
        </p:nvSpPr>
        <p:spPr>
          <a:xfrm>
            <a:off y="6404938" x="7977"/>
            <a:ext cy="482522" cx="9122636"/>
          </a:xfrm>
          <a:prstGeom prst="rect">
            <a:avLst/>
          </a:prstGeom>
          <a:blipFill>
            <a:blip r:embed="rId3"/>
            <a:stretch>
              <a:fillRect/>
            </a:stretch>
          </a:blipFill>
          <a:ln>
            <a:noFill/>
          </a:ln>
        </p:spPr>
      </p:sp>
      <p:sp>
        <p:nvSpPr>
          <p:cNvPr id="295" name="Shape 295"/>
          <p:cNvSpPr/>
          <p:nvPr/>
        </p:nvSpPr>
        <p:spPr>
          <a:xfrm>
            <a:off y="-25467" x="-29737"/>
            <a:ext cy="6908935" cx="9161751"/>
          </a:xfrm>
          <a:prstGeom prst="rect">
            <a:avLst/>
          </a:prstGeom>
          <a:blipFill>
            <a:blip r:embed="rId4"/>
            <a:stretch>
              <a:fillRect/>
            </a:stretch>
          </a:blipFill>
          <a:ln>
            <a:noFill/>
          </a:ln>
        </p:spPr>
      </p:sp>
      <p:sp>
        <p:nvSpPr>
          <p:cNvPr id="296" name="Shape 296"/>
          <p:cNvSpPr txBox="1"/>
          <p:nvPr/>
        </p:nvSpPr>
        <p:spPr>
          <a:xfrm>
            <a:off y="664800" x="349900"/>
            <a:ext cy="629700" cx="6542999"/>
          </a:xfrm>
          <a:prstGeom prst="rect">
            <a:avLst/>
          </a:prstGeom>
          <a:noFill/>
        </p:spPr>
        <p:txBody>
          <a:bodyPr bIns="91425" rIns="91425" lIns="91425" tIns="91425" anchor="t" anchorCtr="0">
            <a:noAutofit/>
          </a:bodyPr>
          <a:lstStyle/>
          <a:p>
            <a:pPr rtl="0" lvl="0">
              <a:buClr>
                <a:srgbClr val="000000"/>
              </a:buClr>
              <a:buSzPct val="36666"/>
              <a:buFont typeface="Arial"/>
              <a:buNone/>
            </a:pPr>
            <a:r>
              <a:rPr sz="3000" lang="en-US"/>
              <a:t>Backend | Prozessausführung</a:t>
            </a:r>
          </a:p>
          <a:p>
            <a:r>
              <a:t/>
            </a:r>
          </a:p>
        </p:txBody>
      </p:sp>
      <p:sp>
        <p:nvSpPr>
          <p:cNvPr id="297" name="Shape 297"/>
          <p:cNvSpPr txBox="1"/>
          <p:nvPr/>
        </p:nvSpPr>
        <p:spPr>
          <a:xfrm>
            <a:off y="1618275" x="253675"/>
            <a:ext cy="3770100" cx="8625000"/>
          </a:xfrm>
          <a:prstGeom prst="rect">
            <a:avLst/>
          </a:prstGeom>
          <a:noFill/>
        </p:spPr>
        <p:txBody>
          <a:bodyPr bIns="91425" rIns="91425" lIns="91425" tIns="91425" anchor="t" anchorCtr="0">
            <a:noAutofit/>
          </a:bodyPr>
          <a:lstStyle/>
          <a:p>
            <a:pPr rtl="0" lvl="0" indent="-381000" marL="457200">
              <a:lnSpc>
                <a:spcPct val="115000"/>
              </a:lnSpc>
              <a:buClr>
                <a:srgbClr val="000000"/>
              </a:buClr>
              <a:buSzPct val="166666"/>
              <a:buFont typeface="Arial"/>
              <a:buChar char="•"/>
            </a:pPr>
            <a:r>
              <a:rPr sz="2400" lang="en-US"/>
              <a:t>SubjectActor</a:t>
            </a:r>
          </a:p>
          <a:p>
            <a:pPr rtl="0" lvl="2" indent="-381000" marL="1371600">
              <a:lnSpc>
                <a:spcPct val="115000"/>
              </a:lnSpc>
              <a:buClr>
                <a:srgbClr val="000000"/>
              </a:buClr>
              <a:buSzPct val="100000"/>
              <a:buFont typeface="Wingdings"/>
              <a:buChar char="§"/>
            </a:pPr>
            <a:r>
              <a:rPr sz="2400" lang="en-US"/>
              <a:t>Bildet die Hülle für InputPool und das Interne Verhalten</a:t>
            </a:r>
          </a:p>
          <a:p>
            <a:pPr rtl="0" lvl="0" indent="-381000" marL="457200">
              <a:lnSpc>
                <a:spcPct val="115000"/>
              </a:lnSpc>
              <a:buClr>
                <a:srgbClr val="000000"/>
              </a:buClr>
              <a:buSzPct val="166666"/>
              <a:buFont typeface="Arial"/>
              <a:buChar char="•"/>
            </a:pPr>
            <a:r>
              <a:rPr sz="2400" lang="en-US"/>
              <a:t>InputPoolActor</a:t>
            </a:r>
          </a:p>
          <a:p>
            <a:pPr rtl="0" lvl="2" indent="-381000" marL="1371600">
              <a:lnSpc>
                <a:spcPct val="115000"/>
              </a:lnSpc>
              <a:buClr>
                <a:srgbClr val="000000"/>
              </a:buClr>
              <a:buSzPct val="100000"/>
              <a:buFont typeface="Wingdings"/>
              <a:buChar char="§"/>
            </a:pPr>
            <a:r>
              <a:rPr sz="2400" lang="en-US"/>
              <a:t>Bildet die Mailbox des Actors ab </a:t>
            </a:r>
          </a:p>
          <a:p>
            <a:pPr rtl="0" lvl="0" indent="-381000" marL="457200">
              <a:lnSpc>
                <a:spcPct val="115000"/>
              </a:lnSpc>
              <a:buClr>
                <a:srgbClr val="000000"/>
              </a:buClr>
              <a:buSzPct val="166666"/>
              <a:buFont typeface="Arial"/>
              <a:buChar char="•"/>
            </a:pPr>
            <a:r>
              <a:rPr sz="2400" lang="en-US"/>
              <a:t>InternalBehaviourActor</a:t>
            </a:r>
          </a:p>
          <a:p>
            <a:pPr rtl="0" lvl="2" indent="-381000" marL="1371600">
              <a:lnSpc>
                <a:spcPct val="115000"/>
              </a:lnSpc>
              <a:buClr>
                <a:srgbClr val="000000"/>
              </a:buClr>
              <a:buSzPct val="100000"/>
              <a:buFont typeface="Wingdings"/>
              <a:buChar char="§"/>
            </a:pPr>
            <a:r>
              <a:rPr sz="2400" lang="en-US"/>
              <a:t>Enthält die Business Logik, welche im Graph modelliert wurde </a:t>
            </a:r>
          </a:p>
          <a:p>
            <a:r>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y="0" x="0"/>
          <a:ext cy="0" cx="0"/>
          <a:chOff y="0" x="0"/>
          <a:chExt cy="0" cx="0"/>
        </a:xfrm>
      </p:grpSpPr>
      <p:sp>
        <p:nvSpPr>
          <p:cNvPr id="302" name="Shape 30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03" name="Shape 30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04" name="Shape 304"/>
          <p:cNvSpPr/>
          <p:nvPr/>
        </p:nvSpPr>
        <p:spPr>
          <a:xfrm>
            <a:off y="6404938" x="7977"/>
            <a:ext cy="482522" cx="9122636"/>
          </a:xfrm>
          <a:prstGeom prst="rect">
            <a:avLst/>
          </a:prstGeom>
          <a:blipFill>
            <a:blip r:embed="rId3"/>
            <a:stretch>
              <a:fillRect/>
            </a:stretch>
          </a:blipFill>
          <a:ln>
            <a:noFill/>
          </a:ln>
        </p:spPr>
      </p:sp>
      <p:sp>
        <p:nvSpPr>
          <p:cNvPr id="305" name="Shape 305"/>
          <p:cNvSpPr/>
          <p:nvPr/>
        </p:nvSpPr>
        <p:spPr>
          <a:xfrm>
            <a:off y="-25467" x="-29737"/>
            <a:ext cy="6908935" cx="9161751"/>
          </a:xfrm>
          <a:prstGeom prst="rect">
            <a:avLst/>
          </a:prstGeom>
          <a:blipFill>
            <a:blip r:embed="rId4"/>
            <a:stretch>
              <a:fillRect/>
            </a:stretch>
          </a:blipFill>
          <a:ln>
            <a:noFill/>
          </a:ln>
        </p:spPr>
      </p:sp>
      <p:sp>
        <p:nvSpPr>
          <p:cNvPr id="306" name="Shape 306"/>
          <p:cNvSpPr/>
          <p:nvPr/>
        </p:nvSpPr>
        <p:spPr>
          <a:xfrm>
            <a:off y="2023375" x="2036537"/>
            <a:ext cy="3790950" cx="5029200"/>
          </a:xfrm>
          <a:prstGeom prst="rect">
            <a:avLst/>
          </a:prstGeom>
          <a:blipFill>
            <a:blip r:embed="rId5"/>
            <a:stretch>
              <a:fillRect/>
            </a:stretch>
          </a:blipFill>
          <a:ln>
            <a:noFill/>
          </a:ln>
        </p:spPr>
      </p:sp>
      <p:sp>
        <p:nvSpPr>
          <p:cNvPr id="307" name="Shape 307"/>
          <p:cNvSpPr txBox="1"/>
          <p:nvPr/>
        </p:nvSpPr>
        <p:spPr>
          <a:xfrm>
            <a:off y="664800" x="349900"/>
            <a:ext cy="629700" cx="6542999"/>
          </a:xfrm>
          <a:prstGeom prst="rect">
            <a:avLst/>
          </a:prstGeom>
          <a:noFill/>
        </p:spPr>
        <p:txBody>
          <a:bodyPr bIns="91425" rIns="91425" lIns="91425" tIns="91425" anchor="t" anchorCtr="0">
            <a:noAutofit/>
          </a:bodyPr>
          <a:lstStyle/>
          <a:p>
            <a:pPr rtl="0" lvl="0">
              <a:buClr>
                <a:srgbClr val="000000"/>
              </a:buClr>
              <a:buSzPct val="36666"/>
              <a:buFont typeface="Arial"/>
              <a:buNone/>
            </a:pPr>
            <a:r>
              <a:rPr sz="3000" lang="en-US"/>
              <a:t>Backend | Persistierung</a:t>
            </a:r>
          </a:p>
          <a:p>
            <a:r>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y="0" x="0"/>
          <a:ext cy="0" cx="0"/>
          <a:chOff y="0" x="0"/>
          <a:chExt cy="0" cx="0"/>
        </a:xfrm>
      </p:grpSpPr>
      <p:sp>
        <p:nvSpPr>
          <p:cNvPr id="312" name="Shape 31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13" name="Shape 31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14" name="Shape 314"/>
          <p:cNvSpPr/>
          <p:nvPr/>
        </p:nvSpPr>
        <p:spPr>
          <a:xfrm>
            <a:off y="6404938" x="7977"/>
            <a:ext cy="482522" cx="9122636"/>
          </a:xfrm>
          <a:prstGeom prst="rect">
            <a:avLst/>
          </a:prstGeom>
          <a:blipFill>
            <a:blip r:embed="rId3"/>
            <a:stretch>
              <a:fillRect/>
            </a:stretch>
          </a:blipFill>
          <a:ln>
            <a:noFill/>
          </a:ln>
        </p:spPr>
      </p:sp>
      <p:sp>
        <p:nvSpPr>
          <p:cNvPr id="315" name="Shape 315"/>
          <p:cNvSpPr/>
          <p:nvPr/>
        </p:nvSpPr>
        <p:spPr>
          <a:xfrm>
            <a:off y="-25467" x="-29737"/>
            <a:ext cy="6908935" cx="9161751"/>
          </a:xfrm>
          <a:prstGeom prst="rect">
            <a:avLst/>
          </a:prstGeom>
          <a:blipFill>
            <a:blip r:embed="rId4"/>
            <a:stretch>
              <a:fillRect/>
            </a:stretch>
          </a:blipFill>
          <a:ln>
            <a:noFill/>
          </a:ln>
        </p:spPr>
      </p:sp>
      <p:sp>
        <p:nvSpPr>
          <p:cNvPr id="316" name="Shape 316"/>
          <p:cNvSpPr txBox="1"/>
          <p:nvPr/>
        </p:nvSpPr>
        <p:spPr>
          <a:xfrm>
            <a:off y="664800" x="349900"/>
            <a:ext cy="629700" cx="6542999"/>
          </a:xfrm>
          <a:prstGeom prst="rect">
            <a:avLst/>
          </a:prstGeom>
          <a:noFill/>
        </p:spPr>
        <p:txBody>
          <a:bodyPr bIns="91425" rIns="91425" lIns="91425" tIns="91425" anchor="t" anchorCtr="0">
            <a:noAutofit/>
          </a:bodyPr>
          <a:lstStyle/>
          <a:p>
            <a:pPr rtl="0" lvl="0">
              <a:buClr>
                <a:srgbClr val="000000"/>
              </a:buClr>
              <a:buSzPct val="36666"/>
              <a:buFont typeface="Arial"/>
              <a:buNone/>
            </a:pPr>
            <a:r>
              <a:rPr sz="3000" lang="en-US"/>
              <a:t>Backend | Persistierung</a:t>
            </a:r>
          </a:p>
          <a:p>
            <a:r>
              <a:t/>
            </a:r>
          </a:p>
        </p:txBody>
      </p:sp>
      <p:sp>
        <p:nvSpPr>
          <p:cNvPr id="317" name="Shape 317"/>
          <p:cNvSpPr txBox="1"/>
          <p:nvPr/>
        </p:nvSpPr>
        <p:spPr>
          <a:xfrm>
            <a:off y="1688250" x="288675"/>
            <a:ext cy="3962699" cx="8589900"/>
          </a:xfrm>
          <a:prstGeom prst="rect">
            <a:avLst/>
          </a:prstGeom>
          <a:noFill/>
        </p:spPr>
        <p:txBody>
          <a:bodyPr bIns="91425" rIns="91425" lIns="91425" tIns="91425" anchor="t" anchorCtr="0">
            <a:noAutofit/>
          </a:bodyPr>
          <a:lstStyle/>
          <a:p>
            <a:pPr rtl="0" lvl="0" indent="-381000" marL="457200">
              <a:buClr>
                <a:srgbClr val="000000"/>
              </a:buClr>
              <a:buSzPct val="166666"/>
              <a:buFont typeface="Arial"/>
              <a:buChar char="•"/>
            </a:pPr>
            <a:r>
              <a:rPr sz="2400" lang="en-US"/>
              <a:t>Schnittstelle zur Datenbank mit Slick</a:t>
            </a:r>
          </a:p>
          <a:p>
            <a:r>
              <a:t/>
            </a:r>
          </a:p>
          <a:p>
            <a:pPr rtl="0" lvl="0" indent="-381000" marL="457200">
              <a:buClr>
                <a:srgbClr val="000000"/>
              </a:buClr>
              <a:buSzPct val="166666"/>
              <a:buFont typeface="Arial"/>
              <a:buChar char="•"/>
            </a:pPr>
            <a:r>
              <a:rPr sz="2400" lang="en-US"/>
              <a:t>persistiert  Prozesse, aktueller Zustand, User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23" name="Shape 32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24" name="Shape 324"/>
          <p:cNvSpPr/>
          <p:nvPr/>
        </p:nvSpPr>
        <p:spPr>
          <a:xfrm>
            <a:off y="6404938" x="7977"/>
            <a:ext cy="482522" cx="9122636"/>
          </a:xfrm>
          <a:prstGeom prst="rect">
            <a:avLst/>
          </a:prstGeom>
          <a:blipFill>
            <a:blip r:embed="rId3"/>
            <a:stretch>
              <a:fillRect/>
            </a:stretch>
          </a:blipFill>
          <a:ln>
            <a:noFill/>
          </a:ln>
        </p:spPr>
      </p:sp>
      <p:sp>
        <p:nvSpPr>
          <p:cNvPr id="325" name="Shape 325"/>
          <p:cNvSpPr/>
          <p:nvPr/>
        </p:nvSpPr>
        <p:spPr>
          <a:xfrm>
            <a:off y="-25467" x="-29737"/>
            <a:ext cy="6908935" cx="9161751"/>
          </a:xfrm>
          <a:prstGeom prst="rect">
            <a:avLst/>
          </a:prstGeom>
          <a:blipFill>
            <a:blip r:embed="rId4"/>
            <a:stretch>
              <a:fillRect/>
            </a:stretch>
          </a:blipFill>
          <a:ln>
            <a:noFill/>
          </a:ln>
        </p:spPr>
      </p:sp>
      <p:sp>
        <p:nvSpPr>
          <p:cNvPr id="326" name="Shape 326"/>
          <p:cNvSpPr txBox="1"/>
          <p:nvPr/>
        </p:nvSpPr>
        <p:spPr>
          <a:xfrm>
            <a:off y="679450" x="358775"/>
            <a:ext cy="457200" cx="3657600"/>
          </a:xfrm>
          <a:prstGeom prst="rect">
            <a:avLst/>
          </a:prstGeom>
          <a:noFill/>
        </p:spPr>
        <p:txBody>
          <a:bodyPr bIns="91425" rIns="91425" lIns="91425" tIns="91425" anchor="t" anchorCtr="0">
            <a:noAutofit/>
          </a:bodyPr>
          <a:lstStyle/>
          <a:p>
            <a:pPr rtl="0" lvl="0">
              <a:buNone/>
            </a:pPr>
            <a:r>
              <a:rPr sz="3000" lang="en-US"/>
              <a:t>Frontend</a:t>
            </a:r>
          </a:p>
        </p:txBody>
      </p:sp>
      <p:sp>
        <p:nvSpPr>
          <p:cNvPr id="327" name="Shape 327"/>
          <p:cNvSpPr/>
          <p:nvPr/>
        </p:nvSpPr>
        <p:spPr>
          <a:xfrm>
            <a:off y="1538188" x="388529"/>
            <a:ext cy="4735268" cx="8366939"/>
          </a:xfrm>
          <a:prstGeom prst="rect">
            <a:avLst/>
          </a:prstGeom>
          <a:blipFill>
            <a:blip r:embed="rId5"/>
            <a:stretch>
              <a:fillRect/>
            </a:stretch>
          </a:blipFill>
          <a:ln>
            <a:noFill/>
          </a:ln>
        </p:spPr>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y="0" x="0"/>
          <a:ext cy="0" cx="0"/>
          <a:chOff y="0" x="0"/>
          <a:chExt cy="0" cx="0"/>
        </a:xfrm>
      </p:grpSpPr>
      <p:sp>
        <p:nvSpPr>
          <p:cNvPr id="332" name="Shape 33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33" name="Shape 33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34" name="Shape 334"/>
          <p:cNvSpPr/>
          <p:nvPr/>
        </p:nvSpPr>
        <p:spPr>
          <a:xfrm>
            <a:off y="6404938" x="7977"/>
            <a:ext cy="482522" cx="9122636"/>
          </a:xfrm>
          <a:prstGeom prst="rect">
            <a:avLst/>
          </a:prstGeom>
          <a:blipFill>
            <a:blip r:embed="rId3"/>
            <a:stretch>
              <a:fillRect/>
            </a:stretch>
          </a:blipFill>
          <a:ln>
            <a:noFill/>
          </a:ln>
        </p:spPr>
      </p:sp>
      <p:sp>
        <p:nvSpPr>
          <p:cNvPr id="335" name="Shape 335"/>
          <p:cNvSpPr/>
          <p:nvPr/>
        </p:nvSpPr>
        <p:spPr>
          <a:xfrm>
            <a:off y="-25467" x="-29737"/>
            <a:ext cy="6908935" cx="9161751"/>
          </a:xfrm>
          <a:prstGeom prst="rect">
            <a:avLst/>
          </a:prstGeom>
          <a:blipFill>
            <a:blip r:embed="rId4"/>
            <a:stretch>
              <a:fillRect/>
            </a:stretch>
          </a:blipFill>
          <a:ln>
            <a:noFill/>
          </a:ln>
        </p:spPr>
      </p:sp>
      <p:sp>
        <p:nvSpPr>
          <p:cNvPr id="336" name="Shape 336"/>
          <p:cNvSpPr txBox="1"/>
          <p:nvPr/>
        </p:nvSpPr>
        <p:spPr>
          <a:xfrm>
            <a:off y="679450" x="358775"/>
            <a:ext cy="457200" cx="7074899"/>
          </a:xfrm>
          <a:prstGeom prst="rect">
            <a:avLst/>
          </a:prstGeom>
          <a:noFill/>
        </p:spPr>
        <p:txBody>
          <a:bodyPr bIns="91425" rIns="91425" lIns="91425" tIns="91425" anchor="t" anchorCtr="0">
            <a:noAutofit/>
          </a:bodyPr>
          <a:lstStyle/>
          <a:p>
            <a:pPr rtl="0" lvl="0">
              <a:buNone/>
            </a:pPr>
            <a:r>
              <a:rPr sz="3000" lang="en-US"/>
              <a:t>Frontend | Technologien</a:t>
            </a:r>
          </a:p>
        </p:txBody>
      </p:sp>
      <p:sp>
        <p:nvSpPr>
          <p:cNvPr id="337" name="Shape 337"/>
          <p:cNvSpPr/>
          <p:nvPr/>
        </p:nvSpPr>
        <p:spPr>
          <a:xfrm>
            <a:off y="1504987" x="2488477"/>
            <a:ext cy="4697073" cx="4125320"/>
          </a:xfrm>
          <a:prstGeom prst="rect">
            <a:avLst/>
          </a:prstGeom>
          <a:blipFill>
            <a:blip r:embed="rId5"/>
            <a:stretch>
              <a:fillRect/>
            </a:stretch>
          </a:blipFill>
          <a:ln>
            <a:noFill/>
          </a:ln>
        </p:spPr>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y="0" x="0"/>
          <a:ext cy="0" cx="0"/>
          <a:chOff y="0" x="0"/>
          <a:chExt cy="0" cx="0"/>
        </a:xfrm>
      </p:grpSpPr>
      <p:sp>
        <p:nvSpPr>
          <p:cNvPr id="342" name="Shape 34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43" name="Shape 34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44" name="Shape 344"/>
          <p:cNvSpPr/>
          <p:nvPr/>
        </p:nvSpPr>
        <p:spPr>
          <a:xfrm>
            <a:off y="6404938" x="7977"/>
            <a:ext cy="482522" cx="9122636"/>
          </a:xfrm>
          <a:prstGeom prst="rect">
            <a:avLst/>
          </a:prstGeom>
          <a:blipFill>
            <a:blip r:embed="rId3"/>
            <a:stretch>
              <a:fillRect/>
            </a:stretch>
          </a:blipFill>
          <a:ln>
            <a:noFill/>
          </a:ln>
        </p:spPr>
      </p:sp>
      <p:sp>
        <p:nvSpPr>
          <p:cNvPr id="345" name="Shape 345"/>
          <p:cNvSpPr/>
          <p:nvPr/>
        </p:nvSpPr>
        <p:spPr>
          <a:xfrm>
            <a:off y="-25467" x="-29737"/>
            <a:ext cy="6908935" cx="9161751"/>
          </a:xfrm>
          <a:prstGeom prst="rect">
            <a:avLst/>
          </a:prstGeom>
          <a:blipFill>
            <a:blip r:embed="rId4"/>
            <a:stretch>
              <a:fillRect/>
            </a:stretch>
          </a:blipFill>
          <a:ln>
            <a:noFill/>
          </a:ln>
        </p:spPr>
      </p:sp>
      <p:sp>
        <p:nvSpPr>
          <p:cNvPr id="346" name="Shape 346"/>
          <p:cNvSpPr txBox="1"/>
          <p:nvPr/>
        </p:nvSpPr>
        <p:spPr>
          <a:xfrm>
            <a:off y="679450" x="358775"/>
            <a:ext cy="457200" cx="7074899"/>
          </a:xfrm>
          <a:prstGeom prst="rect">
            <a:avLst/>
          </a:prstGeom>
          <a:noFill/>
        </p:spPr>
        <p:txBody>
          <a:bodyPr bIns="91425" rIns="91425" lIns="91425" tIns="91425" anchor="t" anchorCtr="0">
            <a:noAutofit/>
          </a:bodyPr>
          <a:lstStyle/>
          <a:p>
            <a:pPr rtl="0" lvl="0">
              <a:buNone/>
            </a:pPr>
            <a:r>
              <a:rPr sz="3000" lang="en-US"/>
              <a:t>Frontend | URL Routing</a:t>
            </a:r>
          </a:p>
        </p:txBody>
      </p:sp>
      <p:sp>
        <p:nvSpPr>
          <p:cNvPr id="347" name="Shape 347"/>
          <p:cNvSpPr/>
          <p:nvPr/>
        </p:nvSpPr>
        <p:spPr>
          <a:xfrm>
            <a:off y="1666294" x="282575"/>
            <a:ext cy="4385703" cx="3685810"/>
          </a:xfrm>
          <a:prstGeom prst="rect">
            <a:avLst/>
          </a:prstGeom>
          <a:blipFill>
            <a:blip r:embed="rId5"/>
            <a:stretch>
              <a:fillRect/>
            </a:stretch>
          </a:blipFill>
          <a:ln>
            <a:noFill/>
          </a:ln>
        </p:spPr>
      </p:sp>
      <p:sp>
        <p:nvSpPr>
          <p:cNvPr id="348" name="Shape 348"/>
          <p:cNvSpPr txBox="1"/>
          <p:nvPr/>
        </p:nvSpPr>
        <p:spPr>
          <a:xfrm>
            <a:off y="1750446" x="3968385"/>
            <a:ext cy="4404899" cx="49154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Single Page Application</a:t>
            </a:r>
          </a:p>
          <a:p>
            <a:pPr rtl="0" lvl="0" indent="-317500" marL="457200">
              <a:lnSpc>
                <a:spcPct val="150000"/>
              </a:lnSpc>
              <a:buClr>
                <a:srgbClr val="000000"/>
              </a:buClr>
              <a:buSzPct val="97222"/>
              <a:buFont typeface="Arial"/>
              <a:buChar char="•"/>
            </a:pPr>
            <a:r>
              <a:rPr sz="2400" lang="en-US"/>
              <a:t>Neu Laden leitet nicht mehr zurück auf die Startseite</a:t>
            </a:r>
          </a:p>
          <a:p>
            <a:pPr rtl="0" lvl="0" indent="-317500" marL="457200">
              <a:lnSpc>
                <a:spcPct val="150000"/>
              </a:lnSpc>
              <a:buClr>
                <a:srgbClr val="000000"/>
              </a:buClr>
              <a:buSzPct val="97222"/>
              <a:buFont typeface="Arial"/>
              <a:buChar char="•"/>
            </a:pPr>
            <a:r>
              <a:rPr sz="2400" lang="en-US"/>
              <a:t>Links können kopiert und gesendet werden</a:t>
            </a:r>
          </a:p>
          <a:p>
            <a:pPr rtl="0" lvl="0" indent="-317500" marL="457200">
              <a:lnSpc>
                <a:spcPct val="150000"/>
              </a:lnSpc>
              <a:buClr>
                <a:srgbClr val="000000"/>
              </a:buClr>
              <a:buSzPct val="97222"/>
              <a:buFont typeface="Arial"/>
              <a:buChar char="•"/>
            </a:pPr>
            <a:r>
              <a:rPr sz="2400" lang="en-US"/>
              <a:t>Besseres Feedback für den Benutzer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72" name="Shape 72"/>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73" name="Shape 73"/>
          <p:cNvSpPr/>
          <p:nvPr/>
        </p:nvSpPr>
        <p:spPr>
          <a:xfrm>
            <a:off y="6404938" x="7977"/>
            <a:ext cy="482522" cx="9122636"/>
          </a:xfrm>
          <a:prstGeom prst="rect">
            <a:avLst/>
          </a:prstGeom>
          <a:blipFill>
            <a:blip r:embed="rId4"/>
            <a:stretch>
              <a:fillRect/>
            </a:stretch>
          </a:blipFill>
          <a:ln>
            <a:noFill/>
          </a:ln>
        </p:spPr>
      </p:sp>
      <p:sp>
        <p:nvSpPr>
          <p:cNvPr id="74" name="Shape 74"/>
          <p:cNvSpPr/>
          <p:nvPr/>
        </p:nvSpPr>
        <p:spPr>
          <a:xfrm>
            <a:off y="-25467" x="-29737"/>
            <a:ext cy="6908935" cx="9161751"/>
          </a:xfrm>
          <a:prstGeom prst="rect">
            <a:avLst/>
          </a:prstGeom>
          <a:blipFill>
            <a:blip r:embed="rId5"/>
            <a:stretch>
              <a:fillRect/>
            </a:stretch>
          </a:blipFill>
          <a:ln>
            <a:noFill/>
          </a:ln>
        </p:spPr>
      </p:sp>
      <p:sp>
        <p:nvSpPr>
          <p:cNvPr id="75" name="Shape 75"/>
          <p:cNvSpPr txBox="1"/>
          <p:nvPr/>
        </p:nvSpPr>
        <p:spPr>
          <a:xfrm>
            <a:off y="679450" x="358775"/>
            <a:ext cy="457200" cx="3657600"/>
          </a:xfrm>
          <a:prstGeom prst="rect">
            <a:avLst/>
          </a:prstGeom>
          <a:noFill/>
        </p:spPr>
        <p:txBody>
          <a:bodyPr bIns="91425" rIns="91425" lIns="91425" tIns="91425" anchor="t" anchorCtr="0">
            <a:noAutofit/>
          </a:bodyPr>
          <a:lstStyle/>
          <a:p>
            <a:pPr>
              <a:buNone/>
            </a:pPr>
            <a:r>
              <a:rPr sz="3000" lang="en-US"/>
              <a:t>Was ist S-BPM</a:t>
            </a:r>
          </a:p>
        </p:txBody>
      </p:sp>
      <p:sp>
        <p:nvSpPr>
          <p:cNvPr id="76" name="Shape 76"/>
          <p:cNvSpPr txBox="1"/>
          <p:nvPr/>
        </p:nvSpPr>
        <p:spPr>
          <a:xfrm>
            <a:off y="1907250" x="328845"/>
            <a:ext cy="3591000" cx="78131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Subject-oriented business process management</a:t>
            </a:r>
          </a:p>
          <a:p>
            <a:pPr rtl="0" lvl="0" indent="-317500" marL="457200">
              <a:lnSpc>
                <a:spcPct val="150000"/>
              </a:lnSpc>
              <a:buClr>
                <a:srgbClr val="000000"/>
              </a:buClr>
              <a:buSzPct val="97222"/>
              <a:buFont typeface="Arial"/>
              <a:buChar char="•"/>
            </a:pPr>
            <a:r>
              <a:rPr sz="2400" lang="en-US"/>
              <a:t>Kommunikationsbasierte Sicht</a:t>
            </a:r>
          </a:p>
          <a:p>
            <a:pPr rtl="0" lvl="0" indent="-317500" marL="457200">
              <a:lnSpc>
                <a:spcPct val="150000"/>
              </a:lnSpc>
              <a:buClr>
                <a:srgbClr val="000000"/>
              </a:buClr>
              <a:buSzPct val="97222"/>
              <a:buFont typeface="Arial"/>
              <a:buChar char="•"/>
            </a:pPr>
            <a:r>
              <a:rPr sz="2400" lang="en-US"/>
              <a:t>Fokus auch auf internem Verhalten der Subjekte</a:t>
            </a:r>
          </a:p>
          <a:p>
            <a:pPr rtl="0" lvl="0" indent="-317500" marL="457200">
              <a:lnSpc>
                <a:spcPct val="150000"/>
              </a:lnSpc>
              <a:buClr>
                <a:srgbClr val="000000"/>
              </a:buClr>
              <a:buSzPct val="97222"/>
              <a:buFont typeface="Arial"/>
              <a:buChar char="•"/>
            </a:pPr>
            <a:r>
              <a:rPr sz="2400" lang="en-US"/>
              <a:t>Formale Sprache (PASS)</a:t>
            </a:r>
          </a:p>
          <a:p>
            <a:pPr rtl="0" lvl="0" indent="-317500" marL="457200">
              <a:lnSpc>
                <a:spcPct val="150000"/>
              </a:lnSpc>
              <a:buClr>
                <a:srgbClr val="000000"/>
              </a:buClr>
              <a:buSzPct val="97222"/>
              <a:buFont typeface="Arial"/>
              <a:buChar char="•"/>
            </a:pPr>
            <a:r>
              <a:rPr sz="2400" lang="en-US"/>
              <a:t>Orientiert sich an natürlicher Sprache (Subjekt, Prädikat, Objekt)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54" name="Shape 354"/>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55" name="Shape 355"/>
          <p:cNvSpPr/>
          <p:nvPr/>
        </p:nvSpPr>
        <p:spPr>
          <a:xfrm>
            <a:off y="6404938" x="7977"/>
            <a:ext cy="482522" cx="9122636"/>
          </a:xfrm>
          <a:prstGeom prst="rect">
            <a:avLst/>
          </a:prstGeom>
          <a:blipFill>
            <a:blip r:embed="rId3"/>
            <a:stretch>
              <a:fillRect/>
            </a:stretch>
          </a:blipFill>
          <a:ln>
            <a:noFill/>
          </a:ln>
        </p:spPr>
      </p:sp>
      <p:sp>
        <p:nvSpPr>
          <p:cNvPr id="356" name="Shape 356"/>
          <p:cNvSpPr/>
          <p:nvPr/>
        </p:nvSpPr>
        <p:spPr>
          <a:xfrm>
            <a:off y="-25467" x="-29737"/>
            <a:ext cy="6908935" cx="9161751"/>
          </a:xfrm>
          <a:prstGeom prst="rect">
            <a:avLst/>
          </a:prstGeom>
          <a:blipFill>
            <a:blip r:embed="rId4"/>
            <a:stretch>
              <a:fillRect/>
            </a:stretch>
          </a:blipFill>
          <a:ln>
            <a:noFill/>
          </a:ln>
        </p:spPr>
      </p:sp>
      <p:sp>
        <p:nvSpPr>
          <p:cNvPr id="357" name="Shape 357"/>
          <p:cNvSpPr txBox="1"/>
          <p:nvPr/>
        </p:nvSpPr>
        <p:spPr>
          <a:xfrm>
            <a:off y="679450" x="358775"/>
            <a:ext cy="457200" cx="7074899"/>
          </a:xfrm>
          <a:prstGeom prst="rect">
            <a:avLst/>
          </a:prstGeom>
          <a:noFill/>
        </p:spPr>
        <p:txBody>
          <a:bodyPr bIns="91425" rIns="91425" lIns="91425" tIns="91425" anchor="t" anchorCtr="0">
            <a:noAutofit/>
          </a:bodyPr>
          <a:lstStyle/>
          <a:p>
            <a:pPr rtl="0" lvl="0">
              <a:buNone/>
            </a:pPr>
            <a:r>
              <a:rPr sz="3000" lang="en-US"/>
              <a:t>Frontend | Module Loader</a:t>
            </a:r>
          </a:p>
        </p:txBody>
      </p:sp>
      <p:sp>
        <p:nvSpPr>
          <p:cNvPr id="358" name="Shape 358"/>
          <p:cNvSpPr/>
          <p:nvPr/>
        </p:nvSpPr>
        <p:spPr>
          <a:xfrm>
            <a:off y="1660494" x="282575"/>
            <a:ext cy="4394329" cx="3687235"/>
          </a:xfrm>
          <a:prstGeom prst="rect">
            <a:avLst/>
          </a:prstGeom>
          <a:blipFill>
            <a:blip r:embed="rId5"/>
            <a:stretch>
              <a:fillRect/>
            </a:stretch>
          </a:blipFill>
          <a:ln>
            <a:noFill/>
          </a:ln>
        </p:spPr>
      </p:sp>
      <p:sp>
        <p:nvSpPr>
          <p:cNvPr id="359" name="Shape 359"/>
          <p:cNvSpPr txBox="1"/>
          <p:nvPr/>
        </p:nvSpPr>
        <p:spPr>
          <a:xfrm>
            <a:off y="1750446" x="3968385"/>
            <a:ext cy="4404899" cx="49154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Modularisierung des Frontends</a:t>
            </a:r>
          </a:p>
          <a:p>
            <a:pPr rtl="0" lvl="0" indent="-317500" marL="457200">
              <a:lnSpc>
                <a:spcPct val="150000"/>
              </a:lnSpc>
              <a:buClr>
                <a:srgbClr val="000000"/>
              </a:buClr>
              <a:buSzPct val="97222"/>
              <a:buFont typeface="Arial"/>
              <a:buChar char="•"/>
            </a:pPr>
            <a:r>
              <a:rPr sz="2400" lang="en-US"/>
              <a:t>Kompilierung in eine JS Datei </a:t>
            </a:r>
          </a:p>
          <a:p>
            <a:pPr rtl="0" lvl="0" indent="-317500" marL="457200">
              <a:lnSpc>
                <a:spcPct val="150000"/>
              </a:lnSpc>
              <a:buClr>
                <a:srgbClr val="000000"/>
              </a:buClr>
              <a:buSzPct val="97222"/>
              <a:buFont typeface="Arial"/>
              <a:buChar char="•"/>
            </a:pPr>
            <a:r>
              <a:rPr sz="2400" lang="en-US"/>
              <a:t>Bessere Komprimierbarkeit</a:t>
            </a:r>
          </a:p>
          <a:p>
            <a:pPr rtl="0" lvl="0" indent="-317500" marL="457200">
              <a:lnSpc>
                <a:spcPct val="150000"/>
              </a:lnSpc>
              <a:buClr>
                <a:srgbClr val="000000"/>
              </a:buClr>
              <a:buSzPct val="97222"/>
              <a:buFont typeface="Arial"/>
              <a:buChar char="•"/>
            </a:pPr>
            <a:r>
              <a:rPr sz="2400" lang="en-US"/>
              <a:t>Vermeidung von Namenskonflikten</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y="0" x="0"/>
          <a:ext cy="0" cx="0"/>
          <a:chOff y="0" x="0"/>
          <a:chExt cy="0" cx="0"/>
        </a:xfrm>
      </p:grpSpPr>
      <p:sp>
        <p:nvSpPr>
          <p:cNvPr id="364" name="Shape 364"/>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65" name="Shape 365"/>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66" name="Shape 366"/>
          <p:cNvSpPr/>
          <p:nvPr/>
        </p:nvSpPr>
        <p:spPr>
          <a:xfrm>
            <a:off y="6404938" x="7977"/>
            <a:ext cy="482522" cx="9122636"/>
          </a:xfrm>
          <a:prstGeom prst="rect">
            <a:avLst/>
          </a:prstGeom>
          <a:blipFill>
            <a:blip r:embed="rId3"/>
            <a:stretch>
              <a:fillRect/>
            </a:stretch>
          </a:blipFill>
          <a:ln>
            <a:noFill/>
          </a:ln>
        </p:spPr>
      </p:sp>
      <p:sp>
        <p:nvSpPr>
          <p:cNvPr id="367" name="Shape 367"/>
          <p:cNvSpPr/>
          <p:nvPr/>
        </p:nvSpPr>
        <p:spPr>
          <a:xfrm>
            <a:off y="-25467" x="-29737"/>
            <a:ext cy="6908935" cx="9161751"/>
          </a:xfrm>
          <a:prstGeom prst="rect">
            <a:avLst/>
          </a:prstGeom>
          <a:blipFill>
            <a:blip r:embed="rId4"/>
            <a:stretch>
              <a:fillRect/>
            </a:stretch>
          </a:blipFill>
          <a:ln>
            <a:noFill/>
          </a:ln>
        </p:spPr>
      </p:sp>
      <p:sp>
        <p:nvSpPr>
          <p:cNvPr id="368" name="Shape 368"/>
          <p:cNvSpPr txBox="1"/>
          <p:nvPr/>
        </p:nvSpPr>
        <p:spPr>
          <a:xfrm>
            <a:off y="679450" x="358775"/>
            <a:ext cy="457200" cx="7074899"/>
          </a:xfrm>
          <a:prstGeom prst="rect">
            <a:avLst/>
          </a:prstGeom>
          <a:noFill/>
        </p:spPr>
        <p:txBody>
          <a:bodyPr bIns="91425" rIns="91425" lIns="91425" tIns="91425" anchor="t" anchorCtr="0">
            <a:noAutofit/>
          </a:bodyPr>
          <a:lstStyle/>
          <a:p>
            <a:pPr rtl="0" lvl="0">
              <a:buNone/>
            </a:pPr>
            <a:r>
              <a:rPr sz="3000" lang="en-US"/>
              <a:t>Frontend | Model Library</a:t>
            </a:r>
          </a:p>
        </p:txBody>
      </p:sp>
      <p:sp>
        <p:nvSpPr>
          <p:cNvPr id="369" name="Shape 369"/>
          <p:cNvSpPr/>
          <p:nvPr/>
        </p:nvSpPr>
        <p:spPr>
          <a:xfrm>
            <a:off y="1660494" x="282575"/>
            <a:ext cy="4385700" cx="3684901"/>
          </a:xfrm>
          <a:prstGeom prst="rect">
            <a:avLst/>
          </a:prstGeom>
          <a:blipFill>
            <a:blip r:embed="rId5"/>
            <a:stretch>
              <a:fillRect/>
            </a:stretch>
          </a:blipFill>
          <a:ln>
            <a:noFill/>
          </a:ln>
        </p:spPr>
      </p:sp>
      <p:sp>
        <p:nvSpPr>
          <p:cNvPr id="370" name="Shape 370"/>
          <p:cNvSpPr txBox="1"/>
          <p:nvPr/>
        </p:nvSpPr>
        <p:spPr>
          <a:xfrm>
            <a:off y="1750446" x="3968385"/>
            <a:ext cy="4404899" cx="49154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Kommunikation mit dem BE</a:t>
            </a:r>
          </a:p>
          <a:p>
            <a:pPr rtl="0" lvl="0" indent="-317500" marL="457200">
              <a:lnSpc>
                <a:spcPct val="150000"/>
              </a:lnSpc>
              <a:buClr>
                <a:srgbClr val="000000"/>
              </a:buClr>
              <a:buSzPct val="97222"/>
              <a:buFont typeface="Arial"/>
              <a:buChar char="•"/>
            </a:pPr>
            <a:r>
              <a:rPr sz="2400" lang="en-US"/>
              <a:t>Direkte Integration in Knockout Viewmodel</a:t>
            </a:r>
          </a:p>
          <a:p>
            <a:pPr rtl="0" lvl="0" indent="-317500" marL="457200">
              <a:lnSpc>
                <a:spcPct val="150000"/>
              </a:lnSpc>
              <a:buClr>
                <a:srgbClr val="000000"/>
              </a:buClr>
              <a:buSzPct val="97222"/>
              <a:buFont typeface="Arial"/>
              <a:buChar char="•"/>
            </a:pPr>
            <a:r>
              <a:rPr sz="2400" lang="en-US"/>
              <a:t>Änderungen der Daten überall sofort sichtbar</a:t>
            </a:r>
          </a:p>
          <a:p>
            <a:pPr rtl="0" lvl="0" indent="-317500" marL="457200">
              <a:lnSpc>
                <a:spcPct val="150000"/>
              </a:lnSpc>
              <a:buClr>
                <a:srgbClr val="000000"/>
              </a:buClr>
              <a:buSzPct val="97222"/>
              <a:buFont typeface="Arial"/>
              <a:buChar char="•"/>
            </a:pPr>
            <a:r>
              <a:rPr sz="2400" lang="en-US"/>
              <a:t>Reduzierung von Anfragen an das BE auf ein Minimum</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y="0" x="0"/>
          <a:ext cy="0" cx="0"/>
          <a:chOff y="0" x="0"/>
          <a:chExt cy="0" cx="0"/>
        </a:xfrm>
      </p:grpSpPr>
      <p:sp>
        <p:nvSpPr>
          <p:cNvPr id="375" name="Shape 375"/>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76" name="Shape 376"/>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77" name="Shape 377"/>
          <p:cNvSpPr/>
          <p:nvPr/>
        </p:nvSpPr>
        <p:spPr>
          <a:xfrm>
            <a:off y="6404938" x="7977"/>
            <a:ext cy="482522" cx="9122636"/>
          </a:xfrm>
          <a:prstGeom prst="rect">
            <a:avLst/>
          </a:prstGeom>
          <a:blipFill>
            <a:blip r:embed="rId3"/>
            <a:stretch>
              <a:fillRect/>
            </a:stretch>
          </a:blipFill>
          <a:ln>
            <a:noFill/>
          </a:ln>
        </p:spPr>
      </p:sp>
      <p:sp>
        <p:nvSpPr>
          <p:cNvPr id="378" name="Shape 378"/>
          <p:cNvSpPr/>
          <p:nvPr/>
        </p:nvSpPr>
        <p:spPr>
          <a:xfrm>
            <a:off y="-25467" x="-29737"/>
            <a:ext cy="6908935" cx="9161751"/>
          </a:xfrm>
          <a:prstGeom prst="rect">
            <a:avLst/>
          </a:prstGeom>
          <a:blipFill>
            <a:blip r:embed="rId4"/>
            <a:stretch>
              <a:fillRect/>
            </a:stretch>
          </a:blipFill>
          <a:ln>
            <a:noFill/>
          </a:ln>
        </p:spPr>
      </p:sp>
      <p:sp>
        <p:nvSpPr>
          <p:cNvPr id="379" name="Shape 379"/>
          <p:cNvSpPr txBox="1"/>
          <p:nvPr/>
        </p:nvSpPr>
        <p:spPr>
          <a:xfrm>
            <a:off y="679450" x="358775"/>
            <a:ext cy="457200" cx="5165399"/>
          </a:xfrm>
          <a:prstGeom prst="rect">
            <a:avLst/>
          </a:prstGeom>
          <a:noFill/>
        </p:spPr>
        <p:txBody>
          <a:bodyPr bIns="91425" rIns="91425" lIns="91425" tIns="91425" anchor="t" anchorCtr="0">
            <a:noAutofit/>
          </a:bodyPr>
          <a:lstStyle/>
          <a:p>
            <a:pPr rtl="0" lvl="0">
              <a:buNone/>
            </a:pPr>
            <a:r>
              <a:rPr sz="3000" lang="en-US"/>
              <a:t>Frontend | Model &amp; View</a:t>
            </a:r>
          </a:p>
        </p:txBody>
      </p:sp>
      <p:sp>
        <p:nvSpPr>
          <p:cNvPr id="380" name="Shape 380"/>
          <p:cNvSpPr/>
          <p:nvPr/>
        </p:nvSpPr>
        <p:spPr>
          <a:xfrm>
            <a:off y="1789450" x="597575"/>
            <a:ext cy="4119771" cx="7594526"/>
          </a:xfrm>
          <a:prstGeom prst="rect">
            <a:avLst/>
          </a:prstGeom>
          <a:blipFill>
            <a:blip r:embed="rId5"/>
            <a:stretch>
              <a:fillRect/>
            </a:stretch>
          </a:blipFill>
          <a:ln>
            <a:noFill/>
          </a:ln>
        </p:spPr>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y="0" x="0"/>
          <a:ext cy="0" cx="0"/>
          <a:chOff y="0" x="0"/>
          <a:chExt cy="0" cx="0"/>
        </a:xfrm>
      </p:grpSpPr>
      <p:sp>
        <p:nvSpPr>
          <p:cNvPr id="385" name="Shape 385"/>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86" name="Shape 386"/>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87" name="Shape 387"/>
          <p:cNvSpPr/>
          <p:nvPr/>
        </p:nvSpPr>
        <p:spPr>
          <a:xfrm>
            <a:off y="6404938" x="7977"/>
            <a:ext cy="482522" cx="9122636"/>
          </a:xfrm>
          <a:prstGeom prst="rect">
            <a:avLst/>
          </a:prstGeom>
          <a:blipFill>
            <a:blip r:embed="rId3"/>
            <a:stretch>
              <a:fillRect/>
            </a:stretch>
          </a:blipFill>
          <a:ln>
            <a:noFill/>
          </a:ln>
        </p:spPr>
      </p:sp>
      <p:sp>
        <p:nvSpPr>
          <p:cNvPr id="388" name="Shape 388"/>
          <p:cNvSpPr/>
          <p:nvPr/>
        </p:nvSpPr>
        <p:spPr>
          <a:xfrm>
            <a:off y="-25467" x="-29737"/>
            <a:ext cy="6908935" cx="9161751"/>
          </a:xfrm>
          <a:prstGeom prst="rect">
            <a:avLst/>
          </a:prstGeom>
          <a:blipFill>
            <a:blip r:embed="rId4"/>
            <a:stretch>
              <a:fillRect/>
            </a:stretch>
          </a:blipFill>
          <a:ln>
            <a:noFill/>
          </a:ln>
        </p:spPr>
      </p:sp>
      <p:sp>
        <p:nvSpPr>
          <p:cNvPr id="389" name="Shape 389"/>
          <p:cNvSpPr txBox="1"/>
          <p:nvPr/>
        </p:nvSpPr>
        <p:spPr>
          <a:xfrm>
            <a:off y="625525" x="352575"/>
            <a:ext cy="659699" cx="6721499"/>
          </a:xfrm>
          <a:prstGeom prst="rect">
            <a:avLst/>
          </a:prstGeom>
          <a:noFill/>
        </p:spPr>
        <p:txBody>
          <a:bodyPr bIns="91425" rIns="91425" lIns="91425" tIns="91425" anchor="t" anchorCtr="0">
            <a:noAutofit/>
          </a:bodyPr>
          <a:lstStyle/>
          <a:p>
            <a:pPr>
              <a:buNone/>
            </a:pPr>
            <a:r>
              <a:rPr sz="3000" lang="en-US"/>
              <a:t>Google Integration | Aktoren</a:t>
            </a:r>
          </a:p>
        </p:txBody>
      </p:sp>
      <p:sp>
        <p:nvSpPr>
          <p:cNvPr id="390" name="Shape 390"/>
          <p:cNvSpPr/>
          <p:nvPr/>
        </p:nvSpPr>
        <p:spPr>
          <a:xfrm>
            <a:off y="1803600" x="2033025"/>
            <a:ext cy="4243765" cx="5077948"/>
          </a:xfrm>
          <a:prstGeom prst="rect">
            <a:avLst/>
          </a:prstGeom>
          <a:blipFill>
            <a:blip r:embed="rId5"/>
            <a:stretch>
              <a:fillRect/>
            </a:stretch>
          </a:blipFill>
          <a:ln>
            <a:noFill/>
          </a:ln>
        </p:spPr>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y="0" x="0"/>
          <a:ext cy="0" cx="0"/>
          <a:chOff y="0" x="0"/>
          <a:chExt cy="0" cx="0"/>
        </a:xfrm>
      </p:grpSpPr>
      <p:sp>
        <p:nvSpPr>
          <p:cNvPr id="395" name="Shape 395"/>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396" name="Shape 396"/>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397" name="Shape 397"/>
          <p:cNvSpPr/>
          <p:nvPr/>
        </p:nvSpPr>
        <p:spPr>
          <a:xfrm>
            <a:off y="6404938" x="7977"/>
            <a:ext cy="482522" cx="9122636"/>
          </a:xfrm>
          <a:prstGeom prst="rect">
            <a:avLst/>
          </a:prstGeom>
          <a:blipFill>
            <a:blip r:embed="rId3"/>
            <a:stretch>
              <a:fillRect/>
            </a:stretch>
          </a:blipFill>
          <a:ln>
            <a:noFill/>
          </a:ln>
        </p:spPr>
      </p:sp>
      <p:sp>
        <p:nvSpPr>
          <p:cNvPr id="398" name="Shape 398"/>
          <p:cNvSpPr/>
          <p:nvPr/>
        </p:nvSpPr>
        <p:spPr>
          <a:xfrm>
            <a:off y="0" x="-8875"/>
            <a:ext cy="6908935" cx="9161751"/>
          </a:xfrm>
          <a:prstGeom prst="rect">
            <a:avLst/>
          </a:prstGeom>
          <a:blipFill>
            <a:blip r:embed="rId4"/>
            <a:stretch>
              <a:fillRect/>
            </a:stretch>
          </a:blipFill>
          <a:ln>
            <a:noFill/>
          </a:ln>
        </p:spPr>
      </p:sp>
      <p:sp>
        <p:nvSpPr>
          <p:cNvPr id="399" name="Shape 399"/>
          <p:cNvSpPr txBox="1"/>
          <p:nvPr/>
        </p:nvSpPr>
        <p:spPr>
          <a:xfrm>
            <a:off y="641350" x="218375"/>
            <a:ext cy="639300" cx="6887700"/>
          </a:xfrm>
          <a:prstGeom prst="rect">
            <a:avLst/>
          </a:prstGeom>
          <a:noFill/>
        </p:spPr>
        <p:txBody>
          <a:bodyPr bIns="91425" rIns="91425" lIns="91425" tIns="91425" anchor="t" anchorCtr="0">
            <a:noAutofit/>
          </a:bodyPr>
          <a:lstStyle/>
          <a:p>
            <a:pPr>
              <a:buNone/>
            </a:pPr>
            <a:r>
              <a:rPr sz="3000" lang="en-US"/>
              <a:t>Google Integration | API Anbindung</a:t>
            </a:r>
          </a:p>
        </p:txBody>
      </p:sp>
      <p:sp>
        <p:nvSpPr>
          <p:cNvPr id="400" name="Shape 400"/>
          <p:cNvSpPr txBox="1"/>
          <p:nvPr/>
        </p:nvSpPr>
        <p:spPr>
          <a:xfrm>
            <a:off y="1649100" x="284325"/>
            <a:ext cy="4583399" cx="8654999"/>
          </a:xfrm>
          <a:prstGeom prst="rect">
            <a:avLst/>
          </a:prstGeom>
          <a:noFill/>
        </p:spPr>
        <p:txBody>
          <a:bodyPr bIns="91425" rIns="91425" lIns="91425" tIns="91425" anchor="t" anchorCtr="0">
            <a:noAutofit/>
          </a:bodyPr>
          <a:lstStyle/>
          <a:p>
            <a:pPr rtl="0" lvl="0">
              <a:buNone/>
            </a:pPr>
            <a:r>
              <a:rPr sz="2400" lang="en-US"/>
              <a:t>Realisiert:</a:t>
            </a:r>
          </a:p>
          <a:p>
            <a:pPr rtl="0" lvl="0" indent="-317500" marL="457200">
              <a:buClr>
                <a:srgbClr val="000000"/>
              </a:buClr>
              <a:buSzPct val="97222"/>
              <a:buFont typeface="Arial"/>
              <a:buChar char="•"/>
            </a:pPr>
            <a:r>
              <a:rPr sz="2400" lang="en-US"/>
              <a:t>Zentrales Token-Management mit Refresh-Token</a:t>
            </a:r>
          </a:p>
          <a:p>
            <a:pPr rtl="0" lvl="0" indent="-317500" marL="457200">
              <a:buClr>
                <a:srgbClr val="000000"/>
              </a:buClr>
              <a:buSzPct val="97222"/>
              <a:buFont typeface="Arial"/>
              <a:buChar char="•"/>
            </a:pPr>
            <a:r>
              <a:rPr sz="2400" lang="en-US"/>
              <a:t>Google Drive Anbindung</a:t>
            </a:r>
          </a:p>
          <a:p>
            <a:pPr rtl="0" lvl="0" indent="-317500" marL="457200">
              <a:buClr>
                <a:srgbClr val="000000"/>
              </a:buClr>
              <a:buSzPct val="97222"/>
              <a:buFont typeface="Arial"/>
              <a:buChar char="•"/>
            </a:pPr>
            <a:r>
              <a:rPr sz="2400" lang="en-US"/>
              <a:t>Google Information Provider</a:t>
            </a:r>
          </a:p>
          <a:p>
            <a:r>
              <a:t/>
            </a:r>
          </a:p>
          <a:p>
            <a:r>
              <a:t/>
            </a:r>
          </a:p>
          <a:p>
            <a:pPr rtl="0" lvl="0">
              <a:buNone/>
            </a:pPr>
            <a:r>
              <a:rPr sz="2400" lang="en-US"/>
              <a:t>Geplant:</a:t>
            </a:r>
          </a:p>
          <a:p>
            <a:pPr rtl="0" lvl="0" indent="-317500" marL="457200">
              <a:buClr>
                <a:srgbClr val="000000"/>
              </a:buClr>
              <a:buSzPct val="97222"/>
              <a:buFont typeface="Arial"/>
              <a:buChar char="•"/>
            </a:pPr>
            <a:r>
              <a:rPr sz="2400" lang="en-US"/>
              <a:t>Google Kalender</a:t>
            </a:r>
          </a:p>
          <a:p>
            <a:pPr rtl="0" lvl="0" indent="-317500" marL="457200">
              <a:buClr>
                <a:srgbClr val="000000"/>
              </a:buClr>
              <a:buSzPct val="97222"/>
              <a:buFont typeface="Arial"/>
              <a:buChar char="•"/>
            </a:pPr>
            <a:r>
              <a:rPr sz="2400" lang="en-US"/>
              <a:t>Google Tasks</a:t>
            </a:r>
          </a:p>
          <a:p>
            <a:r>
              <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y="0" x="0"/>
          <a:ext cy="0" cx="0"/>
          <a:chOff y="0" x="0"/>
          <a:chExt cy="0" cx="0"/>
        </a:xfrm>
      </p:grpSpPr>
      <p:sp>
        <p:nvSpPr>
          <p:cNvPr id="405" name="Shape 405"/>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406" name="Shape 406"/>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407" name="Shape 407"/>
          <p:cNvSpPr/>
          <p:nvPr/>
        </p:nvSpPr>
        <p:spPr>
          <a:xfrm>
            <a:off y="6404938" x="7977"/>
            <a:ext cy="482522" cx="9122636"/>
          </a:xfrm>
          <a:prstGeom prst="rect">
            <a:avLst/>
          </a:prstGeom>
          <a:blipFill>
            <a:blip r:embed="rId3"/>
            <a:stretch>
              <a:fillRect/>
            </a:stretch>
          </a:blipFill>
          <a:ln>
            <a:noFill/>
          </a:ln>
        </p:spPr>
      </p:sp>
      <p:sp>
        <p:nvSpPr>
          <p:cNvPr id="408" name="Shape 408"/>
          <p:cNvSpPr/>
          <p:nvPr/>
        </p:nvSpPr>
        <p:spPr>
          <a:xfrm>
            <a:off y="-25467" x="-29737"/>
            <a:ext cy="6908935" cx="9161751"/>
          </a:xfrm>
          <a:prstGeom prst="rect">
            <a:avLst/>
          </a:prstGeom>
          <a:blipFill>
            <a:blip r:embed="rId4"/>
            <a:stretch>
              <a:fillRect/>
            </a:stretch>
          </a:blipFill>
          <a:ln>
            <a:noFill/>
          </a:ln>
        </p:spPr>
      </p:sp>
      <p:sp>
        <p:nvSpPr>
          <p:cNvPr id="409" name="Shape 409"/>
          <p:cNvSpPr txBox="1"/>
          <p:nvPr/>
        </p:nvSpPr>
        <p:spPr>
          <a:xfrm>
            <a:off y="423550" x="235452"/>
            <a:ext cy="969000" cx="7166100"/>
          </a:xfrm>
          <a:prstGeom prst="rect">
            <a:avLst/>
          </a:prstGeom>
          <a:noFill/>
        </p:spPr>
        <p:txBody>
          <a:bodyPr bIns="91425" rIns="91425" lIns="91425" tIns="91425" anchor="t" anchorCtr="0">
            <a:noAutofit/>
          </a:bodyPr>
          <a:lstStyle/>
          <a:p>
            <a:pPr>
              <a:buNone/>
            </a:pPr>
            <a:r>
              <a:rPr sz="3000" lang="en-US"/>
              <a:t>Continuous-Integration Workflow mit Bamboo</a:t>
            </a:r>
          </a:p>
        </p:txBody>
      </p:sp>
      <p:sp>
        <p:nvSpPr>
          <p:cNvPr id="410" name="Shape 410"/>
          <p:cNvSpPr/>
          <p:nvPr/>
        </p:nvSpPr>
        <p:spPr>
          <a:xfrm>
            <a:off y="2102465" x="0"/>
            <a:ext cy="2653068" cx="9143999"/>
          </a:xfrm>
          <a:prstGeom prst="rect">
            <a:avLst/>
          </a:prstGeom>
          <a:blipFill>
            <a:blip r:embed="rId5"/>
            <a:stretch>
              <a:fillRect/>
            </a:stretch>
          </a:blipFill>
          <a:ln>
            <a:noFill/>
          </a:ln>
        </p:spPr>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y="0" x="0"/>
          <a:ext cy="0" cx="0"/>
          <a:chOff y="0" x="0"/>
          <a:chExt cy="0" cx="0"/>
        </a:xfrm>
      </p:grpSpPr>
      <p:sp>
        <p:nvSpPr>
          <p:cNvPr id="415" name="Shape 415"/>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416" name="Shape 416"/>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417" name="Shape 417"/>
          <p:cNvSpPr/>
          <p:nvPr/>
        </p:nvSpPr>
        <p:spPr>
          <a:xfrm>
            <a:off y="6404938" x="7977"/>
            <a:ext cy="482522" cx="9122636"/>
          </a:xfrm>
          <a:prstGeom prst="rect">
            <a:avLst/>
          </a:prstGeom>
          <a:blipFill>
            <a:blip r:embed="rId4"/>
            <a:stretch>
              <a:fillRect/>
            </a:stretch>
          </a:blipFill>
          <a:ln>
            <a:noFill/>
          </a:ln>
        </p:spPr>
      </p:sp>
      <p:sp>
        <p:nvSpPr>
          <p:cNvPr id="418" name="Shape 418"/>
          <p:cNvSpPr/>
          <p:nvPr/>
        </p:nvSpPr>
        <p:spPr>
          <a:xfrm>
            <a:off y="-25467" x="-29737"/>
            <a:ext cy="6908935" cx="9161751"/>
          </a:xfrm>
          <a:prstGeom prst="rect">
            <a:avLst/>
          </a:prstGeom>
          <a:blipFill>
            <a:blip r:embed="rId5"/>
            <a:stretch>
              <a:fillRect/>
            </a:stretch>
          </a:blipFill>
          <a:ln>
            <a:noFill/>
          </a:ln>
        </p:spPr>
      </p:sp>
      <p:sp>
        <p:nvSpPr>
          <p:cNvPr id="419" name="Shape 419"/>
          <p:cNvSpPr txBox="1"/>
          <p:nvPr/>
        </p:nvSpPr>
        <p:spPr>
          <a:xfrm>
            <a:off y="664800" x="349900"/>
            <a:ext cy="629700" cx="6542999"/>
          </a:xfrm>
          <a:prstGeom prst="rect">
            <a:avLst/>
          </a:prstGeom>
          <a:noFill/>
        </p:spPr>
        <p:txBody>
          <a:bodyPr bIns="91425" rIns="91425" lIns="91425" tIns="91425" anchor="t" anchorCtr="0">
            <a:noAutofit/>
          </a:bodyPr>
          <a:lstStyle/>
          <a:p>
            <a:pPr rtl="0" lvl="0">
              <a:buNone/>
            </a:pPr>
            <a:r>
              <a:rPr sz="3000" lang="en-US"/>
              <a:t>Demo</a:t>
            </a:r>
          </a:p>
          <a:p>
            <a:r>
              <a:t/>
            </a:r>
          </a:p>
        </p:txBody>
      </p:sp>
      <p:sp>
        <p:nvSpPr>
          <p:cNvPr id="420" name="Shape 420"/>
          <p:cNvSpPr/>
          <p:nvPr/>
        </p:nvSpPr>
        <p:spPr>
          <a:xfrm>
            <a:off y="1835584" x="541885"/>
            <a:ext cy="3600938" cx="8018503"/>
          </a:xfrm>
          <a:prstGeom prst="rect">
            <a:avLst/>
          </a:prstGeom>
          <a:blipFill>
            <a:blip r:embed="rId6"/>
            <a:stretch>
              <a:fillRect/>
            </a:stretch>
          </a:blipFill>
          <a:ln>
            <a:noFill/>
          </a:ln>
        </p:spPr>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y="0" x="0"/>
          <a:ext cy="0" cx="0"/>
          <a:chOff y="0" x="0"/>
          <a:chExt cy="0" cx="0"/>
        </a:xfrm>
      </p:grpSpPr>
      <p:sp>
        <p:nvSpPr>
          <p:cNvPr id="425" name="Shape 425"/>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426" name="Shape 426"/>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427" name="Shape 427"/>
          <p:cNvSpPr/>
          <p:nvPr/>
        </p:nvSpPr>
        <p:spPr>
          <a:xfrm>
            <a:off y="6404938" x="7977"/>
            <a:ext cy="482522" cx="9122636"/>
          </a:xfrm>
          <a:prstGeom prst="rect">
            <a:avLst/>
          </a:prstGeom>
          <a:blipFill>
            <a:blip r:embed="rId3"/>
            <a:stretch>
              <a:fillRect/>
            </a:stretch>
          </a:blipFill>
          <a:ln>
            <a:noFill/>
          </a:ln>
        </p:spPr>
      </p:sp>
      <p:sp>
        <p:nvSpPr>
          <p:cNvPr id="428" name="Shape 428"/>
          <p:cNvSpPr/>
          <p:nvPr/>
        </p:nvSpPr>
        <p:spPr>
          <a:xfrm>
            <a:off y="-25467" x="-29737"/>
            <a:ext cy="6908935" cx="9161751"/>
          </a:xfrm>
          <a:prstGeom prst="rect">
            <a:avLst/>
          </a:prstGeom>
          <a:blipFill>
            <a:blip r:embed="rId4"/>
            <a:stretch>
              <a:fillRect/>
            </a:stretch>
          </a:blipFill>
          <a:ln>
            <a:noFill/>
          </a:ln>
        </p:spPr>
      </p:sp>
      <p:sp>
        <p:nvSpPr>
          <p:cNvPr id="429" name="Shape 429"/>
          <p:cNvSpPr txBox="1"/>
          <p:nvPr/>
        </p:nvSpPr>
        <p:spPr>
          <a:xfrm>
            <a:off y="423550" x="235452"/>
            <a:ext cy="969000" cx="7166100"/>
          </a:xfrm>
          <a:prstGeom prst="rect">
            <a:avLst/>
          </a:prstGeom>
          <a:noFill/>
        </p:spPr>
        <p:txBody>
          <a:bodyPr bIns="91425" rIns="91425" lIns="91425" tIns="91425" anchor="t" anchorCtr="0">
            <a:noAutofit/>
          </a:bodyPr>
          <a:lstStyle/>
          <a:p>
            <a:pPr rtl="0" lvl="0">
              <a:buNone/>
            </a:pPr>
            <a:r>
              <a:rPr sz="3000" lang="en-US"/>
              <a:t>Zusammenfassung und Ausblick</a:t>
            </a:r>
          </a:p>
        </p:txBody>
      </p:sp>
      <p:sp>
        <p:nvSpPr>
          <p:cNvPr id="430" name="Shape 430"/>
          <p:cNvSpPr txBox="1"/>
          <p:nvPr/>
        </p:nvSpPr>
        <p:spPr>
          <a:xfrm>
            <a:off y="2059650" x="481245"/>
            <a:ext cy="3724200" cx="7813199"/>
          </a:xfrm>
          <a:prstGeom prst="rect">
            <a:avLst/>
          </a:prstGeom>
          <a:noFill/>
        </p:spPr>
        <p:txBody>
          <a:bodyPr bIns="91425" rIns="91425" lIns="91425" tIns="91425" anchor="t" anchorCtr="0">
            <a:noAutofit/>
          </a:bodyPr>
          <a:lstStyle/>
          <a:p>
            <a:pPr rtl="0" lvl="0">
              <a:lnSpc>
                <a:spcPct val="150000"/>
              </a:lnSpc>
              <a:buNone/>
            </a:pPr>
            <a:r>
              <a:rPr b="1" sz="2400" lang="en-US"/>
              <a:t>Zusammenfassung</a:t>
            </a:r>
          </a:p>
          <a:p>
            <a:pPr rtl="0" lvl="0" indent="-317500" marL="457200">
              <a:lnSpc>
                <a:spcPct val="150000"/>
              </a:lnSpc>
              <a:buClr>
                <a:srgbClr val="000000"/>
              </a:buClr>
              <a:buSzPct val="97222"/>
              <a:buFont typeface="Arial"/>
              <a:buChar char="•"/>
            </a:pPr>
            <a:r>
              <a:rPr sz="2400" lang="en-US"/>
              <a:t>Layout des Frontends redesigned</a:t>
            </a:r>
          </a:p>
          <a:p>
            <a:pPr rtl="0" lvl="0" indent="-317500" marL="457200">
              <a:lnSpc>
                <a:spcPct val="150000"/>
              </a:lnSpc>
              <a:buClr>
                <a:srgbClr val="000000"/>
              </a:buClr>
              <a:buSzPct val="97222"/>
              <a:buFont typeface="Arial"/>
              <a:buChar char="•"/>
            </a:pPr>
            <a:r>
              <a:rPr sz="2400" lang="en-US"/>
              <a:t>Frontend modularisiert</a:t>
            </a:r>
          </a:p>
          <a:p>
            <a:pPr rtl="0" lvl="0" indent="-317500" marL="457200">
              <a:lnSpc>
                <a:spcPct val="150000"/>
              </a:lnSpc>
              <a:buClr>
                <a:srgbClr val="000000"/>
              </a:buClr>
              <a:buSzPct val="97222"/>
              <a:buFont typeface="Arial"/>
              <a:buChar char="•"/>
            </a:pPr>
            <a:r>
              <a:rPr sz="2400" lang="en-US"/>
              <a:t>Unterstützung einfacher Sprachelemente in der Ausführung</a:t>
            </a:r>
          </a:p>
          <a:p>
            <a:pPr rtl="0" lvl="1" indent="-317500" marL="914400">
              <a:lnSpc>
                <a:spcPct val="150000"/>
              </a:lnSpc>
              <a:buClr>
                <a:srgbClr val="000000"/>
              </a:buClr>
              <a:buSzPct val="58333"/>
              <a:buFont typeface="Courier New"/>
              <a:buChar char="o"/>
            </a:pPr>
            <a:r>
              <a:rPr sz="2400" lang="en-US"/>
              <a:t>Send, Receive, Action, End</a:t>
            </a:r>
          </a:p>
          <a:p>
            <a:pPr rtl="0" lvl="1" indent="-317500" marL="914400">
              <a:lnSpc>
                <a:spcPct val="150000"/>
              </a:lnSpc>
              <a:buClr>
                <a:srgbClr val="000000"/>
              </a:buClr>
              <a:buSzPct val="58333"/>
              <a:buFont typeface="Courier New"/>
              <a:buChar char="o"/>
            </a:pPr>
            <a:r>
              <a:rPr sz="2400" lang="en-US"/>
              <a:t>Multi Send, Multi Receive, Timeouts (nur BE)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y="0" x="0"/>
          <a:ext cy="0" cx="0"/>
          <a:chOff y="0" x="0"/>
          <a:chExt cy="0" cx="0"/>
        </a:xfrm>
      </p:grpSpPr>
      <p:sp>
        <p:nvSpPr>
          <p:cNvPr id="435" name="Shape 435"/>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436" name="Shape 436"/>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437" name="Shape 437"/>
          <p:cNvSpPr/>
          <p:nvPr/>
        </p:nvSpPr>
        <p:spPr>
          <a:xfrm>
            <a:off y="6404938" x="7977"/>
            <a:ext cy="482522" cx="9122636"/>
          </a:xfrm>
          <a:prstGeom prst="rect">
            <a:avLst/>
          </a:prstGeom>
          <a:blipFill>
            <a:blip r:embed="rId3"/>
            <a:stretch>
              <a:fillRect/>
            </a:stretch>
          </a:blipFill>
          <a:ln>
            <a:noFill/>
          </a:ln>
        </p:spPr>
      </p:sp>
      <p:sp>
        <p:nvSpPr>
          <p:cNvPr id="438" name="Shape 438"/>
          <p:cNvSpPr/>
          <p:nvPr/>
        </p:nvSpPr>
        <p:spPr>
          <a:xfrm>
            <a:off y="-25467" x="-29737"/>
            <a:ext cy="6908935" cx="9161751"/>
          </a:xfrm>
          <a:prstGeom prst="rect">
            <a:avLst/>
          </a:prstGeom>
          <a:blipFill>
            <a:blip r:embed="rId4"/>
            <a:stretch>
              <a:fillRect/>
            </a:stretch>
          </a:blipFill>
          <a:ln>
            <a:noFill/>
          </a:ln>
        </p:spPr>
      </p:sp>
      <p:sp>
        <p:nvSpPr>
          <p:cNvPr id="439" name="Shape 439"/>
          <p:cNvSpPr txBox="1"/>
          <p:nvPr/>
        </p:nvSpPr>
        <p:spPr>
          <a:xfrm>
            <a:off y="423550" x="235452"/>
            <a:ext cy="969000" cx="7166100"/>
          </a:xfrm>
          <a:prstGeom prst="rect">
            <a:avLst/>
          </a:prstGeom>
          <a:noFill/>
        </p:spPr>
        <p:txBody>
          <a:bodyPr bIns="91425" rIns="91425" lIns="91425" tIns="91425" anchor="t" anchorCtr="0">
            <a:noAutofit/>
          </a:bodyPr>
          <a:lstStyle/>
          <a:p>
            <a:pPr rtl="0" lvl="0">
              <a:buNone/>
            </a:pPr>
            <a:r>
              <a:rPr sz="3000" lang="en-US"/>
              <a:t>Zusammenfassung und Ausblick</a:t>
            </a:r>
          </a:p>
        </p:txBody>
      </p:sp>
      <p:sp>
        <p:nvSpPr>
          <p:cNvPr id="440" name="Shape 440"/>
          <p:cNvSpPr txBox="1"/>
          <p:nvPr/>
        </p:nvSpPr>
        <p:spPr>
          <a:xfrm>
            <a:off y="3056300" x="-612750"/>
            <a:ext cy="457200" cx="3657600"/>
          </a:xfrm>
          <a:prstGeom prst="rect">
            <a:avLst/>
          </a:prstGeom>
          <a:noFill/>
        </p:spPr>
        <p:txBody>
          <a:bodyPr bIns="91425" rIns="91425" lIns="91425" tIns="91425" anchor="t" anchorCtr="0">
            <a:noAutofit/>
          </a:bodyPr>
          <a:lstStyle/>
          <a:p/>
        </p:txBody>
      </p:sp>
      <p:sp>
        <p:nvSpPr>
          <p:cNvPr id="441" name="Shape 441"/>
          <p:cNvSpPr txBox="1"/>
          <p:nvPr/>
        </p:nvSpPr>
        <p:spPr>
          <a:xfrm>
            <a:off y="2059650" x="481245"/>
            <a:ext cy="3724200" cx="7813199"/>
          </a:xfrm>
          <a:prstGeom prst="rect">
            <a:avLst/>
          </a:prstGeom>
          <a:noFill/>
        </p:spPr>
        <p:txBody>
          <a:bodyPr bIns="91425" rIns="91425" lIns="91425" tIns="91425" anchor="t" anchorCtr="0">
            <a:noAutofit/>
          </a:bodyPr>
          <a:lstStyle/>
          <a:p>
            <a:pPr rtl="0" lvl="0">
              <a:lnSpc>
                <a:spcPct val="150000"/>
              </a:lnSpc>
              <a:buNone/>
            </a:pPr>
            <a:r>
              <a:rPr b="1" sz="2400" lang="en-US"/>
              <a:t>Ausblick</a:t>
            </a:r>
          </a:p>
          <a:p>
            <a:pPr rtl="0" lvl="0" indent="-317500" marL="457200">
              <a:lnSpc>
                <a:spcPct val="150000"/>
              </a:lnSpc>
              <a:buClr>
                <a:srgbClr val="000000"/>
              </a:buClr>
              <a:buSzPct val="97222"/>
              <a:buFont typeface="Arial"/>
              <a:buChar char="•"/>
            </a:pPr>
            <a:r>
              <a:rPr sz="2400" lang="en-US"/>
              <a:t>Volle Unterstützung von Multisubjekten</a:t>
            </a:r>
          </a:p>
          <a:p>
            <a:pPr rtl="0" lvl="0" indent="-317500" marL="457200">
              <a:lnSpc>
                <a:spcPct val="150000"/>
              </a:lnSpc>
              <a:buClr>
                <a:srgbClr val="000000"/>
              </a:buClr>
              <a:buSzPct val="97222"/>
              <a:buFont typeface="Arial"/>
              <a:buChar char="•"/>
            </a:pPr>
            <a:r>
              <a:rPr sz="2400" lang="en-US"/>
              <a:t>Unterstützung weiterer Sprachelemente durch das BE</a:t>
            </a:r>
          </a:p>
          <a:p>
            <a:pPr rtl="0" lvl="0" indent="-317500" marL="457200">
              <a:lnSpc>
                <a:spcPct val="150000"/>
              </a:lnSpc>
              <a:buClr>
                <a:srgbClr val="000000"/>
              </a:buClr>
              <a:buSzPct val="97222"/>
              <a:buFont typeface="Arial"/>
              <a:buChar char="•"/>
            </a:pPr>
            <a:r>
              <a:rPr sz="2400" lang="en-US"/>
              <a:t>Formale Verifikation von Prozessmodellen auf Interaction Soundness</a:t>
            </a:r>
          </a:p>
          <a:p>
            <a:pPr rtl="0" lvl="0" indent="-317500" marL="457200">
              <a:lnSpc>
                <a:spcPct val="150000"/>
              </a:lnSpc>
              <a:buClr>
                <a:srgbClr val="000000"/>
              </a:buClr>
              <a:buSzPct val="97222"/>
              <a:buFont typeface="Arial"/>
              <a:buChar char="•"/>
            </a:pPr>
            <a:r>
              <a:rPr sz="2400" lang="en-US"/>
              <a:t>Rechte System basierend auf dem Login System</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y="0" x="0"/>
          <a:ext cy="0" cx="0"/>
          <a:chOff y="0" x="0"/>
          <a:chExt cy="0" cx="0"/>
        </a:xfrm>
      </p:grpSpPr>
      <p:sp>
        <p:nvSpPr>
          <p:cNvPr id="446" name="Shape 446"/>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447" name="Shape 447"/>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448" name="Shape 448"/>
          <p:cNvSpPr/>
          <p:nvPr/>
        </p:nvSpPr>
        <p:spPr>
          <a:xfrm>
            <a:off y="6404938" x="7977"/>
            <a:ext cy="482522" cx="9122636"/>
          </a:xfrm>
          <a:prstGeom prst="rect">
            <a:avLst/>
          </a:prstGeom>
          <a:blipFill>
            <a:blip r:embed="rId4"/>
            <a:stretch>
              <a:fillRect/>
            </a:stretch>
          </a:blipFill>
          <a:ln>
            <a:noFill/>
          </a:ln>
        </p:spPr>
      </p:sp>
      <p:sp>
        <p:nvSpPr>
          <p:cNvPr id="449" name="Shape 449"/>
          <p:cNvSpPr/>
          <p:nvPr/>
        </p:nvSpPr>
        <p:spPr>
          <a:xfrm>
            <a:off y="-25467" x="-29737"/>
            <a:ext cy="6908935" cx="9161751"/>
          </a:xfrm>
          <a:prstGeom prst="rect">
            <a:avLst/>
          </a:prstGeom>
          <a:blipFill>
            <a:blip r:embed="rId5"/>
            <a:stretch>
              <a:fillRect/>
            </a:stretch>
          </a:blipFill>
          <a:ln>
            <a:noFill/>
          </a:ln>
        </p:spPr>
      </p:sp>
      <p:sp>
        <p:nvSpPr>
          <p:cNvPr id="450" name="Shape 450"/>
          <p:cNvSpPr txBox="1"/>
          <p:nvPr/>
        </p:nvSpPr>
        <p:spPr>
          <a:xfrm>
            <a:off y="423550" x="235452"/>
            <a:ext cy="969000" cx="7166100"/>
          </a:xfrm>
          <a:prstGeom prst="rect">
            <a:avLst/>
          </a:prstGeom>
          <a:noFill/>
        </p:spPr>
        <p:txBody>
          <a:bodyPr bIns="91425" rIns="91425" lIns="91425" tIns="91425" anchor="t" anchorCtr="0">
            <a:noAutofit/>
          </a:bodyPr>
          <a:lstStyle/>
          <a:p>
            <a:pPr rtl="0" lvl="0">
              <a:buNone/>
            </a:pPr>
            <a:r>
              <a:rPr sz="3000" lang="en-US"/>
              <a:t>Geschafft!</a:t>
            </a:r>
          </a:p>
        </p:txBody>
      </p:sp>
      <p:sp>
        <p:nvSpPr>
          <p:cNvPr id="451" name="Shape 451"/>
          <p:cNvSpPr txBox="1"/>
          <p:nvPr/>
        </p:nvSpPr>
        <p:spPr>
          <a:xfrm>
            <a:off y="2059650" x="481245"/>
            <a:ext cy="3724200" cx="7813199"/>
          </a:xfrm>
          <a:prstGeom prst="rect">
            <a:avLst/>
          </a:prstGeom>
          <a:noFill/>
        </p:spPr>
        <p:txBody>
          <a:bodyPr bIns="91425" rIns="91425" lIns="91425" tIns="91425" anchor="t" anchorCtr="0">
            <a:noAutofit/>
          </a:bodyPr>
          <a:lstStyle/>
          <a:p>
            <a:pPr algn="ctr" rtl="0" lvl="0">
              <a:lnSpc>
                <a:spcPct val="150000"/>
              </a:lnSpc>
              <a:buNone/>
            </a:pPr>
            <a:r>
              <a:rPr sz="3000" lang="en-US"/>
              <a:t>
</a:t>
            </a:r>
          </a:p>
          <a:p>
            <a:pPr algn="ctr" rtl="0" lvl="0">
              <a:lnSpc>
                <a:spcPct val="150000"/>
              </a:lnSpc>
              <a:buNone/>
            </a:pPr>
            <a:r>
              <a:rPr sz="3000" lang="en-US"/>
              <a:t>Vielen Dank für die Aufmerksamkeit!</a:t>
            </a:r>
          </a:p>
          <a:p>
            <a:pPr algn="ctr" rtl="0" lvl="0">
              <a:lnSpc>
                <a:spcPct val="150000"/>
              </a:lnSpc>
              <a:buNone/>
            </a:pPr>
            <a:r>
              <a:rPr sz="3000" lang="en-US"/>
              <a:t>Fragen?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82" name="Shape 82"/>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83" name="Shape 83"/>
          <p:cNvSpPr/>
          <p:nvPr/>
        </p:nvSpPr>
        <p:spPr>
          <a:xfrm>
            <a:off y="6404938" x="7977"/>
            <a:ext cy="482522" cx="9122636"/>
          </a:xfrm>
          <a:prstGeom prst="rect">
            <a:avLst/>
          </a:prstGeom>
          <a:blipFill>
            <a:blip r:embed="rId3"/>
            <a:stretch>
              <a:fillRect/>
            </a:stretch>
          </a:blipFill>
          <a:ln>
            <a:noFill/>
          </a:ln>
        </p:spPr>
      </p:sp>
      <p:sp>
        <p:nvSpPr>
          <p:cNvPr id="84" name="Shape 84"/>
          <p:cNvSpPr/>
          <p:nvPr/>
        </p:nvSpPr>
        <p:spPr>
          <a:xfrm>
            <a:off y="-25467" x="-29737"/>
            <a:ext cy="6908935" cx="9161751"/>
          </a:xfrm>
          <a:prstGeom prst="rect">
            <a:avLst/>
          </a:prstGeom>
          <a:blipFill>
            <a:blip r:embed="rId4"/>
            <a:stretch>
              <a:fillRect/>
            </a:stretch>
          </a:blipFill>
          <a:ln>
            <a:noFill/>
          </a:ln>
        </p:spPr>
      </p:sp>
      <p:sp>
        <p:nvSpPr>
          <p:cNvPr id="85" name="Shape 85"/>
          <p:cNvSpPr/>
          <p:nvPr/>
        </p:nvSpPr>
        <p:spPr>
          <a:xfrm>
            <a:off y="-25467" x="-29737"/>
            <a:ext cy="6908935" cx="9161751"/>
          </a:xfrm>
          <a:prstGeom prst="rect">
            <a:avLst/>
          </a:prstGeom>
          <a:blipFill>
            <a:blip r:embed="rId4"/>
            <a:stretch>
              <a:fillRect/>
            </a:stretch>
          </a:blipFill>
          <a:ln>
            <a:noFill/>
          </a:ln>
        </p:spPr>
      </p:sp>
      <p:sp>
        <p:nvSpPr>
          <p:cNvPr id="86" name="Shape 86"/>
          <p:cNvSpPr txBox="1"/>
          <p:nvPr/>
        </p:nvSpPr>
        <p:spPr>
          <a:xfrm>
            <a:off y="679450" x="358775"/>
            <a:ext cy="457200" cx="3657600"/>
          </a:xfrm>
          <a:prstGeom prst="rect">
            <a:avLst/>
          </a:prstGeom>
          <a:noFill/>
        </p:spPr>
        <p:txBody>
          <a:bodyPr bIns="91425" rIns="91425" lIns="91425" tIns="91425" anchor="t" anchorCtr="0">
            <a:noAutofit/>
          </a:bodyPr>
          <a:lstStyle/>
          <a:p>
            <a:pPr rtl="0" lvl="0">
              <a:buNone/>
            </a:pPr>
            <a:r>
              <a:rPr sz="3000" lang="en-US"/>
              <a:t>Was ist S-BPM</a:t>
            </a:r>
          </a:p>
        </p:txBody>
      </p:sp>
      <p:sp>
        <p:nvSpPr>
          <p:cNvPr id="87" name="Shape 87"/>
          <p:cNvSpPr txBox="1"/>
          <p:nvPr/>
        </p:nvSpPr>
        <p:spPr>
          <a:xfrm>
            <a:off y="1907250" x="328845"/>
            <a:ext cy="3896700" cx="78131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Fokussiert sich auf den Handelnden (Subjekte)</a:t>
            </a:r>
          </a:p>
          <a:p>
            <a:pPr rtl="0" lvl="0" indent="-317500" marL="457200">
              <a:lnSpc>
                <a:spcPct val="150000"/>
              </a:lnSpc>
              <a:buClr>
                <a:srgbClr val="000000"/>
              </a:buClr>
              <a:buSzPct val="97222"/>
              <a:buFont typeface="Arial"/>
              <a:buChar char="•"/>
            </a:pPr>
            <a:r>
              <a:rPr sz="2400" lang="en-US"/>
              <a:t>Subjekte tauschen Nachrichten aus (Objekte)</a:t>
            </a:r>
          </a:p>
          <a:p>
            <a:pPr rtl="0" lvl="0" indent="-317500" marL="457200">
              <a:lnSpc>
                <a:spcPct val="150000"/>
              </a:lnSpc>
              <a:buClr>
                <a:srgbClr val="000000"/>
              </a:buClr>
              <a:buSzPct val="97222"/>
              <a:buFont typeface="Arial"/>
              <a:buChar char="•"/>
            </a:pPr>
            <a:r>
              <a:rPr sz="2400" lang="en-US"/>
              <a:t>Subjekte besitzen ein internes Verhalten</a:t>
            </a:r>
          </a:p>
          <a:p>
            <a:pPr rtl="0" lvl="0" indent="-317500" marL="457200">
              <a:lnSpc>
                <a:spcPct val="150000"/>
              </a:lnSpc>
              <a:buClr>
                <a:srgbClr val="000000"/>
              </a:buClr>
              <a:buSzPct val="97222"/>
              <a:buFont typeface="Arial"/>
              <a:buChar char="•"/>
            </a:pPr>
            <a:r>
              <a:rPr sz="2400" lang="en-US"/>
              <a:t>Kann direkt in ausführbare Form gebracht werden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93" name="Shape 9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94" name="Shape 94"/>
          <p:cNvSpPr/>
          <p:nvPr/>
        </p:nvSpPr>
        <p:spPr>
          <a:xfrm>
            <a:off y="6404938" x="7977"/>
            <a:ext cy="482522" cx="9122636"/>
          </a:xfrm>
          <a:prstGeom prst="rect">
            <a:avLst/>
          </a:prstGeom>
          <a:blipFill>
            <a:blip r:embed="rId4"/>
            <a:stretch>
              <a:fillRect/>
            </a:stretch>
          </a:blipFill>
          <a:ln>
            <a:noFill/>
          </a:ln>
        </p:spPr>
      </p:sp>
      <p:sp>
        <p:nvSpPr>
          <p:cNvPr id="95" name="Shape 95"/>
          <p:cNvSpPr/>
          <p:nvPr/>
        </p:nvSpPr>
        <p:spPr>
          <a:xfrm>
            <a:off y="-25467" x="-29737"/>
            <a:ext cy="6908935" cx="9161751"/>
          </a:xfrm>
          <a:prstGeom prst="rect">
            <a:avLst/>
          </a:prstGeom>
          <a:blipFill>
            <a:blip r:embed="rId5"/>
            <a:stretch>
              <a:fillRect/>
            </a:stretch>
          </a:blipFill>
          <a:ln>
            <a:noFill/>
          </a:ln>
        </p:spPr>
      </p:sp>
      <p:sp>
        <p:nvSpPr>
          <p:cNvPr id="96" name="Shape 96"/>
          <p:cNvSpPr txBox="1"/>
          <p:nvPr/>
        </p:nvSpPr>
        <p:spPr>
          <a:xfrm>
            <a:off y="679450" x="358775"/>
            <a:ext cy="457200" cx="3657600"/>
          </a:xfrm>
          <a:prstGeom prst="rect">
            <a:avLst/>
          </a:prstGeom>
          <a:noFill/>
        </p:spPr>
        <p:txBody>
          <a:bodyPr bIns="91425" rIns="91425" lIns="91425" tIns="91425" anchor="t" anchorCtr="0">
            <a:noAutofit/>
          </a:bodyPr>
          <a:lstStyle/>
          <a:p>
            <a:pPr rtl="0" lvl="0">
              <a:buNone/>
            </a:pPr>
            <a:r>
              <a:rPr sz="3000" lang="en-US"/>
              <a:t>Was ist S-BPM</a:t>
            </a:r>
          </a:p>
        </p:txBody>
      </p:sp>
      <p:sp>
        <p:nvSpPr>
          <p:cNvPr id="97" name="Shape 97"/>
          <p:cNvSpPr/>
          <p:nvPr/>
        </p:nvSpPr>
        <p:spPr>
          <a:xfrm>
            <a:off y="1766489" x="171660"/>
            <a:ext cy="1988321" cx="8758954"/>
          </a:xfrm>
          <a:prstGeom prst="rect">
            <a:avLst/>
          </a:prstGeom>
          <a:blipFill>
            <a:blip r:embed="rId6"/>
            <a:stretch>
              <a:fillRect/>
            </a:stretch>
          </a:blipFill>
          <a:ln>
            <a:noFill/>
          </a:ln>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03" name="Shape 10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04" name="Shape 104"/>
          <p:cNvSpPr/>
          <p:nvPr/>
        </p:nvSpPr>
        <p:spPr>
          <a:xfrm>
            <a:off y="6404938" x="7977"/>
            <a:ext cy="482522" cx="9122636"/>
          </a:xfrm>
          <a:prstGeom prst="rect">
            <a:avLst/>
          </a:prstGeom>
          <a:blipFill>
            <a:blip r:embed="rId4"/>
            <a:stretch>
              <a:fillRect/>
            </a:stretch>
          </a:blipFill>
          <a:ln>
            <a:noFill/>
          </a:ln>
        </p:spPr>
      </p:sp>
      <p:sp>
        <p:nvSpPr>
          <p:cNvPr id="105" name="Shape 105"/>
          <p:cNvSpPr/>
          <p:nvPr/>
        </p:nvSpPr>
        <p:spPr>
          <a:xfrm>
            <a:off y="-25467" x="-29737"/>
            <a:ext cy="6908935" cx="9161751"/>
          </a:xfrm>
          <a:prstGeom prst="rect">
            <a:avLst/>
          </a:prstGeom>
          <a:blipFill>
            <a:blip r:embed="rId5"/>
            <a:stretch>
              <a:fillRect/>
            </a:stretch>
          </a:blipFill>
          <a:ln>
            <a:noFill/>
          </a:ln>
        </p:spPr>
      </p:sp>
      <p:sp>
        <p:nvSpPr>
          <p:cNvPr id="106" name="Shape 106"/>
          <p:cNvSpPr txBox="1"/>
          <p:nvPr/>
        </p:nvSpPr>
        <p:spPr>
          <a:xfrm>
            <a:off y="679450" x="358775"/>
            <a:ext cy="457200" cx="6944099"/>
          </a:xfrm>
          <a:prstGeom prst="rect">
            <a:avLst/>
          </a:prstGeom>
          <a:noFill/>
        </p:spPr>
        <p:txBody>
          <a:bodyPr bIns="91425" rIns="91425" lIns="91425" tIns="91425" anchor="t" anchorCtr="0">
            <a:noAutofit/>
          </a:bodyPr>
          <a:lstStyle/>
          <a:p>
            <a:pPr rtl="0" lvl="0">
              <a:buNone/>
            </a:pPr>
            <a:r>
              <a:rPr sz="3000" lang="en-US"/>
              <a:t>Ziele | Backend</a:t>
            </a:r>
          </a:p>
          <a:p>
            <a:r>
              <a:t/>
            </a:r>
          </a:p>
        </p:txBody>
      </p:sp>
      <p:sp>
        <p:nvSpPr>
          <p:cNvPr id="107" name="Shape 107"/>
          <p:cNvSpPr txBox="1"/>
          <p:nvPr/>
        </p:nvSpPr>
        <p:spPr>
          <a:xfrm>
            <a:off y="1907250" x="328845"/>
            <a:ext cy="4322999" cx="78131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Neue Implementierung des Backends in Scala/Akka</a:t>
            </a:r>
          </a:p>
          <a:p>
            <a:pPr rtl="0" lvl="0" indent="-317500" marL="457200">
              <a:lnSpc>
                <a:spcPct val="150000"/>
              </a:lnSpc>
              <a:buClr>
                <a:srgbClr val="000000"/>
              </a:buClr>
              <a:buSzPct val="97222"/>
              <a:buFont typeface="Arial"/>
              <a:buChar char="•"/>
            </a:pPr>
            <a:r>
              <a:rPr sz="2400" lang="en-US"/>
              <a:t>Ausführung einfacher Prozesse ermöglichen</a:t>
            </a:r>
          </a:p>
          <a:p>
            <a:pPr rtl="0" lvl="1" indent="-317500" marL="914400">
              <a:lnSpc>
                <a:spcPct val="150000"/>
              </a:lnSpc>
              <a:buClr>
                <a:srgbClr val="000000"/>
              </a:buClr>
              <a:buSzPct val="58333"/>
              <a:buFont typeface="Courier New"/>
              <a:buChar char="o"/>
            </a:pPr>
            <a:r>
              <a:rPr sz="2400" lang="en-US"/>
              <a:t>Send, Receive, Action, End</a:t>
            </a:r>
          </a:p>
          <a:p>
            <a:pPr rtl="0" lvl="0" indent="-317500" marL="457200">
              <a:lnSpc>
                <a:spcPct val="150000"/>
              </a:lnSpc>
              <a:buClr>
                <a:srgbClr val="000000"/>
              </a:buClr>
              <a:buSzPct val="97222"/>
              <a:buFont typeface="Arial"/>
              <a:buChar char="•"/>
            </a:pPr>
            <a:r>
              <a:rPr sz="2400" lang="en-US"/>
              <a:t>Einführung weiterer Modellierungsmöglichkeiten</a:t>
            </a:r>
          </a:p>
          <a:p>
            <a:pPr rtl="0" lvl="1" indent="-317500" marL="914400">
              <a:lnSpc>
                <a:spcPct val="150000"/>
              </a:lnSpc>
              <a:buClr>
                <a:srgbClr val="000000"/>
              </a:buClr>
              <a:buSzPct val="58333"/>
              <a:buFont typeface="Courier New"/>
              <a:buChar char="o"/>
            </a:pPr>
            <a:r>
              <a:rPr sz="2400" lang="en-US"/>
              <a:t>Multisubjekte</a:t>
            </a:r>
          </a:p>
          <a:p>
            <a:pPr rtl="0" lvl="1" indent="-317500" marL="914400">
              <a:lnSpc>
                <a:spcPct val="150000"/>
              </a:lnSpc>
              <a:buClr>
                <a:srgbClr val="000000"/>
              </a:buClr>
              <a:buSzPct val="58333"/>
              <a:buFont typeface="Courier New"/>
              <a:buChar char="o"/>
            </a:pPr>
            <a:r>
              <a:rPr sz="2400" lang="en-US"/>
              <a:t>Externe Subjekte</a:t>
            </a:r>
          </a:p>
          <a:p>
            <a:pPr rtl="0" lvl="1" indent="-317500" marL="914400">
              <a:lnSpc>
                <a:spcPct val="150000"/>
              </a:lnSpc>
              <a:buClr>
                <a:srgbClr val="000000"/>
              </a:buClr>
              <a:buSzPct val="58333"/>
              <a:buFont typeface="Courier New"/>
              <a:buChar char="o"/>
            </a:pPr>
            <a:r>
              <a:rPr sz="2400" lang="en-US"/>
              <a:t>Interfaces</a:t>
            </a:r>
          </a:p>
          <a:p>
            <a:pPr rtl="0" lvl="1" indent="-317500" marL="914400">
              <a:lnSpc>
                <a:spcPct val="150000"/>
              </a:lnSpc>
              <a:buClr>
                <a:srgbClr val="000000"/>
              </a:buClr>
              <a:buSzPct val="58333"/>
              <a:buFont typeface="Courier New"/>
              <a:buChar char="o"/>
            </a:pPr>
            <a:r>
              <a:rPr sz="2400" lang="en-US"/>
              <a:t>Modal Split, Modal Join, Prioritäten,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13" name="Shape 11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14" name="Shape 114"/>
          <p:cNvSpPr/>
          <p:nvPr/>
        </p:nvSpPr>
        <p:spPr>
          <a:xfrm>
            <a:off y="6404938" x="7977"/>
            <a:ext cy="482522" cx="9122636"/>
          </a:xfrm>
          <a:prstGeom prst="rect">
            <a:avLst/>
          </a:prstGeom>
          <a:blipFill>
            <a:blip r:embed="rId4"/>
            <a:stretch>
              <a:fillRect/>
            </a:stretch>
          </a:blipFill>
          <a:ln>
            <a:noFill/>
          </a:ln>
        </p:spPr>
      </p:sp>
      <p:sp>
        <p:nvSpPr>
          <p:cNvPr id="115" name="Shape 115"/>
          <p:cNvSpPr/>
          <p:nvPr/>
        </p:nvSpPr>
        <p:spPr>
          <a:xfrm>
            <a:off y="-25467" x="-29737"/>
            <a:ext cy="6908935" cx="9161751"/>
          </a:xfrm>
          <a:prstGeom prst="rect">
            <a:avLst/>
          </a:prstGeom>
          <a:blipFill>
            <a:blip r:embed="rId5"/>
            <a:stretch>
              <a:fillRect/>
            </a:stretch>
          </a:blipFill>
          <a:ln>
            <a:noFill/>
          </a:ln>
        </p:spPr>
      </p:sp>
      <p:sp>
        <p:nvSpPr>
          <p:cNvPr id="116" name="Shape 116"/>
          <p:cNvSpPr txBox="1"/>
          <p:nvPr/>
        </p:nvSpPr>
        <p:spPr>
          <a:xfrm>
            <a:off y="679450" x="358775"/>
            <a:ext cy="457200" cx="6318900"/>
          </a:xfrm>
          <a:prstGeom prst="rect">
            <a:avLst/>
          </a:prstGeom>
          <a:noFill/>
        </p:spPr>
        <p:txBody>
          <a:bodyPr bIns="91425" rIns="91425" lIns="91425" tIns="91425" anchor="t" anchorCtr="0">
            <a:noAutofit/>
          </a:bodyPr>
          <a:lstStyle/>
          <a:p>
            <a:pPr rtl="0" lvl="0">
              <a:buNone/>
            </a:pPr>
            <a:r>
              <a:rPr sz="3000" lang="en-US"/>
              <a:t>Ziele | Frontend</a:t>
            </a:r>
          </a:p>
        </p:txBody>
      </p:sp>
      <p:sp>
        <p:nvSpPr>
          <p:cNvPr id="117" name="Shape 117"/>
          <p:cNvSpPr txBox="1"/>
          <p:nvPr/>
        </p:nvSpPr>
        <p:spPr>
          <a:xfrm>
            <a:off y="1907250" x="328845"/>
            <a:ext cy="4183800" cx="78131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Usability erhöhen</a:t>
            </a:r>
          </a:p>
          <a:p>
            <a:pPr rtl="0" lvl="0" indent="-317500" marL="457200">
              <a:lnSpc>
                <a:spcPct val="150000"/>
              </a:lnSpc>
              <a:buClr>
                <a:srgbClr val="000000"/>
              </a:buClr>
              <a:buSzPct val="97222"/>
              <a:buFont typeface="Arial"/>
              <a:buChar char="•"/>
            </a:pPr>
            <a:r>
              <a:rPr sz="2400" lang="en-US"/>
              <a:t>Grundlegendes Refactoring</a:t>
            </a:r>
          </a:p>
          <a:p>
            <a:pPr rtl="0" lvl="0" indent="-317500" marL="457200">
              <a:lnSpc>
                <a:spcPct val="150000"/>
              </a:lnSpc>
              <a:buClr>
                <a:srgbClr val="000000"/>
              </a:buClr>
              <a:buSzPct val="97222"/>
              <a:buFont typeface="Arial"/>
              <a:buChar char="•"/>
            </a:pPr>
            <a:r>
              <a:rPr sz="2400" lang="en-US"/>
              <a:t>Anpassung des Frontends an das neuen Backend</a:t>
            </a:r>
          </a:p>
          <a:p>
            <a:pPr rtl="0" lvl="0" indent="-317500" marL="457200">
              <a:lnSpc>
                <a:spcPct val="150000"/>
              </a:lnSpc>
              <a:buClr>
                <a:srgbClr val="000000"/>
              </a:buClr>
              <a:buSzPct val="97222"/>
              <a:buFont typeface="Arial"/>
              <a:buChar char="•"/>
            </a:pPr>
            <a:r>
              <a:rPr sz="2400" lang="en-US"/>
              <a:t>Ansicht zur Ausführung von Prozessen</a:t>
            </a:r>
          </a:p>
          <a:p>
            <a:pPr rtl="0" lvl="0" indent="-317500" marL="457200">
              <a:lnSpc>
                <a:spcPct val="150000"/>
              </a:lnSpc>
              <a:buClr>
                <a:srgbClr val="000000"/>
              </a:buClr>
              <a:buSzPct val="97222"/>
              <a:buFont typeface="Arial"/>
              <a:buChar char="•"/>
            </a:pPr>
            <a:r>
              <a:rPr sz="2400" lang="en-US"/>
              <a:t>Google Drive Anbindung für Nachrichten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23" name="Shape 12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24" name="Shape 124"/>
          <p:cNvSpPr/>
          <p:nvPr/>
        </p:nvSpPr>
        <p:spPr>
          <a:xfrm>
            <a:off y="6404938" x="7977"/>
            <a:ext cy="482522" cx="9122636"/>
          </a:xfrm>
          <a:prstGeom prst="rect">
            <a:avLst/>
          </a:prstGeom>
          <a:blipFill>
            <a:blip r:embed="rId4"/>
            <a:stretch>
              <a:fillRect/>
            </a:stretch>
          </a:blipFill>
          <a:ln>
            <a:noFill/>
          </a:ln>
        </p:spPr>
      </p:sp>
      <p:sp>
        <p:nvSpPr>
          <p:cNvPr id="125" name="Shape 125"/>
          <p:cNvSpPr/>
          <p:nvPr/>
        </p:nvSpPr>
        <p:spPr>
          <a:xfrm>
            <a:off y="-25467" x="-29737"/>
            <a:ext cy="6908935" cx="9161751"/>
          </a:xfrm>
          <a:prstGeom prst="rect">
            <a:avLst/>
          </a:prstGeom>
          <a:blipFill>
            <a:blip r:embed="rId5"/>
            <a:stretch>
              <a:fillRect/>
            </a:stretch>
          </a:blipFill>
          <a:ln>
            <a:noFill/>
          </a:ln>
        </p:spPr>
      </p:sp>
      <p:sp>
        <p:nvSpPr>
          <p:cNvPr id="126" name="Shape 126"/>
          <p:cNvSpPr txBox="1"/>
          <p:nvPr/>
        </p:nvSpPr>
        <p:spPr>
          <a:xfrm>
            <a:off y="679450" x="358775"/>
            <a:ext cy="457200" cx="3657600"/>
          </a:xfrm>
          <a:prstGeom prst="rect">
            <a:avLst/>
          </a:prstGeom>
          <a:noFill/>
        </p:spPr>
        <p:txBody>
          <a:bodyPr bIns="91425" rIns="91425" lIns="91425" tIns="91425" anchor="t" anchorCtr="0">
            <a:noAutofit/>
          </a:bodyPr>
          <a:lstStyle/>
          <a:p>
            <a:pPr rtl="0" lvl="0">
              <a:buNone/>
            </a:pPr>
            <a:r>
              <a:rPr sz="3000" lang="en-US"/>
              <a:t>Vorgehensweise</a:t>
            </a:r>
          </a:p>
        </p:txBody>
      </p:sp>
      <p:sp>
        <p:nvSpPr>
          <p:cNvPr id="127" name="Shape 127"/>
          <p:cNvSpPr txBox="1"/>
          <p:nvPr/>
        </p:nvSpPr>
        <p:spPr>
          <a:xfrm>
            <a:off y="1907250" x="328845"/>
            <a:ext cy="4217399" cx="79658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Erlernen von Scala und Akka</a:t>
            </a:r>
          </a:p>
          <a:p>
            <a:pPr rtl="0" lvl="0" indent="-317500" marL="457200">
              <a:lnSpc>
                <a:spcPct val="150000"/>
              </a:lnSpc>
              <a:buClr>
                <a:srgbClr val="000000"/>
              </a:buClr>
              <a:buSzPct val="97222"/>
              <a:buFont typeface="Arial"/>
              <a:buChar char="•"/>
            </a:pPr>
            <a:r>
              <a:rPr sz="2400" lang="en-US"/>
              <a:t>Aufteilen der Ziele in Epics, Userstorys und Tasks</a:t>
            </a:r>
          </a:p>
          <a:p>
            <a:pPr rtl="0" lvl="0" indent="-317500" marL="457200">
              <a:lnSpc>
                <a:spcPct val="150000"/>
              </a:lnSpc>
              <a:buClr>
                <a:srgbClr val="000000"/>
              </a:buClr>
              <a:buSzPct val="97222"/>
              <a:buFont typeface="Arial"/>
              <a:buChar char="•"/>
            </a:pPr>
            <a:r>
              <a:rPr sz="2400" lang="en-US"/>
              <a:t>Aufbau eines Interaktionsdiagramms des Backends</a:t>
            </a:r>
          </a:p>
          <a:p>
            <a:pPr rtl="0" lvl="0" indent="-317500" marL="457200">
              <a:lnSpc>
                <a:spcPct val="150000"/>
              </a:lnSpc>
              <a:buClr>
                <a:srgbClr val="000000"/>
              </a:buClr>
              <a:buSzPct val="97222"/>
              <a:buFont typeface="Arial"/>
              <a:buChar char="•"/>
            </a:pPr>
            <a:r>
              <a:rPr sz="2400" lang="en-US"/>
              <a:t>Wöchentliche Meetings</a:t>
            </a:r>
          </a:p>
          <a:p>
            <a:pPr rtl="0" lvl="0" indent="-317500" marL="457200">
              <a:lnSpc>
                <a:spcPct val="150000"/>
              </a:lnSpc>
              <a:buClr>
                <a:srgbClr val="000000"/>
              </a:buClr>
              <a:buSzPct val="97222"/>
              <a:buFont typeface="Arial"/>
              <a:buChar char="•"/>
            </a:pPr>
            <a:r>
              <a:rPr sz="2400" lang="en-US"/>
              <a:t>Einsatz von Atlassian Tools zur Organisation</a:t>
            </a:r>
          </a:p>
          <a:p>
            <a:pPr rtl="0" lvl="1" indent="-317500" marL="914400">
              <a:lnSpc>
                <a:spcPct val="150000"/>
              </a:lnSpc>
              <a:buClr>
                <a:srgbClr val="000000"/>
              </a:buClr>
              <a:buSzPct val="58333"/>
              <a:buFont typeface="Courier New"/>
              <a:buChar char="o"/>
            </a:pPr>
            <a:r>
              <a:rPr sz="2400" lang="en-US"/>
              <a:t>Jira, Bitbucket, Confluence, Bamboo, Bonfire,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idx="1" type="subTitle"/>
          </p:nvPr>
        </p:nvSpPr>
        <p:spPr>
          <a:xfrm>
            <a:off y="1449387" x="358775"/>
            <a:ext cy="944700" cx="6641999"/>
          </a:xfrm>
          <a:prstGeom prst="rect">
            <a:avLst/>
          </a:prstGeom>
          <a:noFill/>
          <a:ln>
            <a:noFill/>
          </a:ln>
        </p:spPr>
        <p:txBody>
          <a:bodyPr bIns="0" rIns="0" lIns="0" tIns="0" anchor="t" anchorCtr="0">
            <a:noAutofit/>
          </a:bodyPr>
          <a:lstStyle/>
          <a:p/>
        </p:txBody>
      </p:sp>
      <p:sp>
        <p:nvSpPr>
          <p:cNvPr id="133" name="Shape 133"/>
          <p:cNvSpPr txBox="1"/>
          <p:nvPr>
            <p:ph type="title"/>
          </p:nvPr>
        </p:nvSpPr>
        <p:spPr>
          <a:xfrm>
            <a:off y="488950" x="358775"/>
            <a:ext cy="838199" cx="6641999"/>
          </a:xfrm>
          <a:prstGeom prst="rect">
            <a:avLst/>
          </a:prstGeom>
          <a:noFill/>
          <a:ln>
            <a:noFill/>
          </a:ln>
        </p:spPr>
        <p:txBody>
          <a:bodyPr bIns="0" rIns="0" lIns="0" tIns="0" anchor="ctr" anchorCtr="0">
            <a:noAutofit/>
          </a:bodyPr>
          <a:lstStyle/>
          <a:p>
            <a:pPr rtl="0" lvl="0">
              <a:buNone/>
            </a:pPr>
            <a:r>
              <a:rPr lang="en-US"/>
              <a:t>Gliederung</a:t>
            </a:r>
          </a:p>
        </p:txBody>
      </p:sp>
      <p:sp>
        <p:nvSpPr>
          <p:cNvPr id="134" name="Shape 134"/>
          <p:cNvSpPr/>
          <p:nvPr/>
        </p:nvSpPr>
        <p:spPr>
          <a:xfrm>
            <a:off y="6404938" x="7977"/>
            <a:ext cy="482522" cx="9122636"/>
          </a:xfrm>
          <a:prstGeom prst="rect">
            <a:avLst/>
          </a:prstGeom>
          <a:blipFill>
            <a:blip r:embed="rId4"/>
            <a:stretch>
              <a:fillRect/>
            </a:stretch>
          </a:blipFill>
          <a:ln>
            <a:noFill/>
          </a:ln>
        </p:spPr>
      </p:sp>
      <p:sp>
        <p:nvSpPr>
          <p:cNvPr id="135" name="Shape 135"/>
          <p:cNvSpPr/>
          <p:nvPr/>
        </p:nvSpPr>
        <p:spPr>
          <a:xfrm>
            <a:off y="-25467" x="-29737"/>
            <a:ext cy="6908935" cx="9161751"/>
          </a:xfrm>
          <a:prstGeom prst="rect">
            <a:avLst/>
          </a:prstGeom>
          <a:blipFill>
            <a:blip r:embed="rId5"/>
            <a:stretch>
              <a:fillRect/>
            </a:stretch>
          </a:blipFill>
          <a:ln>
            <a:noFill/>
          </a:ln>
        </p:spPr>
      </p:sp>
      <p:sp>
        <p:nvSpPr>
          <p:cNvPr id="136" name="Shape 136"/>
          <p:cNvSpPr txBox="1"/>
          <p:nvPr/>
        </p:nvSpPr>
        <p:spPr>
          <a:xfrm>
            <a:off y="1914350" x="481245"/>
            <a:ext cy="4311599" cx="7813199"/>
          </a:xfrm>
          <a:prstGeom prst="rect">
            <a:avLst/>
          </a:prstGeom>
          <a:noFill/>
        </p:spPr>
        <p:txBody>
          <a:bodyPr bIns="91425" rIns="91425" lIns="91425" tIns="91425" anchor="t" anchorCtr="0">
            <a:noAutofit/>
          </a:bodyPr>
          <a:lstStyle/>
          <a:p>
            <a:pPr rtl="0" lvl="0" indent="-317500" marL="457200">
              <a:lnSpc>
                <a:spcPct val="150000"/>
              </a:lnSpc>
              <a:buClr>
                <a:srgbClr val="000000"/>
              </a:buClr>
              <a:buSzPct val="97222"/>
              <a:buFont typeface="Arial"/>
              <a:buChar char="•"/>
            </a:pPr>
            <a:r>
              <a:rPr sz="2400" lang="en-US"/>
              <a:t>Überarbeitung des User Interfaces (Usability erhöht, Execution Ansicht integriert)</a:t>
            </a:r>
          </a:p>
          <a:p>
            <a:pPr rtl="0" lvl="0" indent="-317500" marL="457200">
              <a:lnSpc>
                <a:spcPct val="150000"/>
              </a:lnSpc>
              <a:buClr>
                <a:srgbClr val="000000"/>
              </a:buClr>
              <a:buSzPct val="97222"/>
              <a:buFont typeface="Arial"/>
              <a:buChar char="•"/>
            </a:pPr>
            <a:r>
              <a:rPr sz="2400" lang="en-US"/>
              <a:t>Aufteilung des Frontends in einzelne Module</a:t>
            </a:r>
          </a:p>
          <a:p>
            <a:pPr rtl="0" lvl="0" indent="-317500" marL="457200">
              <a:lnSpc>
                <a:spcPct val="150000"/>
              </a:lnSpc>
              <a:buClr>
                <a:srgbClr val="000000"/>
              </a:buClr>
              <a:buSzPct val="97222"/>
              <a:buFont typeface="Arial"/>
              <a:buChar char="•"/>
            </a:pPr>
            <a:r>
              <a:rPr sz="2400" lang="en-US"/>
              <a:t>Eigene Account Verwaltung</a:t>
            </a:r>
          </a:p>
          <a:p>
            <a:pPr rtl="0" lvl="0" indent="-317500" marL="457200">
              <a:lnSpc>
                <a:spcPct val="150000"/>
              </a:lnSpc>
              <a:buClr>
                <a:srgbClr val="000000"/>
              </a:buClr>
              <a:buSzPct val="97222"/>
              <a:buFont typeface="Arial"/>
              <a:buChar char="•"/>
            </a:pPr>
            <a:r>
              <a:rPr sz="2400" lang="en-US"/>
              <a:t>Ausführung einfacher Prozesse möglich</a:t>
            </a:r>
          </a:p>
          <a:p>
            <a:pPr rtl="0" lvl="0" indent="-317500" marL="457200">
              <a:lnSpc>
                <a:spcPct val="150000"/>
              </a:lnSpc>
              <a:buClr>
                <a:srgbClr val="000000"/>
              </a:buClr>
              <a:buSzPct val="97222"/>
              <a:buFont typeface="Arial"/>
              <a:buChar char="•"/>
            </a:pPr>
            <a:r>
              <a:rPr sz="2400" lang="en-US"/>
              <a:t>Integration von Google APIs (Userinfo, Drive)</a:t>
            </a:r>
          </a:p>
          <a:p>
            <a:pPr rtl="0" lvl="0" indent="-317500" marL="457200">
              <a:lnSpc>
                <a:spcPct val="150000"/>
              </a:lnSpc>
              <a:buClr>
                <a:srgbClr val="000000"/>
              </a:buClr>
              <a:buSzPct val="97222"/>
              <a:buFont typeface="Arial"/>
              <a:buChar char="•"/>
            </a:pPr>
            <a:r>
              <a:rPr sz="2400" lang="en-US"/>
              <a:t>Aufsetzen eines CI Workflows mit Atlassian Bamboo</a:t>
            </a:r>
          </a:p>
          <a:p>
            <a:r>
              <a:t/>
            </a:r>
          </a:p>
        </p:txBody>
      </p:sp>
      <p:sp>
        <p:nvSpPr>
          <p:cNvPr id="137" name="Shape 137"/>
          <p:cNvSpPr txBox="1"/>
          <p:nvPr/>
        </p:nvSpPr>
        <p:spPr>
          <a:xfrm>
            <a:off y="679450" x="358775"/>
            <a:ext cy="457200" cx="3657600"/>
          </a:xfrm>
          <a:prstGeom prst="rect">
            <a:avLst/>
          </a:prstGeom>
          <a:noFill/>
        </p:spPr>
        <p:txBody>
          <a:bodyPr bIns="91425" rIns="91425" lIns="91425" tIns="91425" anchor="t" anchorCtr="0">
            <a:noAutofit/>
          </a:bodyPr>
          <a:lstStyle/>
          <a:p>
            <a:pPr rtl="0" lvl="0">
              <a:buNone/>
            </a:pPr>
            <a:r>
              <a:rPr sz="3000" lang="en-US"/>
              <a:t>Erreichte Ziele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