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66" r:id="rId4"/>
    <p:sldId id="267" r:id="rId5"/>
    <p:sldId id="269" r:id="rId6"/>
    <p:sldId id="270" r:id="rId7"/>
    <p:sldId id="271" r:id="rId8"/>
    <p:sldId id="273" r:id="rId9"/>
    <p:sldId id="272" r:id="rId10"/>
    <p:sldId id="274" r:id="rId11"/>
    <p:sldId id="275" r:id="rId12"/>
    <p:sldId id="276" r:id="rId13"/>
    <p:sldId id="277" r:id="rId14"/>
    <p:sldId id="278" r:id="rId1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B5B5"/>
    <a:srgbClr val="F5A300"/>
    <a:srgbClr val="FDCA00"/>
    <a:srgbClr val="9C1C26"/>
    <a:srgbClr val="312C8C"/>
    <a:srgbClr val="000000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88098" autoAdjust="0"/>
  </p:normalViewPr>
  <p:slideViewPr>
    <p:cSldViewPr snapToObjects="1">
      <p:cViewPr varScale="1">
        <p:scale>
          <a:sx n="79" d="100"/>
          <a:sy n="79" d="100"/>
        </p:scale>
        <p:origin x="2016" y="108"/>
      </p:cViewPr>
      <p:guideLst>
        <p:guide orient="horz" pos="3929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27. November 2014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27. November 2014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2068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etitcrash.com/post/19074284309/when-to-use-typedactor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Internet-Praktikum TK </a:t>
            </a:r>
            <a:r>
              <a:rPr lang="de-DE" dirty="0"/>
              <a:t>W</a:t>
            </a:r>
            <a:r>
              <a:rPr lang="de-DE" dirty="0" smtClean="0"/>
              <a:t>S14/15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S-BPM Groupware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358774" y="2636912"/>
            <a:ext cx="8605713" cy="3463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bg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buFont typeface="Wingdings" pitchFamily="2" charset="2"/>
              <a:buNone/>
            </a:pPr>
            <a:r>
              <a:rPr lang="de-DE" b="1" dirty="0" smtClean="0"/>
              <a:t>Vorstellung </a:t>
            </a:r>
            <a:r>
              <a:rPr lang="de-DE" b="1" dirty="0" err="1" smtClean="0"/>
              <a:t>Akka</a:t>
            </a:r>
            <a:endParaRPr lang="de-DE" b="1" dirty="0" smtClean="0"/>
          </a:p>
          <a:p>
            <a:pPr marL="0" lvl="1" indent="0">
              <a:buNone/>
            </a:pPr>
            <a:endParaRPr lang="de-DE" sz="1600" dirty="0" smtClean="0"/>
          </a:p>
          <a:p>
            <a:pPr marL="0" lvl="1" indent="0">
              <a:buNone/>
            </a:pPr>
            <a:endParaRPr lang="de-DE" sz="1600" dirty="0"/>
          </a:p>
          <a:p>
            <a:pPr marL="0" lvl="1" indent="0">
              <a:buNone/>
            </a:pPr>
            <a:endParaRPr lang="de-DE" sz="1600" dirty="0" smtClean="0"/>
          </a:p>
          <a:p>
            <a:pPr marL="0" lvl="1" indent="0">
              <a:buNone/>
            </a:pPr>
            <a:endParaRPr lang="de-DE" sz="1600" i="1" dirty="0" smtClean="0"/>
          </a:p>
          <a:p>
            <a:pPr marL="0" lvl="1" indent="0">
              <a:buNone/>
            </a:pPr>
            <a:endParaRPr lang="de-DE" sz="1600" i="1" dirty="0"/>
          </a:p>
          <a:p>
            <a:pPr marL="0" lvl="1" indent="0">
              <a:buNone/>
            </a:pPr>
            <a:endParaRPr lang="de-DE" sz="1600" i="1" dirty="0" smtClean="0"/>
          </a:p>
          <a:p>
            <a:pPr marL="0" lvl="1" indent="0">
              <a:buNone/>
            </a:pPr>
            <a:endParaRPr lang="de-DE" sz="1600" i="1" dirty="0" smtClean="0"/>
          </a:p>
          <a:p>
            <a:pPr marL="0" lvl="1" indent="0">
              <a:buNone/>
            </a:pPr>
            <a:r>
              <a:rPr lang="de-DE" sz="1600" i="1" dirty="0" smtClean="0"/>
              <a:t>André Röder</a:t>
            </a:r>
            <a:br>
              <a:rPr lang="de-DE" sz="1600" i="1" dirty="0" smtClean="0"/>
            </a:br>
            <a:endParaRPr lang="de-DE" sz="1600" i="1" dirty="0" smtClean="0"/>
          </a:p>
          <a:p>
            <a:pPr marL="0" lvl="1" indent="0">
              <a:buNone/>
            </a:pPr>
            <a:r>
              <a:rPr lang="de-DE" sz="1600" i="1" dirty="0" smtClean="0"/>
              <a:t/>
            </a:r>
            <a:br>
              <a:rPr lang="de-DE" sz="1600" i="1" dirty="0" smtClean="0"/>
            </a:br>
            <a:endParaRPr lang="de-DE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32" y="5099439"/>
            <a:ext cx="1660048" cy="115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2" descr="http://twimgs.com/ddj/galleries/9/02_akka_ful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4" descr="http://twimgs.com/ddj/galleries/9/02_akka_full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319" y="652042"/>
            <a:ext cx="1712573" cy="135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smtClean="0"/>
              <a:t>Code: Messaging</a:t>
            </a:r>
            <a:endParaRPr lang="de-DE" sz="2000" dirty="0"/>
          </a:p>
        </p:txBody>
      </p:sp>
      <p:sp>
        <p:nvSpPr>
          <p:cNvPr id="5" name="AutoShape 2" descr="http://upload.wikimedia.org/wikipedia/en/5/5a/S-BPM_internal_behaviour.png"/>
          <p:cNvSpPr>
            <a:spLocks noChangeAspect="1" noChangeArrowheads="1"/>
          </p:cNvSpPr>
          <p:nvPr/>
        </p:nvSpPr>
        <p:spPr bwMode="auto">
          <a:xfrm>
            <a:off x="155575" y="-4800600"/>
            <a:ext cx="9334500" cy="1000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7" descr="File:S-BPM model of quiz process.png"/>
          <p:cNvSpPr>
            <a:spLocks noChangeAspect="1" noChangeArrowheads="1"/>
          </p:cNvSpPr>
          <p:nvPr/>
        </p:nvSpPr>
        <p:spPr bwMode="auto">
          <a:xfrm>
            <a:off x="155575" y="-792163"/>
            <a:ext cx="7620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48" y="1498823"/>
            <a:ext cx="473392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hteck 10"/>
          <p:cNvSpPr/>
          <p:nvPr/>
        </p:nvSpPr>
        <p:spPr>
          <a:xfrm>
            <a:off x="3904515" y="2564904"/>
            <a:ext cx="390593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smtClean="0">
                <a:solidFill>
                  <a:schemeClr val="bg1"/>
                </a:solidFill>
              </a:rPr>
              <a:t>Es gibt zwei Möglichkeiten zum senden: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sz="1600" b="1" dirty="0" smtClean="0">
                <a:solidFill>
                  <a:schemeClr val="bg1"/>
                </a:solidFill>
              </a:rPr>
              <a:t>!</a:t>
            </a:r>
            <a:r>
              <a:rPr lang="de-DE" sz="1600" dirty="0" smtClean="0">
                <a:solidFill>
                  <a:schemeClr val="bg1"/>
                </a:solidFill>
              </a:rPr>
              <a:t> für </a:t>
            </a:r>
            <a:r>
              <a:rPr lang="de-DE" sz="1600" dirty="0" err="1" smtClean="0">
                <a:solidFill>
                  <a:schemeClr val="bg1"/>
                </a:solidFill>
              </a:rPr>
              <a:t>tell</a:t>
            </a:r>
            <a:r>
              <a:rPr lang="de-DE" sz="1600" dirty="0" smtClean="0">
                <a:solidFill>
                  <a:schemeClr val="bg1"/>
                </a:solidFill>
              </a:rPr>
              <a:t> (</a:t>
            </a:r>
            <a:r>
              <a:rPr lang="de-DE" sz="1600" dirty="0" err="1" smtClean="0">
                <a:solidFill>
                  <a:schemeClr val="bg1"/>
                </a:solidFill>
              </a:rPr>
              <a:t>fire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forget</a:t>
            </a:r>
            <a:r>
              <a:rPr lang="de-DE" sz="1600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sz="1600" b="1" dirty="0" smtClean="0">
                <a:solidFill>
                  <a:schemeClr val="bg1"/>
                </a:solidFill>
              </a:rPr>
              <a:t>?</a:t>
            </a:r>
            <a:r>
              <a:rPr lang="de-DE" sz="1600" dirty="0" smtClean="0">
                <a:solidFill>
                  <a:schemeClr val="bg1"/>
                </a:solidFill>
              </a:rPr>
              <a:t> für </a:t>
            </a:r>
            <a:r>
              <a:rPr lang="de-DE" sz="1600" dirty="0" err="1" smtClean="0">
                <a:solidFill>
                  <a:schemeClr val="bg1"/>
                </a:solidFill>
              </a:rPr>
              <a:t>ask</a:t>
            </a:r>
            <a:r>
              <a:rPr lang="de-DE" sz="1600" dirty="0" smtClean="0">
                <a:solidFill>
                  <a:schemeClr val="bg1"/>
                </a:solidFill>
              </a:rPr>
              <a:t> (auf Antwort warten und reagieren)</a:t>
            </a:r>
          </a:p>
          <a:p>
            <a:r>
              <a:rPr lang="de-DE" sz="1600" dirty="0" smtClean="0">
                <a:solidFill>
                  <a:schemeClr val="bg1"/>
                </a:solidFill>
              </a:rPr>
              <a:t>Eine weitere Möglichkeit ist das weiterleiten mit </a:t>
            </a:r>
            <a:r>
              <a:rPr lang="de-DE" sz="1600" b="1" dirty="0" err="1" smtClean="0">
                <a:solidFill>
                  <a:schemeClr val="bg1"/>
                </a:solidFill>
              </a:rPr>
              <a:t>forward</a:t>
            </a:r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95536" y="5708748"/>
            <a:ext cx="7128792" cy="600572"/>
          </a:xfrm>
          <a:prstGeom prst="rect">
            <a:avLst/>
          </a:prstGeom>
          <a:solidFill>
            <a:srgbClr val="B5B5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b="1" dirty="0" smtClean="0">
                <a:solidFill>
                  <a:schemeClr val="bg1"/>
                </a:solidFill>
              </a:rPr>
              <a:t>Best Practice</a:t>
            </a:r>
            <a:r>
              <a:rPr lang="de-DE" sz="1600" dirty="0" smtClean="0">
                <a:solidFill>
                  <a:schemeClr val="bg1"/>
                </a:solidFill>
              </a:rPr>
              <a:t/>
            </a:r>
            <a:br>
              <a:rPr lang="de-DE" sz="1600" dirty="0" smtClean="0">
                <a:solidFill>
                  <a:schemeClr val="bg1"/>
                </a:solidFill>
              </a:rPr>
            </a:br>
            <a:r>
              <a:rPr lang="de-DE" sz="1600" dirty="0" smtClean="0">
                <a:solidFill>
                  <a:schemeClr val="bg1"/>
                </a:solidFill>
              </a:rPr>
              <a:t>Immer </a:t>
            </a:r>
            <a:r>
              <a:rPr lang="de-DE" sz="1600" dirty="0" err="1" smtClean="0">
                <a:solidFill>
                  <a:schemeClr val="bg1"/>
                </a:solidFill>
              </a:rPr>
              <a:t>tell</a:t>
            </a:r>
            <a:r>
              <a:rPr lang="de-DE" sz="1600" dirty="0" smtClean="0">
                <a:solidFill>
                  <a:schemeClr val="bg1"/>
                </a:solidFill>
              </a:rPr>
              <a:t> benutzen wenn möglich, da </a:t>
            </a:r>
            <a:r>
              <a:rPr lang="de-DE" sz="1600" dirty="0" err="1" smtClean="0">
                <a:solidFill>
                  <a:schemeClr val="bg1"/>
                </a:solidFill>
              </a:rPr>
              <a:t>ask</a:t>
            </a:r>
            <a:r>
              <a:rPr lang="de-DE" sz="1600" dirty="0" smtClean="0">
                <a:solidFill>
                  <a:schemeClr val="bg1"/>
                </a:solidFill>
              </a:rPr>
              <a:t> aufwändiger (Performance)</a:t>
            </a:r>
          </a:p>
        </p:txBody>
      </p:sp>
      <p:sp>
        <p:nvSpPr>
          <p:cNvPr id="13" name="Rechteck 12"/>
          <p:cNvSpPr/>
          <p:nvPr/>
        </p:nvSpPr>
        <p:spPr>
          <a:xfrm>
            <a:off x="3904515" y="4808061"/>
            <a:ext cx="1675597" cy="384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smtClean="0">
                <a:solidFill>
                  <a:schemeClr val="bg1"/>
                </a:solidFill>
              </a:rPr>
              <a:t>Future Callback</a:t>
            </a:r>
            <a:endParaRPr lang="de-DE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01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err="1" smtClean="0"/>
              <a:t>Typed</a:t>
            </a:r>
            <a:r>
              <a:rPr lang="de-DE" dirty="0" smtClean="0"/>
              <a:t> </a:t>
            </a:r>
            <a:r>
              <a:rPr lang="de-DE" dirty="0" err="1" smtClean="0"/>
              <a:t>Actors</a:t>
            </a:r>
            <a:endParaRPr lang="de-DE" sz="2000" dirty="0"/>
          </a:p>
        </p:txBody>
      </p:sp>
      <p:sp>
        <p:nvSpPr>
          <p:cNvPr id="5" name="AutoShape 2" descr="http://upload.wikimedia.org/wikipedia/en/5/5a/S-BPM_internal_behaviour.png"/>
          <p:cNvSpPr>
            <a:spLocks noChangeAspect="1" noChangeArrowheads="1"/>
          </p:cNvSpPr>
          <p:nvPr/>
        </p:nvSpPr>
        <p:spPr bwMode="auto">
          <a:xfrm>
            <a:off x="155575" y="-4800600"/>
            <a:ext cx="9334500" cy="1000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7" descr="File:S-BPM model of quiz process.png"/>
          <p:cNvSpPr>
            <a:spLocks noChangeAspect="1" noChangeArrowheads="1"/>
          </p:cNvSpPr>
          <p:nvPr/>
        </p:nvSpPr>
        <p:spPr bwMode="auto">
          <a:xfrm>
            <a:off x="155575" y="-792163"/>
            <a:ext cx="7620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382068" y="1620000"/>
            <a:ext cx="8582420" cy="4479943"/>
          </a:xfrm>
        </p:spPr>
        <p:txBody>
          <a:bodyPr/>
          <a:lstStyle/>
          <a:p>
            <a:pPr marL="342900" lvl="1" indent="-342900"/>
            <a:r>
              <a:rPr lang="de-DE" sz="1400" dirty="0" err="1" smtClean="0"/>
              <a:t>TypedActors</a:t>
            </a:r>
            <a:r>
              <a:rPr lang="de-DE" sz="1400" dirty="0" smtClean="0"/>
              <a:t> ist die Implementation des </a:t>
            </a:r>
            <a:r>
              <a:rPr lang="de-DE" sz="1400" dirty="0" err="1" smtClean="0"/>
              <a:t>Active</a:t>
            </a:r>
            <a:r>
              <a:rPr lang="de-DE" sz="1400" dirty="0" smtClean="0"/>
              <a:t> </a:t>
            </a:r>
            <a:r>
              <a:rPr lang="de-DE" sz="1400" dirty="0" err="1" smtClean="0"/>
              <a:t>Object</a:t>
            </a:r>
            <a:r>
              <a:rPr lang="de-DE" sz="1400" dirty="0" smtClean="0"/>
              <a:t> Pattern</a:t>
            </a:r>
          </a:p>
          <a:p>
            <a:pPr marL="701675" lvl="2" indent="-342900"/>
            <a:r>
              <a:rPr lang="de-DE" sz="1200" dirty="0" smtClean="0"/>
              <a:t>Methodenaufruf und –ausführen werden von einander getrennt</a:t>
            </a:r>
          </a:p>
          <a:p>
            <a:pPr marL="342900" lvl="1" indent="-342900"/>
            <a:r>
              <a:rPr lang="de-DE" sz="1400" dirty="0" smtClean="0"/>
              <a:t>Er ist ein </a:t>
            </a:r>
            <a:r>
              <a:rPr lang="de-DE" sz="1400" dirty="0" err="1" smtClean="0"/>
              <a:t>Actor</a:t>
            </a:r>
            <a:r>
              <a:rPr lang="de-DE" sz="1400" dirty="0" smtClean="0"/>
              <a:t> bei welcher statt Messages zusätzlich Methodenaufrufe empfängt und in der Regel die Schnittstelle zu nicht-</a:t>
            </a:r>
            <a:r>
              <a:rPr lang="de-DE" sz="1400" dirty="0" err="1" smtClean="0"/>
              <a:t>Actor</a:t>
            </a:r>
            <a:r>
              <a:rPr lang="de-DE" sz="1400" dirty="0" smtClean="0"/>
              <a:t> Code bereitstellt</a:t>
            </a:r>
          </a:p>
          <a:p>
            <a:pPr marL="358775" lvl="2" indent="0">
              <a:buNone/>
            </a:pPr>
            <a:endParaRPr lang="de-DE" sz="1400" dirty="0"/>
          </a:p>
          <a:p>
            <a:pPr marL="358775" lvl="2" indent="0">
              <a:buNone/>
            </a:pPr>
            <a:endParaRPr lang="de-DE" sz="1400" dirty="0" smtClean="0"/>
          </a:p>
          <a:p>
            <a:pPr marL="358775" lvl="2" indent="0">
              <a:buNone/>
            </a:pPr>
            <a:r>
              <a:rPr lang="de-DE" sz="1400" dirty="0"/>
              <a:t>Beispiel hier: </a:t>
            </a:r>
            <a:r>
              <a:rPr lang="de-DE" sz="1400" dirty="0">
                <a:hlinkClick r:id="rId2"/>
              </a:rPr>
              <a:t>http://</a:t>
            </a:r>
            <a:r>
              <a:rPr lang="de-DE" sz="1400" dirty="0" smtClean="0">
                <a:hlinkClick r:id="rId2"/>
              </a:rPr>
              <a:t>letitcrash.com/post/19074284309/when-to-use-typedactors</a:t>
            </a:r>
            <a:r>
              <a:rPr lang="de-DE" sz="1400" dirty="0" smtClean="0"/>
              <a:t> </a:t>
            </a:r>
          </a:p>
        </p:txBody>
      </p:sp>
      <p:sp>
        <p:nvSpPr>
          <p:cNvPr id="10" name="Rechteck 9"/>
          <p:cNvSpPr/>
          <p:nvPr/>
        </p:nvSpPr>
        <p:spPr>
          <a:xfrm>
            <a:off x="373766" y="4221088"/>
            <a:ext cx="7128792" cy="864096"/>
          </a:xfrm>
          <a:prstGeom prst="rect">
            <a:avLst/>
          </a:prstGeom>
          <a:solidFill>
            <a:srgbClr val="B5B5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b="1" dirty="0" smtClean="0">
                <a:solidFill>
                  <a:schemeClr val="bg1"/>
                </a:solidFill>
              </a:rPr>
              <a:t>Best Practice</a:t>
            </a:r>
            <a:r>
              <a:rPr lang="de-DE" sz="1600" dirty="0" smtClean="0">
                <a:solidFill>
                  <a:schemeClr val="bg1"/>
                </a:solidFill>
              </a:rPr>
              <a:t/>
            </a:r>
            <a:br>
              <a:rPr lang="de-DE" sz="1600" dirty="0" smtClean="0">
                <a:solidFill>
                  <a:schemeClr val="bg1"/>
                </a:solidFill>
              </a:rPr>
            </a:br>
            <a:r>
              <a:rPr lang="de-DE" sz="1600" dirty="0" smtClean="0">
                <a:solidFill>
                  <a:schemeClr val="bg1"/>
                </a:solidFill>
              </a:rPr>
              <a:t>Nur Methoden deklarieren die Unit (</a:t>
            </a:r>
            <a:r>
              <a:rPr lang="de-DE" sz="1600" dirty="0" err="1" smtClean="0">
                <a:solidFill>
                  <a:schemeClr val="bg1"/>
                </a:solidFill>
              </a:rPr>
              <a:t>void</a:t>
            </a:r>
            <a:r>
              <a:rPr lang="de-DE" sz="1600" dirty="0" smtClean="0">
                <a:solidFill>
                  <a:schemeClr val="bg1"/>
                </a:solidFill>
              </a:rPr>
              <a:t>) oder einen Future liefern, um Blockierungen zu verhindern.</a:t>
            </a:r>
          </a:p>
        </p:txBody>
      </p:sp>
    </p:spTree>
    <p:extLst>
      <p:ext uri="{BB962C8B-B14F-4D97-AF65-F5344CB8AC3E}">
        <p14:creationId xmlns:p14="http://schemas.microsoft.com/office/powerpoint/2010/main" val="190989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err="1" smtClean="0"/>
              <a:t>Logging</a:t>
            </a:r>
            <a:endParaRPr lang="de-DE" sz="2000" dirty="0"/>
          </a:p>
        </p:txBody>
      </p:sp>
      <p:sp>
        <p:nvSpPr>
          <p:cNvPr id="5" name="AutoShape 2" descr="http://upload.wikimedia.org/wikipedia/en/5/5a/S-BPM_internal_behaviour.png"/>
          <p:cNvSpPr>
            <a:spLocks noChangeAspect="1" noChangeArrowheads="1"/>
          </p:cNvSpPr>
          <p:nvPr/>
        </p:nvSpPr>
        <p:spPr bwMode="auto">
          <a:xfrm>
            <a:off x="155575" y="-4800600"/>
            <a:ext cx="9334500" cy="1000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7" descr="File:S-BPM model of quiz process.png"/>
          <p:cNvSpPr>
            <a:spLocks noChangeAspect="1" noChangeArrowheads="1"/>
          </p:cNvSpPr>
          <p:nvPr/>
        </p:nvSpPr>
        <p:spPr bwMode="auto">
          <a:xfrm>
            <a:off x="155575" y="-792163"/>
            <a:ext cx="7620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358775" y="1622276"/>
            <a:ext cx="7229558" cy="3342159"/>
            <a:chOff x="358775" y="1622276"/>
            <a:chExt cx="7229558" cy="3342159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309"/>
            <a:stretch/>
          </p:blipFill>
          <p:spPr bwMode="auto">
            <a:xfrm>
              <a:off x="369889" y="1622276"/>
              <a:ext cx="7218444" cy="1495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80"/>
            <a:stretch/>
          </p:blipFill>
          <p:spPr bwMode="auto">
            <a:xfrm>
              <a:off x="358775" y="3068960"/>
              <a:ext cx="7229557" cy="1895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Pfeil nach rechts 10"/>
          <p:cNvSpPr/>
          <p:nvPr/>
        </p:nvSpPr>
        <p:spPr>
          <a:xfrm rot="10800000">
            <a:off x="2987825" y="2601286"/>
            <a:ext cx="720079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707904" y="2636534"/>
            <a:ext cx="1728192" cy="288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Log Level: </a:t>
            </a:r>
            <a:r>
              <a:rPr lang="de-DE" sz="1400" dirty="0" err="1" smtClean="0"/>
              <a:t>debug</a:t>
            </a:r>
            <a:endParaRPr lang="de-DE" sz="1400" dirty="0"/>
          </a:p>
        </p:txBody>
      </p:sp>
      <p:sp>
        <p:nvSpPr>
          <p:cNvPr id="16" name="Pfeil nach rechts 15"/>
          <p:cNvSpPr/>
          <p:nvPr/>
        </p:nvSpPr>
        <p:spPr>
          <a:xfrm rot="13773949">
            <a:off x="7360088" y="3482212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7162469" y="3806358"/>
            <a:ext cx="1500257" cy="270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Log Level: </a:t>
            </a:r>
            <a:r>
              <a:rPr lang="de-DE" sz="1400" dirty="0" err="1" smtClean="0"/>
              <a:t>error</a:t>
            </a:r>
            <a:endParaRPr lang="de-DE" sz="1400" dirty="0"/>
          </a:p>
        </p:txBody>
      </p:sp>
      <p:sp>
        <p:nvSpPr>
          <p:cNvPr id="18" name="Pfeil nach rechts 17"/>
          <p:cNvSpPr/>
          <p:nvPr/>
        </p:nvSpPr>
        <p:spPr>
          <a:xfrm rot="13773949">
            <a:off x="2795354" y="4659544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2597735" y="4983690"/>
            <a:ext cx="1686233" cy="270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Log Level: </a:t>
            </a:r>
            <a:r>
              <a:rPr lang="de-DE" sz="1400" dirty="0" err="1" smtClean="0"/>
              <a:t>warning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251520" y="5445224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1400" dirty="0" err="1" smtClean="0"/>
              <a:t>Logging</a:t>
            </a:r>
            <a:r>
              <a:rPr lang="de-DE" sz="1400" dirty="0" smtClean="0"/>
              <a:t> wird asynchron über ein Event-Bus ausgeführt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1400" dirty="0" smtClean="0"/>
              <a:t>Darüber können Event Handler definiert werden, die weitere Aktionen auslösen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0130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err="1" smtClean="0"/>
              <a:t>Futures</a:t>
            </a:r>
            <a:endParaRPr lang="de-DE" sz="2000" dirty="0"/>
          </a:p>
        </p:txBody>
      </p:sp>
      <p:sp>
        <p:nvSpPr>
          <p:cNvPr id="5" name="AutoShape 2" descr="http://upload.wikimedia.org/wikipedia/en/5/5a/S-BPM_internal_behaviour.png"/>
          <p:cNvSpPr>
            <a:spLocks noChangeAspect="1" noChangeArrowheads="1"/>
          </p:cNvSpPr>
          <p:nvPr/>
        </p:nvSpPr>
        <p:spPr bwMode="auto">
          <a:xfrm>
            <a:off x="155575" y="-4800600"/>
            <a:ext cx="9334500" cy="1000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7" descr="File:S-BPM model of quiz process.png"/>
          <p:cNvSpPr>
            <a:spLocks noChangeAspect="1" noChangeArrowheads="1"/>
          </p:cNvSpPr>
          <p:nvPr/>
        </p:nvSpPr>
        <p:spPr bwMode="auto">
          <a:xfrm>
            <a:off x="155575" y="-792163"/>
            <a:ext cx="7620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382068" y="1620000"/>
            <a:ext cx="8582420" cy="4479943"/>
          </a:xfrm>
        </p:spPr>
        <p:txBody>
          <a:bodyPr/>
          <a:lstStyle/>
          <a:p>
            <a:pPr marL="342900" lvl="1" indent="-342900"/>
            <a:r>
              <a:rPr lang="de-DE" sz="1400" dirty="0" smtClean="0"/>
              <a:t>Ein Future ist eine Struktur die einem den Zugriff auf ein zukünftiges (nebenläufige), möglicherweise eintretendes Ergebnis ermöglicht</a:t>
            </a:r>
          </a:p>
          <a:p>
            <a:pPr marL="342900" lvl="1" indent="-342900"/>
            <a:r>
              <a:rPr lang="de-DE" sz="1400" dirty="0" smtClean="0"/>
              <a:t>Wird häufig als Rückgabewert eines </a:t>
            </a:r>
            <a:r>
              <a:rPr lang="de-DE" sz="1400" dirty="0" err="1" smtClean="0"/>
              <a:t>Asks</a:t>
            </a:r>
            <a:r>
              <a:rPr lang="de-DE" sz="1400" dirty="0" smtClean="0"/>
              <a:t> (?) genutzt, kann jedoch auch außerhalb eines </a:t>
            </a:r>
            <a:r>
              <a:rPr lang="de-DE" sz="1400" dirty="0" err="1" smtClean="0"/>
              <a:t>Actors</a:t>
            </a:r>
            <a:r>
              <a:rPr lang="de-DE" sz="1400" dirty="0" smtClean="0"/>
              <a:t> eingesetzt werden</a:t>
            </a:r>
          </a:p>
          <a:p>
            <a:pPr marL="342900" lvl="1" indent="-342900"/>
            <a:endParaRPr lang="de-DE" sz="1400" dirty="0"/>
          </a:p>
          <a:p>
            <a:pPr marL="342900" lvl="1" indent="-342900"/>
            <a:endParaRPr lang="de-DE" sz="1400" dirty="0" smtClean="0"/>
          </a:p>
          <a:p>
            <a:pPr marL="342900" lvl="1" indent="-342900"/>
            <a:endParaRPr lang="de-DE" sz="1400" dirty="0"/>
          </a:p>
          <a:p>
            <a:pPr marL="342900" lvl="1" indent="-342900"/>
            <a:r>
              <a:rPr lang="de-DE" sz="1400" dirty="0" err="1" smtClean="0"/>
              <a:t>Listener</a:t>
            </a:r>
            <a:r>
              <a:rPr lang="de-DE" sz="1400" dirty="0" smtClean="0"/>
              <a:t> auf Future Events sind: </a:t>
            </a:r>
            <a:r>
              <a:rPr lang="de-DE" sz="1200" dirty="0" err="1" smtClean="0"/>
              <a:t>onComplete</a:t>
            </a:r>
            <a:r>
              <a:rPr lang="de-DE" sz="1200" dirty="0" smtClean="0"/>
              <a:t>, </a:t>
            </a:r>
            <a:r>
              <a:rPr lang="de-DE" sz="1200" dirty="0" err="1" smtClean="0"/>
              <a:t>onSuccess</a:t>
            </a:r>
            <a:r>
              <a:rPr lang="de-DE" sz="1200" dirty="0" smtClean="0"/>
              <a:t>, </a:t>
            </a:r>
            <a:r>
              <a:rPr lang="de-DE" sz="1200" dirty="0" err="1" smtClean="0"/>
              <a:t>onFailure</a:t>
            </a:r>
            <a:endParaRPr lang="de-DE" sz="1200" dirty="0" smtClean="0"/>
          </a:p>
          <a:p>
            <a:pPr marL="342900" lvl="1" indent="-342900"/>
            <a:r>
              <a:rPr lang="de-DE" sz="1200" dirty="0" smtClean="0"/>
              <a:t>Non-</a:t>
            </a:r>
            <a:r>
              <a:rPr lang="de-DE" sz="1200" dirty="0" err="1" smtClean="0"/>
              <a:t>blocking</a:t>
            </a:r>
            <a:r>
              <a:rPr lang="de-DE" sz="1200" dirty="0" smtClean="0"/>
              <a:t> </a:t>
            </a:r>
            <a:r>
              <a:rPr lang="de-DE" sz="1200" dirty="0" err="1" smtClean="0"/>
              <a:t>Futures</a:t>
            </a:r>
            <a:r>
              <a:rPr lang="de-DE" sz="1200" dirty="0" smtClean="0"/>
              <a:t>:</a:t>
            </a:r>
          </a:p>
        </p:txBody>
      </p:sp>
      <p:sp>
        <p:nvSpPr>
          <p:cNvPr id="10" name="Rechteck 9"/>
          <p:cNvSpPr/>
          <p:nvPr/>
        </p:nvSpPr>
        <p:spPr>
          <a:xfrm>
            <a:off x="5725488" y="5128617"/>
            <a:ext cx="3168352" cy="1108671"/>
          </a:xfrm>
          <a:prstGeom prst="rect">
            <a:avLst/>
          </a:prstGeom>
          <a:solidFill>
            <a:srgbClr val="B5B5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b="1" dirty="0" smtClean="0">
                <a:solidFill>
                  <a:schemeClr val="bg1"/>
                </a:solidFill>
              </a:rPr>
              <a:t>Warnung</a:t>
            </a:r>
          </a:p>
          <a:p>
            <a:r>
              <a:rPr lang="de-DE" sz="1600" dirty="0" err="1" smtClean="0">
                <a:solidFill>
                  <a:schemeClr val="bg1"/>
                </a:solidFill>
              </a:rPr>
              <a:t>Futures</a:t>
            </a:r>
            <a:r>
              <a:rPr lang="de-DE" sz="1600" dirty="0" smtClean="0">
                <a:solidFill>
                  <a:schemeClr val="bg1"/>
                </a:solidFill>
              </a:rPr>
              <a:t> werden ab Version 2.1 Scala Bestandteil und gehören wohl nicht mehr zu </a:t>
            </a:r>
            <a:r>
              <a:rPr lang="de-DE" sz="1600" dirty="0" err="1" smtClean="0">
                <a:solidFill>
                  <a:schemeClr val="bg1"/>
                </a:solidFill>
              </a:rPr>
              <a:t>Akka</a:t>
            </a:r>
            <a:r>
              <a:rPr lang="de-DE" sz="16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8960"/>
            <a:ext cx="52482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6084167" y="3068960"/>
            <a:ext cx="2809007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Await</a:t>
            </a:r>
            <a:r>
              <a:rPr lang="de-DE" sz="1400" dirty="0" smtClean="0"/>
              <a:t> ist blockierend und sollte daher nur in Ausnahmefällen genutzt werden</a:t>
            </a:r>
            <a:endParaRPr lang="de-DE" sz="1400" dirty="0"/>
          </a:p>
        </p:txBody>
      </p:sp>
      <p:sp>
        <p:nvSpPr>
          <p:cNvPr id="4" name="Legende mit Linie 1 3"/>
          <p:cNvSpPr/>
          <p:nvPr/>
        </p:nvSpPr>
        <p:spPr>
          <a:xfrm>
            <a:off x="6192180" y="3933056"/>
            <a:ext cx="2484276" cy="504056"/>
          </a:xfrm>
          <a:prstGeom prst="borderCallout1">
            <a:avLst>
              <a:gd name="adj1" fmla="val 43487"/>
              <a:gd name="adj2" fmla="val -391"/>
              <a:gd name="adj3" fmla="val -55951"/>
              <a:gd name="adj4" fmla="val -69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Future liefert immer Typ </a:t>
            </a:r>
            <a:r>
              <a:rPr lang="de-DE" sz="1400" dirty="0" err="1" smtClean="0"/>
              <a:t>Any</a:t>
            </a:r>
            <a:r>
              <a:rPr lang="de-DE" sz="1400" dirty="0" smtClean="0"/>
              <a:t> zurück, daher </a:t>
            </a:r>
            <a:r>
              <a:rPr lang="de-DE" sz="1400" dirty="0" err="1" smtClean="0"/>
              <a:t>cast</a:t>
            </a:r>
            <a:endParaRPr lang="de-DE" sz="1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2" y="4461470"/>
            <a:ext cx="44767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08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smtClean="0"/>
              <a:t>Wie installieren?</a:t>
            </a:r>
            <a:endParaRPr lang="de-DE" sz="2000" dirty="0"/>
          </a:p>
        </p:txBody>
      </p:sp>
      <p:sp>
        <p:nvSpPr>
          <p:cNvPr id="5" name="AutoShape 2" descr="http://upload.wikimedia.org/wikipedia/en/5/5a/S-BPM_internal_behaviour.png"/>
          <p:cNvSpPr>
            <a:spLocks noChangeAspect="1" noChangeArrowheads="1"/>
          </p:cNvSpPr>
          <p:nvPr/>
        </p:nvSpPr>
        <p:spPr bwMode="auto">
          <a:xfrm>
            <a:off x="155575" y="-4800600"/>
            <a:ext cx="9334500" cy="1000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7" descr="File:S-BPM model of quiz process.png"/>
          <p:cNvSpPr>
            <a:spLocks noChangeAspect="1" noChangeArrowheads="1"/>
          </p:cNvSpPr>
          <p:nvPr/>
        </p:nvSpPr>
        <p:spPr bwMode="auto">
          <a:xfrm>
            <a:off x="155575" y="-792163"/>
            <a:ext cx="7620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382068" y="1620000"/>
            <a:ext cx="8366396" cy="4479943"/>
          </a:xfrm>
        </p:spPr>
        <p:txBody>
          <a:bodyPr/>
          <a:lstStyle/>
          <a:p>
            <a:pPr marL="342900" lvl="1" indent="-342900"/>
            <a:r>
              <a:rPr lang="de-DE" sz="1400" dirty="0" err="1" smtClean="0"/>
              <a:t>Akka</a:t>
            </a:r>
            <a:r>
              <a:rPr lang="de-DE" sz="1400" dirty="0" smtClean="0"/>
              <a:t> ist in </a:t>
            </a:r>
            <a:r>
              <a:rPr lang="de-DE" sz="1400" dirty="0" err="1" smtClean="0"/>
              <a:t>Typesafe</a:t>
            </a:r>
            <a:r>
              <a:rPr lang="de-DE" sz="1400" dirty="0" smtClean="0"/>
              <a:t> enthalten und Beispielprojekte können mit g8 ausgecheckt werden</a:t>
            </a:r>
          </a:p>
          <a:p>
            <a:pPr marL="701675" lvl="2" indent="-342900"/>
            <a:r>
              <a:rPr lang="de-DE" sz="1200" dirty="0" smtClean="0"/>
              <a:t>z.B. </a:t>
            </a:r>
            <a:r>
              <a:rPr lang="de-DE" sz="1200" dirty="0"/>
              <a:t>g8 </a:t>
            </a:r>
            <a:r>
              <a:rPr lang="de-DE" sz="1200" dirty="0" err="1"/>
              <a:t>typesafehub</a:t>
            </a:r>
            <a:r>
              <a:rPr lang="de-DE" sz="1200" dirty="0"/>
              <a:t>/</a:t>
            </a:r>
            <a:r>
              <a:rPr lang="de-DE" sz="1200" dirty="0" err="1"/>
              <a:t>akka</a:t>
            </a:r>
            <a:r>
              <a:rPr lang="de-DE" sz="1200" dirty="0"/>
              <a:t>-first-</a:t>
            </a:r>
            <a:r>
              <a:rPr lang="de-DE" sz="1200" dirty="0" err="1"/>
              <a:t>tutorial</a:t>
            </a:r>
            <a:r>
              <a:rPr lang="de-DE" sz="1200" dirty="0"/>
              <a:t>-scala</a:t>
            </a:r>
            <a:endParaRPr lang="de-DE" sz="1200" dirty="0" smtClean="0"/>
          </a:p>
          <a:p>
            <a:pPr marL="342900" lvl="1" indent="-342900"/>
            <a:r>
              <a:rPr lang="de-DE" sz="1400" dirty="0" smtClean="0"/>
              <a:t>Vorsicht: Die Projekte können nicht in </a:t>
            </a:r>
            <a:r>
              <a:rPr lang="de-DE" sz="1400" dirty="0" err="1" smtClean="0"/>
              <a:t>Eclipse</a:t>
            </a:r>
            <a:r>
              <a:rPr lang="de-DE" sz="1400" dirty="0" smtClean="0"/>
              <a:t> importiert werden, sie müssen vorher umgewandelt werden</a:t>
            </a:r>
          </a:p>
          <a:p>
            <a:pPr marL="701675" lvl="2" indent="-342900"/>
            <a:r>
              <a:rPr lang="de-DE" sz="1200" dirty="0" smtClean="0"/>
              <a:t>Es muss das </a:t>
            </a:r>
            <a:r>
              <a:rPr lang="de-DE" sz="1200" dirty="0" err="1" smtClean="0"/>
              <a:t>Eclipse</a:t>
            </a:r>
            <a:r>
              <a:rPr lang="de-DE" sz="1200" dirty="0" smtClean="0"/>
              <a:t> SBT </a:t>
            </a:r>
            <a:r>
              <a:rPr lang="de-DE" sz="1200" dirty="0" err="1" smtClean="0"/>
              <a:t>Plugin</a:t>
            </a:r>
            <a:r>
              <a:rPr lang="de-DE" sz="1200" dirty="0" smtClean="0"/>
              <a:t> ausgeführt werden um die Ordner in </a:t>
            </a:r>
            <a:r>
              <a:rPr lang="de-DE" sz="1200" dirty="0" err="1" smtClean="0"/>
              <a:t>Eclipse</a:t>
            </a:r>
            <a:r>
              <a:rPr lang="de-DE" sz="1200" dirty="0" smtClean="0"/>
              <a:t> Projekte umzuwandeln</a:t>
            </a:r>
          </a:p>
          <a:p>
            <a:pPr marL="701675" lvl="2" indent="-342900"/>
            <a:r>
              <a:rPr lang="de-DE" sz="1200" dirty="0" smtClean="0"/>
              <a:t>Hierzu im Beispielprojektordner unter \</a:t>
            </a:r>
            <a:r>
              <a:rPr lang="de-DE" sz="1200" dirty="0" err="1" smtClean="0"/>
              <a:t>project</a:t>
            </a:r>
            <a:r>
              <a:rPr lang="de-DE" sz="1200" dirty="0" smtClean="0"/>
              <a:t> </a:t>
            </a:r>
            <a:r>
              <a:rPr lang="de-DE" sz="1200" dirty="0"/>
              <a:t>(z.B. </a:t>
            </a:r>
            <a:r>
              <a:rPr lang="de-DE" sz="1200" dirty="0" err="1"/>
              <a:t>akka</a:t>
            </a:r>
            <a:r>
              <a:rPr lang="de-DE" sz="1200" dirty="0"/>
              <a:t>-project-in-scala\</a:t>
            </a:r>
            <a:r>
              <a:rPr lang="de-DE" sz="1200" dirty="0" err="1"/>
              <a:t>project</a:t>
            </a:r>
            <a:r>
              <a:rPr lang="de-DE" sz="1200" dirty="0"/>
              <a:t>)</a:t>
            </a:r>
            <a:r>
              <a:rPr lang="de-DE" sz="1200" dirty="0" smtClean="0"/>
              <a:t> die Datei </a:t>
            </a:r>
            <a:r>
              <a:rPr lang="de-DE" sz="1200" b="1" dirty="0" err="1" smtClean="0"/>
              <a:t>plugins.sbt</a:t>
            </a:r>
            <a:r>
              <a:rPr lang="de-DE" sz="1200" dirty="0" smtClean="0"/>
              <a:t> anlegen oder erweitern</a:t>
            </a:r>
          </a:p>
          <a:p>
            <a:pPr marL="701675" lvl="2" indent="-342900"/>
            <a:endParaRPr lang="de-DE" sz="1200" dirty="0"/>
          </a:p>
          <a:p>
            <a:pPr marL="701675" lvl="2" indent="-342900"/>
            <a:endParaRPr lang="de-DE" sz="1200" dirty="0" smtClean="0"/>
          </a:p>
          <a:p>
            <a:pPr marL="701675" lvl="2" indent="-342900"/>
            <a:endParaRPr lang="de-DE" sz="1200" dirty="0"/>
          </a:p>
          <a:p>
            <a:pPr marL="701675" lvl="2" indent="-342900"/>
            <a:endParaRPr lang="de-DE" sz="1200" dirty="0" smtClean="0"/>
          </a:p>
          <a:p>
            <a:pPr marL="701675" lvl="2" indent="-342900"/>
            <a:endParaRPr lang="de-DE" sz="1200" dirty="0"/>
          </a:p>
          <a:p>
            <a:pPr marL="701675" lvl="2" indent="-342900"/>
            <a:endParaRPr lang="de-DE" sz="1200" dirty="0" smtClean="0"/>
          </a:p>
          <a:p>
            <a:pPr marL="701675" lvl="2" indent="-342900"/>
            <a:r>
              <a:rPr lang="de-DE" sz="1200" dirty="0" smtClean="0"/>
              <a:t>Dann in den Hauptordner navigieren, </a:t>
            </a:r>
            <a:r>
              <a:rPr lang="de-DE" sz="1200" b="1" dirty="0" smtClean="0"/>
              <a:t>SBT</a:t>
            </a:r>
            <a:r>
              <a:rPr lang="de-DE" sz="1200" dirty="0" smtClean="0"/>
              <a:t> starten in der Konsole und einfach „</a:t>
            </a:r>
            <a:r>
              <a:rPr lang="de-DE" sz="1200" b="1" dirty="0" err="1" smtClean="0"/>
              <a:t>eclipse</a:t>
            </a:r>
            <a:r>
              <a:rPr lang="de-DE" sz="1200" dirty="0" smtClean="0"/>
              <a:t>“ ausführen</a:t>
            </a:r>
          </a:p>
          <a:p>
            <a:pPr marL="701675" lvl="2" indent="-342900"/>
            <a:r>
              <a:rPr lang="de-DE" sz="1200" dirty="0" smtClean="0"/>
              <a:t>Schließlich über Import als Projekt in </a:t>
            </a:r>
            <a:r>
              <a:rPr lang="de-DE" sz="1200" dirty="0" err="1" smtClean="0"/>
              <a:t>Eclipse</a:t>
            </a:r>
            <a:r>
              <a:rPr lang="de-DE" sz="1200" dirty="0" smtClean="0"/>
              <a:t> importieren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01008"/>
            <a:ext cx="63055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4" descr="http://i3.kym-cdn.com/photos/images/newsfeed/000/085/444/128278620431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594" y="416613"/>
            <a:ext cx="1333390" cy="101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Pfeil nach links 7"/>
          <p:cNvSpPr/>
          <p:nvPr/>
        </p:nvSpPr>
        <p:spPr>
          <a:xfrm>
            <a:off x="5992780" y="4725144"/>
            <a:ext cx="1008112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7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2068" y="1620000"/>
            <a:ext cx="8582420" cy="4479943"/>
          </a:xfrm>
        </p:spPr>
        <p:txBody>
          <a:bodyPr/>
          <a:lstStyle/>
          <a:p>
            <a:pPr marL="342900" lvl="1" indent="-342900"/>
            <a:r>
              <a:rPr lang="de-DE" dirty="0" smtClean="0"/>
              <a:t>Grundprinzipien </a:t>
            </a:r>
            <a:r>
              <a:rPr lang="de-DE" dirty="0" err="1" smtClean="0"/>
              <a:t>Akka</a:t>
            </a:r>
            <a:endParaRPr lang="de-DE" dirty="0" smtClean="0"/>
          </a:p>
          <a:p>
            <a:pPr marL="342900" lvl="1" indent="-342900"/>
            <a:r>
              <a:rPr lang="de-DE" dirty="0" err="1" smtClean="0"/>
              <a:t>Actors</a:t>
            </a:r>
            <a:r>
              <a:rPr lang="de-DE" dirty="0"/>
              <a:t> </a:t>
            </a:r>
            <a:r>
              <a:rPr lang="de-DE" dirty="0" smtClean="0"/>
              <a:t>und dazugehörige Konzepte</a:t>
            </a:r>
          </a:p>
          <a:p>
            <a:pPr marL="342900" lvl="1" indent="-342900"/>
            <a:r>
              <a:rPr lang="de-DE" dirty="0" smtClean="0"/>
              <a:t>Messaging</a:t>
            </a:r>
          </a:p>
          <a:p>
            <a:pPr marL="342900" lvl="1" indent="-342900"/>
            <a:r>
              <a:rPr lang="de-DE" dirty="0" err="1"/>
              <a:t>Typed</a:t>
            </a:r>
            <a:r>
              <a:rPr lang="de-DE" dirty="0"/>
              <a:t> </a:t>
            </a:r>
            <a:r>
              <a:rPr lang="de-DE" dirty="0" err="1"/>
              <a:t>Actors</a:t>
            </a:r>
            <a:endParaRPr lang="de-DE" dirty="0"/>
          </a:p>
          <a:p>
            <a:pPr marL="342900" lvl="1" indent="-342900"/>
            <a:r>
              <a:rPr lang="de-DE" dirty="0" err="1" smtClean="0"/>
              <a:t>Logging</a:t>
            </a:r>
            <a:endParaRPr lang="de-DE" dirty="0" smtClean="0"/>
          </a:p>
          <a:p>
            <a:pPr marL="342900" lvl="1" indent="-342900"/>
            <a:r>
              <a:rPr lang="de-DE" dirty="0" err="1" smtClean="0"/>
              <a:t>Futures</a:t>
            </a:r>
            <a:endParaRPr lang="de-DE" dirty="0" smtClean="0"/>
          </a:p>
          <a:p>
            <a:pPr marL="0" lvl="1" indent="0">
              <a:buNone/>
            </a:pPr>
            <a:r>
              <a:rPr lang="de-DE" dirty="0" smtClean="0"/>
              <a:t>		</a:t>
            </a:r>
          </a:p>
        </p:txBody>
      </p:sp>
      <p:sp>
        <p:nvSpPr>
          <p:cNvPr id="5" name="AutoShape 2" descr="http://upload.wikimedia.org/wikipedia/en/5/5a/S-BPM_internal_behaviour.png"/>
          <p:cNvSpPr>
            <a:spLocks noChangeAspect="1" noChangeArrowheads="1"/>
          </p:cNvSpPr>
          <p:nvPr/>
        </p:nvSpPr>
        <p:spPr bwMode="auto">
          <a:xfrm>
            <a:off x="155575" y="-4800600"/>
            <a:ext cx="9334500" cy="1000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7" descr="File:S-BPM model of quiz process.png"/>
          <p:cNvSpPr>
            <a:spLocks noChangeAspect="1" noChangeArrowheads="1"/>
          </p:cNvSpPr>
          <p:nvPr/>
        </p:nvSpPr>
        <p:spPr bwMode="auto">
          <a:xfrm>
            <a:off x="155575" y="-792163"/>
            <a:ext cx="7620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4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smtClean="0"/>
              <a:t>Grundprinzipien </a:t>
            </a:r>
            <a:r>
              <a:rPr lang="de-DE" dirty="0" err="1" smtClean="0"/>
              <a:t>Akka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2068" y="1620000"/>
            <a:ext cx="8582420" cy="4479943"/>
          </a:xfrm>
        </p:spPr>
        <p:txBody>
          <a:bodyPr/>
          <a:lstStyle/>
          <a:p>
            <a:pPr marL="342900" lvl="1" indent="-342900"/>
            <a:r>
              <a:rPr lang="de-DE" sz="1400" b="1" dirty="0" err="1" smtClean="0"/>
              <a:t>Actors</a:t>
            </a:r>
            <a:endParaRPr lang="de-DE" sz="1400" b="1" dirty="0" smtClean="0"/>
          </a:p>
          <a:p>
            <a:pPr marL="701675" lvl="2" indent="-342900"/>
            <a:r>
              <a:rPr lang="de-DE" sz="1400" dirty="0" smtClean="0"/>
              <a:t>Einfache, high-level Abstraktion für Nebenläufigkeit (</a:t>
            </a:r>
            <a:r>
              <a:rPr lang="de-DE" sz="1400" dirty="0" err="1" smtClean="0"/>
              <a:t>concurrency</a:t>
            </a:r>
            <a:r>
              <a:rPr lang="de-DE" sz="1400" dirty="0" smtClean="0"/>
              <a:t>) und Parallelität (</a:t>
            </a:r>
            <a:r>
              <a:rPr lang="de-DE" sz="1400" dirty="0" err="1" smtClean="0"/>
              <a:t>parallelism</a:t>
            </a:r>
            <a:r>
              <a:rPr lang="de-DE" sz="1400" dirty="0" smtClean="0"/>
              <a:t>)</a:t>
            </a:r>
          </a:p>
          <a:p>
            <a:pPr marL="701675" lvl="2" indent="-342900"/>
            <a:r>
              <a:rPr lang="de-DE" sz="1400" dirty="0" smtClean="0"/>
              <a:t>Asynchron, non-</a:t>
            </a:r>
            <a:r>
              <a:rPr lang="de-DE" sz="1400" dirty="0" err="1" smtClean="0"/>
              <a:t>blocking</a:t>
            </a:r>
            <a:r>
              <a:rPr lang="de-DE" sz="1400" dirty="0" smtClean="0"/>
              <a:t> und event-</a:t>
            </a:r>
            <a:r>
              <a:rPr lang="de-DE" sz="1400" dirty="0" err="1" smtClean="0"/>
              <a:t>driven</a:t>
            </a:r>
            <a:endParaRPr lang="de-DE" sz="1400" dirty="0" smtClean="0"/>
          </a:p>
          <a:p>
            <a:pPr marL="701675" lvl="2" indent="-342900"/>
            <a:endParaRPr lang="de-DE" sz="1400" dirty="0" smtClean="0"/>
          </a:p>
          <a:p>
            <a:pPr marL="342900" lvl="1" indent="-342900"/>
            <a:r>
              <a:rPr lang="de-DE" sz="1400" b="1" dirty="0" smtClean="0"/>
              <a:t>Fehlertoleranz</a:t>
            </a:r>
          </a:p>
          <a:p>
            <a:pPr marL="701675" lvl="2" indent="-342900"/>
            <a:r>
              <a:rPr lang="de-DE" sz="1400" dirty="0" smtClean="0"/>
              <a:t>„</a:t>
            </a:r>
            <a:r>
              <a:rPr lang="de-DE" sz="1400" dirty="0" err="1" smtClean="0"/>
              <a:t>let</a:t>
            </a:r>
            <a:r>
              <a:rPr lang="de-DE" sz="1400" dirty="0" smtClean="0"/>
              <a:t>-</a:t>
            </a:r>
            <a:r>
              <a:rPr lang="de-DE" sz="1400" dirty="0" err="1" smtClean="0"/>
              <a:t>it</a:t>
            </a:r>
            <a:r>
              <a:rPr lang="de-DE" sz="1400" dirty="0" smtClean="0"/>
              <a:t>-crash“ Semantik: Systeme sollen sich durch eine Supervisor Hierarchie selbstständig heilen (auch über mehrere JVM hinweg)</a:t>
            </a:r>
          </a:p>
          <a:p>
            <a:pPr marL="701675" lvl="2" indent="-342900"/>
            <a:endParaRPr lang="de-DE" sz="1400" dirty="0" smtClean="0"/>
          </a:p>
          <a:p>
            <a:pPr marL="342900" lvl="1" indent="-342900"/>
            <a:r>
              <a:rPr lang="de-DE" sz="1400" b="1" dirty="0" smtClean="0"/>
              <a:t>Location </a:t>
            </a:r>
            <a:r>
              <a:rPr lang="de-DE" sz="1400" b="1" dirty="0" err="1" smtClean="0"/>
              <a:t>Transparency</a:t>
            </a:r>
            <a:endParaRPr lang="de-DE" sz="1400" b="1" dirty="0" smtClean="0"/>
          </a:p>
          <a:p>
            <a:pPr marL="701675" lvl="2" indent="-342900"/>
            <a:r>
              <a:rPr lang="de-DE" sz="1400" dirty="0" smtClean="0"/>
              <a:t>Alle Interaktionen erfolgen über Messaging und sind vollkommen von der darunterliegenden Umgebung unabhängig</a:t>
            </a:r>
          </a:p>
          <a:p>
            <a:pPr marL="701675" lvl="2" indent="-342900"/>
            <a:endParaRPr lang="de-DE" sz="1400" dirty="0" smtClean="0"/>
          </a:p>
          <a:p>
            <a:pPr marL="342900" lvl="1" indent="-342900"/>
            <a:r>
              <a:rPr lang="de-DE" sz="1400" dirty="0" smtClean="0"/>
              <a:t>Verwendung als </a:t>
            </a:r>
            <a:r>
              <a:rPr lang="de-DE" sz="1400" dirty="0" err="1" smtClean="0"/>
              <a:t>library</a:t>
            </a:r>
            <a:r>
              <a:rPr lang="de-DE" sz="1400" dirty="0" smtClean="0"/>
              <a:t> oder </a:t>
            </a:r>
            <a:r>
              <a:rPr lang="de-DE" sz="1400" dirty="0" err="1" smtClean="0"/>
              <a:t>microkernel</a:t>
            </a:r>
            <a:endParaRPr lang="de-DE" sz="1400" dirty="0" smtClean="0"/>
          </a:p>
          <a:p>
            <a:pPr marL="0" lvl="1" indent="0">
              <a:buNone/>
            </a:pPr>
            <a:r>
              <a:rPr lang="de-DE" sz="1400" dirty="0" smtClean="0"/>
              <a:t>		</a:t>
            </a:r>
          </a:p>
        </p:txBody>
      </p:sp>
      <p:sp>
        <p:nvSpPr>
          <p:cNvPr id="5" name="AutoShape 2" descr="http://upload.wikimedia.org/wikipedia/en/5/5a/S-BPM_internal_behaviour.png"/>
          <p:cNvSpPr>
            <a:spLocks noChangeAspect="1" noChangeArrowheads="1"/>
          </p:cNvSpPr>
          <p:nvPr/>
        </p:nvSpPr>
        <p:spPr bwMode="auto">
          <a:xfrm>
            <a:off x="155575" y="-4800600"/>
            <a:ext cx="9334500" cy="1000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7" descr="File:S-BPM model of quiz process.png"/>
          <p:cNvSpPr>
            <a:spLocks noChangeAspect="1" noChangeArrowheads="1"/>
          </p:cNvSpPr>
          <p:nvPr/>
        </p:nvSpPr>
        <p:spPr bwMode="auto">
          <a:xfrm>
            <a:off x="155575" y="-792163"/>
            <a:ext cx="7620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6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err="1" smtClean="0"/>
              <a:t>Actors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2068" y="1620000"/>
            <a:ext cx="8366396" cy="4479943"/>
          </a:xfrm>
        </p:spPr>
        <p:txBody>
          <a:bodyPr/>
          <a:lstStyle/>
          <a:p>
            <a:pPr marL="342900" lvl="1" indent="-342900"/>
            <a:r>
              <a:rPr lang="de-DE" sz="1400" dirty="0" smtClean="0"/>
              <a:t>Grundgedanke: </a:t>
            </a:r>
            <a:r>
              <a:rPr lang="de-DE" sz="1400" dirty="0" err="1" smtClean="0"/>
              <a:t>Divide</a:t>
            </a:r>
            <a:r>
              <a:rPr lang="de-DE" sz="1400" dirty="0" smtClean="0"/>
              <a:t> &amp; </a:t>
            </a:r>
            <a:r>
              <a:rPr lang="de-DE" sz="1400" dirty="0" err="1" smtClean="0"/>
              <a:t>Conquer</a:t>
            </a:r>
            <a:r>
              <a:rPr lang="de-DE" sz="1400" dirty="0" smtClean="0"/>
              <a:t> – Tasks werden so lange </a:t>
            </a:r>
            <a:r>
              <a:rPr lang="de-DE" sz="1400" dirty="0" err="1" smtClean="0"/>
              <a:t>ge</a:t>
            </a:r>
            <a:r>
              <a:rPr lang="de-DE" sz="1400" dirty="0" smtClean="0"/>
              <a:t>- und verteilt bis ein </a:t>
            </a:r>
            <a:r>
              <a:rPr lang="de-DE" sz="1400" dirty="0" err="1" smtClean="0"/>
              <a:t>Actor</a:t>
            </a:r>
            <a:r>
              <a:rPr lang="de-DE" sz="1400" dirty="0" smtClean="0"/>
              <a:t> sie alleine lösen kann</a:t>
            </a:r>
          </a:p>
          <a:p>
            <a:pPr marL="342900" lvl="1" indent="-342900"/>
            <a:endParaRPr lang="de-DE" sz="1400" dirty="0" smtClean="0"/>
          </a:p>
          <a:p>
            <a:pPr marL="342900" lvl="1" indent="-342900"/>
            <a:r>
              <a:rPr lang="de-DE" sz="1400" dirty="0" err="1" smtClean="0"/>
              <a:t>Actors</a:t>
            </a:r>
            <a:r>
              <a:rPr lang="de-DE" sz="1400" dirty="0" smtClean="0"/>
              <a:t> sind Container (Objekte) für Zustand, Verhalten, Kinder, Mailbox und eine Supervisor Strategie</a:t>
            </a:r>
          </a:p>
          <a:p>
            <a:pPr marL="342900" lvl="1" indent="-342900"/>
            <a:endParaRPr lang="de-DE" sz="1400" dirty="0" smtClean="0"/>
          </a:p>
          <a:p>
            <a:pPr marL="342900" lvl="1" indent="-342900"/>
            <a:r>
              <a:rPr lang="de-DE" sz="1400" dirty="0" err="1" smtClean="0"/>
              <a:t>Actors</a:t>
            </a:r>
            <a:r>
              <a:rPr lang="de-DE" sz="1400" dirty="0" smtClean="0"/>
              <a:t> folgen, wie eine reale Organisation, einer Hierarchie – jeder </a:t>
            </a:r>
            <a:r>
              <a:rPr lang="de-DE" sz="1400" dirty="0" err="1" smtClean="0"/>
              <a:t>Actor</a:t>
            </a:r>
            <a:r>
              <a:rPr lang="de-DE" sz="1400" dirty="0" smtClean="0"/>
              <a:t> hat genau einen Supervisor</a:t>
            </a:r>
          </a:p>
          <a:p>
            <a:pPr marL="342900" lvl="1" indent="-342900"/>
            <a:endParaRPr lang="de-DE" sz="1400" dirty="0"/>
          </a:p>
        </p:txBody>
      </p:sp>
      <p:sp>
        <p:nvSpPr>
          <p:cNvPr id="5" name="AutoShape 2" descr="http://upload.wikimedia.org/wikipedia/en/5/5a/S-BPM_internal_behaviour.png"/>
          <p:cNvSpPr>
            <a:spLocks noChangeAspect="1" noChangeArrowheads="1"/>
          </p:cNvSpPr>
          <p:nvPr/>
        </p:nvSpPr>
        <p:spPr bwMode="auto">
          <a:xfrm>
            <a:off x="155575" y="-4800600"/>
            <a:ext cx="9334500" cy="1000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7" descr="File:S-BPM model of quiz process.png"/>
          <p:cNvSpPr>
            <a:spLocks noChangeAspect="1" noChangeArrowheads="1"/>
          </p:cNvSpPr>
          <p:nvPr/>
        </p:nvSpPr>
        <p:spPr bwMode="auto">
          <a:xfrm>
            <a:off x="155575" y="-792163"/>
            <a:ext cx="7620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82068" y="4821244"/>
            <a:ext cx="8064896" cy="1296144"/>
          </a:xfrm>
          <a:prstGeom prst="rect">
            <a:avLst/>
          </a:prstGeom>
          <a:solidFill>
            <a:srgbClr val="B5B5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58775" lvl="2"/>
            <a:r>
              <a:rPr lang="de-DE" sz="1600" b="1" dirty="0" smtClean="0">
                <a:solidFill>
                  <a:schemeClr val="bg1"/>
                </a:solidFill>
              </a:rPr>
              <a:t>Best Practice</a:t>
            </a:r>
          </a:p>
          <a:p>
            <a:pPr marL="644525" lvl="2" indent="-285750">
              <a:buFont typeface="Arial" pitchFamily="34" charset="0"/>
              <a:buChar char="•"/>
            </a:pPr>
            <a:r>
              <a:rPr lang="de-DE" sz="1400" dirty="0" smtClean="0"/>
              <a:t>Fehlerbehandlung </a:t>
            </a:r>
            <a:r>
              <a:rPr lang="de-DE" sz="1400" dirty="0"/>
              <a:t>sollte immer im Supervisor statt finden, da er die Aufgabenbereiche seiner Kinder </a:t>
            </a:r>
            <a:r>
              <a:rPr lang="de-DE" sz="1400" dirty="0" smtClean="0"/>
              <a:t>kennt</a:t>
            </a:r>
          </a:p>
          <a:p>
            <a:pPr marL="644525" lvl="2" indent="-285750">
              <a:buFont typeface="Arial" pitchFamily="34" charset="0"/>
              <a:buChar char="•"/>
            </a:pPr>
            <a:r>
              <a:rPr lang="de-DE" sz="1400" dirty="0" smtClean="0"/>
              <a:t>Error </a:t>
            </a:r>
            <a:r>
              <a:rPr lang="de-DE" sz="1400" dirty="0"/>
              <a:t>Kernel Pattern: Ein </a:t>
            </a:r>
            <a:r>
              <a:rPr lang="de-DE" sz="1400" dirty="0" err="1"/>
              <a:t>Actor</a:t>
            </a:r>
            <a:r>
              <a:rPr lang="de-DE" sz="1400" dirty="0"/>
              <a:t> sollte, sofern sein Zustand wichtig ist, gefährliche Aufgaben an Kinder weiter geben und mögliche Fehlerzustände der Kinder managen</a:t>
            </a:r>
          </a:p>
        </p:txBody>
      </p:sp>
    </p:spTree>
    <p:extLst>
      <p:ext uri="{BB962C8B-B14F-4D97-AF65-F5344CB8AC3E}">
        <p14:creationId xmlns:p14="http://schemas.microsoft.com/office/powerpoint/2010/main" val="11907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err="1" smtClean="0"/>
              <a:t>Actors</a:t>
            </a:r>
            <a:r>
              <a:rPr lang="de-DE" dirty="0" smtClean="0"/>
              <a:t> # 2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2068" y="1620000"/>
            <a:ext cx="8366396" cy="4479943"/>
          </a:xfrm>
        </p:spPr>
        <p:txBody>
          <a:bodyPr/>
          <a:lstStyle/>
          <a:p>
            <a:pPr marL="342900" lvl="1" indent="-342900"/>
            <a:r>
              <a:rPr lang="de-DE" sz="1400" b="1" dirty="0" smtClean="0"/>
              <a:t>State &amp; </a:t>
            </a:r>
            <a:r>
              <a:rPr lang="de-DE" sz="1400" b="1" dirty="0" err="1" smtClean="0"/>
              <a:t>Behavior</a:t>
            </a:r>
            <a:endParaRPr lang="de-DE" sz="1400" b="1" dirty="0" smtClean="0"/>
          </a:p>
          <a:p>
            <a:pPr marL="701675" lvl="2" indent="-342900"/>
            <a:r>
              <a:rPr lang="de-DE" sz="1400" dirty="0" smtClean="0"/>
              <a:t>Der Zustand eines </a:t>
            </a:r>
            <a:r>
              <a:rPr lang="de-DE" sz="1400" dirty="0" err="1" smtClean="0"/>
              <a:t>Actors</a:t>
            </a:r>
            <a:r>
              <a:rPr lang="de-DE" sz="1400" dirty="0" smtClean="0"/>
              <a:t> ist nach außen abgeschirmt (wie ein Objekt)</a:t>
            </a:r>
          </a:p>
          <a:p>
            <a:pPr marL="701675" lvl="2" indent="-342900"/>
            <a:r>
              <a:rPr lang="de-DE" sz="1400" dirty="0" smtClean="0"/>
              <a:t>Ein Neustart des </a:t>
            </a:r>
            <a:r>
              <a:rPr lang="de-DE" sz="1400" dirty="0" err="1" smtClean="0"/>
              <a:t>Actors</a:t>
            </a:r>
            <a:r>
              <a:rPr lang="de-DE" sz="1400" dirty="0" smtClean="0"/>
              <a:t> erzeugt ihn in seinem Ursprungsverhalten, in der Zwischenzeit veränderte Verhaltensweisen gehen verloren (</a:t>
            </a:r>
            <a:r>
              <a:rPr lang="de-DE" sz="1400" dirty="0" err="1" smtClean="0"/>
              <a:t>become</a:t>
            </a:r>
            <a:r>
              <a:rPr lang="de-DE" sz="1400" dirty="0" smtClean="0"/>
              <a:t>/</a:t>
            </a:r>
            <a:r>
              <a:rPr lang="de-DE" sz="1400" dirty="0" err="1" smtClean="0"/>
              <a:t>unbecome</a:t>
            </a:r>
            <a:r>
              <a:rPr lang="de-DE" sz="1400" dirty="0" smtClean="0"/>
              <a:t>)</a:t>
            </a:r>
          </a:p>
          <a:p>
            <a:pPr marL="701675" lvl="2" indent="-342900"/>
            <a:endParaRPr lang="de-DE" sz="1400" dirty="0"/>
          </a:p>
          <a:p>
            <a:pPr marL="342900" lvl="1" indent="-342900"/>
            <a:r>
              <a:rPr lang="de-DE" sz="1400" b="1" dirty="0" smtClean="0"/>
              <a:t>Mailbox</a:t>
            </a:r>
          </a:p>
          <a:p>
            <a:pPr marL="701675" lvl="2" indent="-342900"/>
            <a:r>
              <a:rPr lang="de-DE" sz="1400" dirty="0" smtClean="0"/>
              <a:t>Jeder </a:t>
            </a:r>
            <a:r>
              <a:rPr lang="de-DE" sz="1400" dirty="0" err="1" smtClean="0"/>
              <a:t>Actor</a:t>
            </a:r>
            <a:r>
              <a:rPr lang="de-DE" sz="1400" dirty="0" smtClean="0"/>
              <a:t> hat eine Mailbox deren Nachrichten nach ihrer Sendezeit </a:t>
            </a:r>
            <a:r>
              <a:rPr lang="de-DE" sz="1400" dirty="0" err="1" smtClean="0"/>
              <a:t>gequeued</a:t>
            </a:r>
            <a:r>
              <a:rPr lang="de-DE" sz="1400" dirty="0" smtClean="0"/>
              <a:t> werden</a:t>
            </a:r>
          </a:p>
          <a:p>
            <a:pPr marL="881062" lvl="3" indent="-342900"/>
            <a:r>
              <a:rPr lang="de-DE" sz="1400" dirty="0" smtClean="0"/>
              <a:t>Wenn eine </a:t>
            </a:r>
            <a:r>
              <a:rPr lang="de-DE" sz="1400" dirty="0" err="1" smtClean="0"/>
              <a:t>Actor</a:t>
            </a:r>
            <a:r>
              <a:rPr lang="de-DE" sz="1400" dirty="0" smtClean="0"/>
              <a:t> mehrere Nachrichten an einen anderen sendet, sind diese genau in der Reihenfolge in der Warteschlange</a:t>
            </a:r>
          </a:p>
          <a:p>
            <a:pPr marL="881062" lvl="3" indent="-342900"/>
            <a:r>
              <a:rPr lang="de-DE" sz="1400" dirty="0" smtClean="0"/>
              <a:t>Senden mehrere </a:t>
            </a:r>
            <a:r>
              <a:rPr lang="de-DE" sz="1400" dirty="0" err="1" smtClean="0"/>
              <a:t>Actoren</a:t>
            </a:r>
            <a:r>
              <a:rPr lang="de-DE" sz="1400" dirty="0" smtClean="0"/>
              <a:t> Nachrichten an einen </a:t>
            </a:r>
            <a:r>
              <a:rPr lang="de-DE" sz="1400" dirty="0" err="1" smtClean="0"/>
              <a:t>Actor</a:t>
            </a:r>
            <a:r>
              <a:rPr lang="de-DE" sz="1400" dirty="0" smtClean="0"/>
              <a:t>, kann durch Threading nicht sichergestellt werden, welche Nachricht zuerst ankommt</a:t>
            </a:r>
          </a:p>
          <a:p>
            <a:pPr marL="881062" lvl="3" indent="-342900"/>
            <a:r>
              <a:rPr lang="de-DE" sz="1400" dirty="0" smtClean="0"/>
              <a:t>Jeder </a:t>
            </a:r>
            <a:r>
              <a:rPr lang="de-DE" sz="1400" dirty="0" err="1" smtClean="0"/>
              <a:t>Actor</a:t>
            </a:r>
            <a:r>
              <a:rPr lang="de-DE" sz="1400" dirty="0" smtClean="0"/>
              <a:t> MUSS die nächste Nachricht verarbeiten, es gibt kein scannen der Queue nach passenden Nachrichten</a:t>
            </a:r>
          </a:p>
          <a:p>
            <a:pPr marL="881062" lvl="3" indent="-342900"/>
            <a:r>
              <a:rPr lang="de-DE" sz="1400" dirty="0" smtClean="0"/>
              <a:t>Tritt ein Fehler bei der Verarbeitung auf und wird Neustart als Supervisor Strategie gewählt, so geht die aktuelle Nachricht verloren. Die Queue bleibt jedoch ansonsten bestehen.</a:t>
            </a:r>
          </a:p>
          <a:p>
            <a:pPr marL="701675" lvl="2" indent="-342900"/>
            <a:endParaRPr lang="de-DE" sz="1400" dirty="0" smtClean="0"/>
          </a:p>
        </p:txBody>
      </p:sp>
      <p:sp>
        <p:nvSpPr>
          <p:cNvPr id="5" name="AutoShape 2" descr="http://upload.wikimedia.org/wikipedia/en/5/5a/S-BPM_internal_behaviour.png"/>
          <p:cNvSpPr>
            <a:spLocks noChangeAspect="1" noChangeArrowheads="1"/>
          </p:cNvSpPr>
          <p:nvPr/>
        </p:nvSpPr>
        <p:spPr bwMode="auto">
          <a:xfrm>
            <a:off x="155575" y="-4800600"/>
            <a:ext cx="9334500" cy="1000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7" descr="File:S-BPM model of quiz process.png"/>
          <p:cNvSpPr>
            <a:spLocks noChangeAspect="1" noChangeArrowheads="1"/>
          </p:cNvSpPr>
          <p:nvPr/>
        </p:nvSpPr>
        <p:spPr bwMode="auto">
          <a:xfrm>
            <a:off x="155575" y="-792163"/>
            <a:ext cx="7620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80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err="1" smtClean="0"/>
              <a:t>Actors</a:t>
            </a:r>
            <a:r>
              <a:rPr lang="de-DE" dirty="0" smtClean="0"/>
              <a:t> # 3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2068" y="1620000"/>
            <a:ext cx="8582420" cy="4479943"/>
          </a:xfrm>
        </p:spPr>
        <p:txBody>
          <a:bodyPr/>
          <a:lstStyle/>
          <a:p>
            <a:pPr marL="342900" lvl="1" indent="-342900"/>
            <a:r>
              <a:rPr lang="de-DE" sz="1400" b="1" dirty="0" err="1" smtClean="0"/>
              <a:t>Children</a:t>
            </a:r>
            <a:endParaRPr lang="de-DE" sz="1400" b="1" dirty="0" smtClean="0"/>
          </a:p>
          <a:p>
            <a:pPr marL="701675" lvl="2" indent="-342900"/>
            <a:r>
              <a:rPr lang="de-DE" sz="1400" dirty="0" smtClean="0"/>
              <a:t>Jeder </a:t>
            </a:r>
            <a:r>
              <a:rPr lang="de-DE" sz="1400" dirty="0" err="1" smtClean="0"/>
              <a:t>Actor</a:t>
            </a:r>
            <a:r>
              <a:rPr lang="de-DE" sz="1400" dirty="0" smtClean="0"/>
              <a:t> ist ein potentieller Supervisor und hat eine Liste seiner </a:t>
            </a:r>
            <a:r>
              <a:rPr lang="de-DE" sz="1400" dirty="0" err="1" smtClean="0"/>
              <a:t>Children</a:t>
            </a:r>
            <a:r>
              <a:rPr lang="de-DE" sz="1400" dirty="0" smtClean="0"/>
              <a:t>, welche dem ausgeführten Kontext zur Verfügung steht</a:t>
            </a:r>
          </a:p>
          <a:p>
            <a:pPr marL="701675" lvl="2" indent="-342900"/>
            <a:r>
              <a:rPr lang="de-DE" sz="1400" dirty="0" smtClean="0"/>
              <a:t>Die möglichen Operationen sind Erzeugung oder Beendung von </a:t>
            </a:r>
            <a:r>
              <a:rPr lang="de-DE" sz="1400" dirty="0" err="1" smtClean="0"/>
              <a:t>Children</a:t>
            </a:r>
            <a:endParaRPr lang="de-DE" sz="1400" dirty="0" smtClean="0"/>
          </a:p>
          <a:p>
            <a:pPr marL="701675" lvl="2" indent="-342900"/>
            <a:endParaRPr lang="de-DE" sz="1400" dirty="0"/>
          </a:p>
          <a:p>
            <a:pPr marL="342900" lvl="1" indent="-342900"/>
            <a:r>
              <a:rPr lang="de-DE" sz="1400" b="1" dirty="0" smtClean="0"/>
              <a:t>Supervisor </a:t>
            </a:r>
            <a:r>
              <a:rPr lang="de-DE" sz="1400" b="1" dirty="0" err="1" smtClean="0"/>
              <a:t>Strategy</a:t>
            </a:r>
            <a:endParaRPr lang="de-DE" sz="1400" b="1" dirty="0" smtClean="0"/>
          </a:p>
          <a:p>
            <a:pPr marL="701675" lvl="2" indent="-342900"/>
            <a:r>
              <a:rPr lang="de-DE" sz="1400" dirty="0" smtClean="0"/>
              <a:t>Der Supervisor regelt die Fehlerbehandlung seiner </a:t>
            </a:r>
            <a:r>
              <a:rPr lang="de-DE" sz="1400" dirty="0" err="1" smtClean="0"/>
              <a:t>Children</a:t>
            </a:r>
            <a:endParaRPr lang="de-DE" sz="1400" dirty="0" smtClean="0"/>
          </a:p>
          <a:p>
            <a:pPr marL="701675" lvl="2" indent="-342900"/>
            <a:r>
              <a:rPr lang="de-DE" sz="1400" dirty="0" smtClean="0"/>
              <a:t>Es gibt genau eine Strategie zur Fehlerbehandlung, sollten unterschiedliche Fehlerbehandlungen nötig sein, müssen die </a:t>
            </a:r>
            <a:r>
              <a:rPr lang="de-DE" sz="1400" dirty="0" err="1" smtClean="0"/>
              <a:t>Children</a:t>
            </a:r>
            <a:r>
              <a:rPr lang="de-DE" sz="1400" dirty="0" smtClean="0"/>
              <a:t> gruppiert werden und eine tiefere Hierarchie erzeugt werden</a:t>
            </a:r>
          </a:p>
          <a:p>
            <a:pPr marL="701675" lvl="2" indent="-342900"/>
            <a:endParaRPr lang="de-DE" sz="1400" dirty="0" smtClean="0"/>
          </a:p>
        </p:txBody>
      </p:sp>
      <p:sp>
        <p:nvSpPr>
          <p:cNvPr id="5" name="AutoShape 2" descr="http://upload.wikimedia.org/wikipedia/en/5/5a/S-BPM_internal_behaviour.png"/>
          <p:cNvSpPr>
            <a:spLocks noChangeAspect="1" noChangeArrowheads="1"/>
          </p:cNvSpPr>
          <p:nvPr/>
        </p:nvSpPr>
        <p:spPr bwMode="auto">
          <a:xfrm>
            <a:off x="155575" y="-4800600"/>
            <a:ext cx="9334500" cy="1000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7" descr="File:S-BPM model of quiz process.png"/>
          <p:cNvSpPr>
            <a:spLocks noChangeAspect="1" noChangeArrowheads="1"/>
          </p:cNvSpPr>
          <p:nvPr/>
        </p:nvSpPr>
        <p:spPr bwMode="auto">
          <a:xfrm>
            <a:off x="155575" y="-792163"/>
            <a:ext cx="7620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29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smtClean="0"/>
              <a:t>Supervision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2068" y="1620000"/>
            <a:ext cx="8582420" cy="4479943"/>
          </a:xfrm>
        </p:spPr>
        <p:txBody>
          <a:bodyPr/>
          <a:lstStyle/>
          <a:p>
            <a:pPr marL="342900" lvl="1" indent="-342900"/>
            <a:r>
              <a:rPr lang="de-DE" sz="1400" dirty="0" smtClean="0"/>
              <a:t>Wenn ein </a:t>
            </a:r>
            <a:r>
              <a:rPr lang="de-DE" sz="1400" dirty="0" err="1" smtClean="0"/>
              <a:t>Actor</a:t>
            </a:r>
            <a:r>
              <a:rPr lang="de-DE" sz="1400" dirty="0" smtClean="0"/>
              <a:t> einen Fehler bemerkt </a:t>
            </a:r>
            <a:r>
              <a:rPr lang="de-DE" sz="1400" dirty="0" smtClean="0"/>
              <a:t>(</a:t>
            </a:r>
            <a:r>
              <a:rPr lang="de-DE" sz="1400" dirty="0" smtClean="0"/>
              <a:t>z.B.</a:t>
            </a:r>
            <a:r>
              <a:rPr lang="de-DE" sz="1400" dirty="0" smtClean="0"/>
              <a:t> </a:t>
            </a:r>
            <a:r>
              <a:rPr lang="de-DE" sz="1400" dirty="0" smtClean="0"/>
              <a:t>eine </a:t>
            </a:r>
            <a:r>
              <a:rPr lang="de-DE" sz="1400" dirty="0" err="1" smtClean="0"/>
              <a:t>Exception</a:t>
            </a:r>
            <a:r>
              <a:rPr lang="de-DE" sz="1400" dirty="0" smtClean="0"/>
              <a:t>) stoppt er und meldet er den Fehler an seinen Supervisor</a:t>
            </a:r>
          </a:p>
          <a:p>
            <a:pPr marL="342900" lvl="1" indent="-342900"/>
            <a:endParaRPr lang="de-DE" sz="1400" dirty="0" smtClean="0"/>
          </a:p>
          <a:p>
            <a:pPr marL="342900" lvl="1" indent="-342900"/>
            <a:r>
              <a:rPr lang="de-DE" sz="1400" dirty="0" smtClean="0"/>
              <a:t>Dieser hat nun folgende Möglichkeiten:</a:t>
            </a:r>
          </a:p>
          <a:p>
            <a:pPr marL="701675" lvl="2" indent="-342900"/>
            <a:r>
              <a:rPr lang="de-DE" sz="1400" dirty="0" err="1" smtClean="0"/>
              <a:t>Actor</a:t>
            </a:r>
            <a:r>
              <a:rPr lang="de-DE" sz="1400" dirty="0" smtClean="0"/>
              <a:t> weiter ausführen und den internen Zustand bewahren</a:t>
            </a:r>
          </a:p>
          <a:p>
            <a:pPr marL="701675" lvl="2" indent="-342900"/>
            <a:r>
              <a:rPr lang="de-DE" sz="1400" dirty="0" err="1" smtClean="0"/>
              <a:t>Actor</a:t>
            </a:r>
            <a:r>
              <a:rPr lang="de-DE" sz="1400" dirty="0" smtClean="0"/>
              <a:t> neustarten (und internen Zustand verlieren)</a:t>
            </a:r>
          </a:p>
          <a:p>
            <a:pPr marL="701675" lvl="2" indent="-342900"/>
            <a:r>
              <a:rPr lang="de-DE" sz="1400" dirty="0" err="1" smtClean="0"/>
              <a:t>Actor</a:t>
            </a:r>
            <a:r>
              <a:rPr lang="de-DE" sz="1400" dirty="0" smtClean="0"/>
              <a:t> komplett beenden</a:t>
            </a:r>
          </a:p>
          <a:p>
            <a:pPr marL="701675" lvl="2" indent="-342900"/>
            <a:r>
              <a:rPr lang="de-DE" sz="1400" dirty="0" smtClean="0"/>
              <a:t>Fehler eskalieren (ebenfalls ein Fehler melden und jetzt seinem Supervisor diese Entscheidung überlassen)</a:t>
            </a:r>
          </a:p>
          <a:p>
            <a:pPr marL="701675" lvl="2" indent="-342900"/>
            <a:endParaRPr lang="de-DE" sz="1400" dirty="0"/>
          </a:p>
          <a:p>
            <a:pPr marL="358775" lvl="2" indent="0">
              <a:buNone/>
            </a:pPr>
            <a:endParaRPr lang="de-DE" sz="1400" dirty="0" smtClean="0"/>
          </a:p>
          <a:p>
            <a:pPr marL="701675" lvl="2" indent="-342900"/>
            <a:endParaRPr lang="de-DE" sz="1400" dirty="0" smtClean="0"/>
          </a:p>
          <a:p>
            <a:pPr marL="701675" lvl="2" indent="-342900"/>
            <a:endParaRPr lang="de-DE" sz="1400" dirty="0" smtClean="0"/>
          </a:p>
        </p:txBody>
      </p:sp>
      <p:sp>
        <p:nvSpPr>
          <p:cNvPr id="5" name="AutoShape 2" descr="http://upload.wikimedia.org/wikipedia/en/5/5a/S-BPM_internal_behaviour.png"/>
          <p:cNvSpPr>
            <a:spLocks noChangeAspect="1" noChangeArrowheads="1"/>
          </p:cNvSpPr>
          <p:nvPr/>
        </p:nvSpPr>
        <p:spPr bwMode="auto">
          <a:xfrm>
            <a:off x="155575" y="-4800600"/>
            <a:ext cx="9334500" cy="1000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7" descr="File:S-BPM model of quiz process.png"/>
          <p:cNvSpPr>
            <a:spLocks noChangeAspect="1" noChangeArrowheads="1"/>
          </p:cNvSpPr>
          <p:nvPr/>
        </p:nvSpPr>
        <p:spPr bwMode="auto">
          <a:xfrm>
            <a:off x="155575" y="-792163"/>
            <a:ext cx="7620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11959" y="4941168"/>
            <a:ext cx="8275279" cy="936104"/>
          </a:xfrm>
          <a:prstGeom prst="rect">
            <a:avLst/>
          </a:prstGeom>
          <a:solidFill>
            <a:srgbClr val="B5B5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b="1" dirty="0" smtClean="0">
                <a:solidFill>
                  <a:schemeClr val="bg1"/>
                </a:solidFill>
              </a:rPr>
              <a:t>Hinweis</a:t>
            </a:r>
          </a:p>
          <a:p>
            <a:pPr marL="0" lvl="1"/>
            <a:r>
              <a:rPr lang="de-DE" sz="1400" dirty="0"/>
              <a:t>Die Befehle gelten immer für die komplette Hierarchie (Neustart eines Childs erzeugt ebenfalls </a:t>
            </a:r>
            <a:r>
              <a:rPr lang="de-DE" sz="1400" dirty="0" smtClean="0"/>
              <a:t>den Neustart </a:t>
            </a:r>
            <a:r>
              <a:rPr lang="de-DE" sz="1400" dirty="0"/>
              <a:t>seiner </a:t>
            </a:r>
            <a:r>
              <a:rPr lang="de-DE" sz="1400" dirty="0" err="1"/>
              <a:t>Children</a:t>
            </a:r>
            <a:r>
              <a:rPr lang="de-DE" sz="1400" dirty="0"/>
              <a:t> etc</a:t>
            </a:r>
            <a:r>
              <a:rPr lang="de-DE" sz="1400" dirty="0" smtClean="0"/>
              <a:t>.)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5029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err="1" smtClean="0"/>
              <a:t>Akka</a:t>
            </a:r>
            <a:r>
              <a:rPr lang="de-DE" dirty="0" smtClean="0"/>
              <a:t> Hierarchie</a:t>
            </a:r>
            <a:endParaRPr lang="de-DE" sz="2000" dirty="0"/>
          </a:p>
        </p:txBody>
      </p:sp>
      <p:sp>
        <p:nvSpPr>
          <p:cNvPr id="5" name="AutoShape 2" descr="http://upload.wikimedia.org/wikipedia/en/5/5a/S-BPM_internal_behaviour.png"/>
          <p:cNvSpPr>
            <a:spLocks noChangeAspect="1" noChangeArrowheads="1"/>
          </p:cNvSpPr>
          <p:nvPr/>
        </p:nvSpPr>
        <p:spPr bwMode="auto">
          <a:xfrm>
            <a:off x="155575" y="-4800600"/>
            <a:ext cx="9334500" cy="1000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7" descr="File:S-BPM model of quiz process.png"/>
          <p:cNvSpPr>
            <a:spLocks noChangeAspect="1" noChangeArrowheads="1"/>
          </p:cNvSpPr>
          <p:nvPr/>
        </p:nvSpPr>
        <p:spPr bwMode="auto">
          <a:xfrm>
            <a:off x="155575" y="-792163"/>
            <a:ext cx="7620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8245498" cy="433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hteck 8"/>
          <p:cNvSpPr/>
          <p:nvPr/>
        </p:nvSpPr>
        <p:spPr>
          <a:xfrm>
            <a:off x="611560" y="5708748"/>
            <a:ext cx="7128792" cy="600572"/>
          </a:xfrm>
          <a:prstGeom prst="rect">
            <a:avLst/>
          </a:prstGeom>
          <a:solidFill>
            <a:srgbClr val="B5B5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b="1" dirty="0" smtClean="0">
                <a:solidFill>
                  <a:schemeClr val="bg1"/>
                </a:solidFill>
              </a:rPr>
              <a:t>Best Practice</a:t>
            </a:r>
            <a:r>
              <a:rPr lang="de-DE" sz="1600" dirty="0" smtClean="0">
                <a:solidFill>
                  <a:schemeClr val="bg1"/>
                </a:solidFill>
              </a:rPr>
              <a:t/>
            </a:r>
            <a:br>
              <a:rPr lang="de-DE" sz="1600" dirty="0" smtClean="0">
                <a:solidFill>
                  <a:schemeClr val="bg1"/>
                </a:solidFill>
              </a:rPr>
            </a:br>
            <a:r>
              <a:rPr lang="de-DE" sz="1600" dirty="0" smtClean="0">
                <a:solidFill>
                  <a:schemeClr val="bg1"/>
                </a:solidFill>
              </a:rPr>
              <a:t>Immer die </a:t>
            </a:r>
            <a:r>
              <a:rPr lang="de-DE" sz="1600" dirty="0" err="1" smtClean="0">
                <a:solidFill>
                  <a:schemeClr val="bg1"/>
                </a:solidFill>
              </a:rPr>
              <a:t>ActorRef</a:t>
            </a:r>
            <a:r>
              <a:rPr lang="de-DE" sz="1600" dirty="0" smtClean="0">
                <a:solidFill>
                  <a:schemeClr val="bg1"/>
                </a:solidFill>
              </a:rPr>
              <a:t> verarbeiten (</a:t>
            </a:r>
            <a:r>
              <a:rPr lang="de-DE" sz="1600" dirty="0" err="1" smtClean="0">
                <a:solidFill>
                  <a:schemeClr val="bg1"/>
                </a:solidFill>
              </a:rPr>
              <a:t>self</a:t>
            </a:r>
            <a:r>
              <a:rPr lang="de-DE" sz="1600" dirty="0" smtClean="0">
                <a:solidFill>
                  <a:schemeClr val="bg1"/>
                </a:solidFill>
              </a:rPr>
              <a:t>), nicht den </a:t>
            </a:r>
            <a:r>
              <a:rPr lang="de-DE" sz="1600" dirty="0" err="1" smtClean="0">
                <a:solidFill>
                  <a:schemeClr val="bg1"/>
                </a:solidFill>
              </a:rPr>
              <a:t>Actor</a:t>
            </a:r>
            <a:r>
              <a:rPr lang="de-DE" sz="1600" dirty="0" smtClean="0">
                <a:solidFill>
                  <a:schemeClr val="bg1"/>
                </a:solidFill>
              </a:rPr>
              <a:t> selbst (über </a:t>
            </a:r>
            <a:r>
              <a:rPr lang="de-DE" sz="1600" dirty="0" err="1" smtClean="0">
                <a:solidFill>
                  <a:schemeClr val="bg1"/>
                </a:solidFill>
              </a:rPr>
              <a:t>this</a:t>
            </a:r>
            <a:r>
              <a:rPr lang="de-DE" sz="1600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54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smtClean="0"/>
              <a:t>Code: </a:t>
            </a:r>
            <a:r>
              <a:rPr lang="de-DE" dirty="0" err="1" smtClean="0"/>
              <a:t>Creating</a:t>
            </a:r>
            <a:r>
              <a:rPr lang="de-DE" dirty="0" smtClean="0"/>
              <a:t> an </a:t>
            </a:r>
            <a:r>
              <a:rPr lang="de-DE" dirty="0" err="1" smtClean="0"/>
              <a:t>Actor</a:t>
            </a:r>
            <a:endParaRPr lang="de-DE" sz="2000" dirty="0"/>
          </a:p>
        </p:txBody>
      </p:sp>
      <p:sp>
        <p:nvSpPr>
          <p:cNvPr id="5" name="AutoShape 2" descr="http://upload.wikimedia.org/wikipedia/en/5/5a/S-BPM_internal_behaviour.png"/>
          <p:cNvSpPr>
            <a:spLocks noChangeAspect="1" noChangeArrowheads="1"/>
          </p:cNvSpPr>
          <p:nvPr/>
        </p:nvSpPr>
        <p:spPr bwMode="auto">
          <a:xfrm>
            <a:off x="155575" y="-4800600"/>
            <a:ext cx="9334500" cy="1000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7" descr="File:S-BPM model of quiz process.png"/>
          <p:cNvSpPr>
            <a:spLocks noChangeAspect="1" noChangeArrowheads="1"/>
          </p:cNvSpPr>
          <p:nvPr/>
        </p:nvSpPr>
        <p:spPr bwMode="auto">
          <a:xfrm>
            <a:off x="155575" y="-792163"/>
            <a:ext cx="7620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78"/>
          <a:stretch/>
        </p:blipFill>
        <p:spPr bwMode="auto">
          <a:xfrm>
            <a:off x="329169" y="1502902"/>
            <a:ext cx="4890903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78"/>
          <a:stretch/>
        </p:blipFill>
        <p:spPr bwMode="auto">
          <a:xfrm>
            <a:off x="329169" y="3709988"/>
            <a:ext cx="489090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eck 3"/>
          <p:cNvSpPr/>
          <p:nvPr/>
        </p:nvSpPr>
        <p:spPr>
          <a:xfrm>
            <a:off x="5828886" y="1502903"/>
            <a:ext cx="2775562" cy="113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smtClean="0">
                <a:solidFill>
                  <a:schemeClr val="bg1"/>
                </a:solidFill>
              </a:rPr>
              <a:t>Ein eigener </a:t>
            </a:r>
            <a:r>
              <a:rPr lang="de-DE" sz="1600" dirty="0" err="1" smtClean="0">
                <a:solidFill>
                  <a:schemeClr val="bg1"/>
                </a:solidFill>
              </a:rPr>
              <a:t>Actor</a:t>
            </a:r>
            <a:r>
              <a:rPr lang="de-DE" sz="1600" dirty="0" smtClean="0">
                <a:solidFill>
                  <a:schemeClr val="bg1"/>
                </a:solidFill>
              </a:rPr>
              <a:t> erweitert immer die </a:t>
            </a:r>
            <a:r>
              <a:rPr lang="de-DE" sz="1600" dirty="0" err="1" smtClean="0">
                <a:solidFill>
                  <a:schemeClr val="bg1"/>
                </a:solidFill>
              </a:rPr>
              <a:t>Actor</a:t>
            </a:r>
            <a:r>
              <a:rPr lang="de-DE" sz="1600" dirty="0" smtClean="0">
                <a:solidFill>
                  <a:schemeClr val="bg1"/>
                </a:solidFill>
              </a:rPr>
              <a:t> Klasse und muss die Funktion </a:t>
            </a:r>
            <a:r>
              <a:rPr lang="de-DE" sz="1600" dirty="0" err="1" smtClean="0">
                <a:solidFill>
                  <a:schemeClr val="bg1"/>
                </a:solidFill>
              </a:rPr>
              <a:t>receive</a:t>
            </a:r>
            <a:r>
              <a:rPr lang="de-DE" sz="1600" dirty="0" smtClean="0">
                <a:solidFill>
                  <a:schemeClr val="bg1"/>
                </a:solidFill>
              </a:rPr>
              <a:t> definieren</a:t>
            </a:r>
          </a:p>
        </p:txBody>
      </p:sp>
      <p:sp>
        <p:nvSpPr>
          <p:cNvPr id="9" name="Rechteck 8"/>
          <p:cNvSpPr/>
          <p:nvPr/>
        </p:nvSpPr>
        <p:spPr>
          <a:xfrm>
            <a:off x="5828886" y="3709988"/>
            <a:ext cx="2775562" cy="871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bg1"/>
                </a:solidFill>
              </a:rPr>
              <a:t>actorOf</a:t>
            </a:r>
            <a:r>
              <a:rPr lang="de-DE" sz="1600" dirty="0" smtClean="0">
                <a:solidFill>
                  <a:schemeClr val="bg1"/>
                </a:solidFill>
              </a:rPr>
              <a:t> erzeugt eine </a:t>
            </a:r>
            <a:r>
              <a:rPr lang="de-DE" sz="1600" dirty="0" err="1" smtClean="0">
                <a:solidFill>
                  <a:schemeClr val="bg1"/>
                </a:solidFill>
              </a:rPr>
              <a:t>Actor</a:t>
            </a:r>
            <a:r>
              <a:rPr lang="de-DE" sz="1600" dirty="0" smtClean="0">
                <a:solidFill>
                  <a:schemeClr val="bg1"/>
                </a:solidFill>
              </a:rPr>
              <a:t> Instanz für das </a:t>
            </a:r>
            <a:r>
              <a:rPr lang="de-DE" sz="1600" dirty="0" err="1" smtClean="0">
                <a:solidFill>
                  <a:schemeClr val="bg1"/>
                </a:solidFill>
              </a:rPr>
              <a:t>actorSystem</a:t>
            </a:r>
            <a:r>
              <a:rPr lang="de-DE" sz="1600" dirty="0" smtClean="0">
                <a:solidFill>
                  <a:schemeClr val="bg1"/>
                </a:solidFill>
              </a:rPr>
              <a:t>. Rückgabe Typ ist </a:t>
            </a:r>
            <a:r>
              <a:rPr lang="de-DE" sz="1600" dirty="0" err="1" smtClean="0">
                <a:solidFill>
                  <a:schemeClr val="bg1"/>
                </a:solidFill>
              </a:rPr>
              <a:t>actorRef</a:t>
            </a:r>
            <a:endParaRPr lang="de-DE" sz="1600" dirty="0" smtClean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29169" y="5013177"/>
            <a:ext cx="8275279" cy="936104"/>
          </a:xfrm>
          <a:prstGeom prst="rect">
            <a:avLst/>
          </a:prstGeom>
          <a:solidFill>
            <a:srgbClr val="B5B5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b="1" dirty="0" smtClean="0">
                <a:solidFill>
                  <a:schemeClr val="bg1"/>
                </a:solidFill>
              </a:rPr>
              <a:t>Hinweis</a:t>
            </a:r>
          </a:p>
          <a:p>
            <a:r>
              <a:rPr lang="de-DE" sz="1600" dirty="0" err="1" smtClean="0">
                <a:solidFill>
                  <a:schemeClr val="bg1"/>
                </a:solidFill>
              </a:rPr>
              <a:t>Actors</a:t>
            </a:r>
            <a:r>
              <a:rPr lang="de-DE" sz="1600" dirty="0" smtClean="0">
                <a:solidFill>
                  <a:schemeClr val="bg1"/>
                </a:solidFill>
              </a:rPr>
              <a:t> werden automatisch gestartet. Dabei wird der Hook </a:t>
            </a:r>
            <a:r>
              <a:rPr lang="de-DE" sz="1600" dirty="0" err="1" smtClean="0">
                <a:solidFill>
                  <a:schemeClr val="bg1"/>
                </a:solidFill>
              </a:rPr>
              <a:t>preStart</a:t>
            </a:r>
            <a:r>
              <a:rPr lang="de-DE" sz="1600" dirty="0" smtClean="0">
                <a:solidFill>
                  <a:schemeClr val="bg1"/>
                </a:solidFill>
              </a:rPr>
              <a:t>() automatisch ausgeführt und kann überschrieben werden.</a:t>
            </a:r>
          </a:p>
        </p:txBody>
      </p:sp>
    </p:spTree>
    <p:extLst>
      <p:ext uri="{BB962C8B-B14F-4D97-AF65-F5344CB8AC3E}">
        <p14:creationId xmlns:p14="http://schemas.microsoft.com/office/powerpoint/2010/main" val="9029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Apothek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823</Words>
  <Application>Microsoft Office PowerPoint</Application>
  <PresentationFormat>Bildschirmpräsentation (4:3)</PresentationFormat>
  <Paragraphs>127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Bitstream Charter</vt:lpstr>
      <vt:lpstr>Stafford</vt:lpstr>
      <vt:lpstr>Tahoma</vt:lpstr>
      <vt:lpstr>Wingdings</vt:lpstr>
      <vt:lpstr>Präsentationsvorlage_BWL9</vt:lpstr>
      <vt:lpstr>S-BPM Groupware</vt:lpstr>
      <vt:lpstr>Gliederung</vt:lpstr>
      <vt:lpstr>Grundprinzipien Akka</vt:lpstr>
      <vt:lpstr>Actors</vt:lpstr>
      <vt:lpstr>Actors # 2</vt:lpstr>
      <vt:lpstr>Actors # 3</vt:lpstr>
      <vt:lpstr>Supervision</vt:lpstr>
      <vt:lpstr>Akka Hierarchie</vt:lpstr>
      <vt:lpstr>Code: Creating an Actor</vt:lpstr>
      <vt:lpstr>Code: Messaging</vt:lpstr>
      <vt:lpstr>Typed Actors</vt:lpstr>
      <vt:lpstr>Logging</vt:lpstr>
      <vt:lpstr>Futures</vt:lpstr>
      <vt:lpstr>Wie installieren?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Wolski, André</cp:lastModifiedBy>
  <cp:revision>303</cp:revision>
  <dcterms:created xsi:type="dcterms:W3CDTF">2009-12-23T09:42:49Z</dcterms:created>
  <dcterms:modified xsi:type="dcterms:W3CDTF">2014-11-27T16:04:53Z</dcterms:modified>
</cp:coreProperties>
</file>