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sldIdLst>
    <p:sldId id="554" r:id="rId2"/>
    <p:sldId id="555" r:id="rId3"/>
    <p:sldId id="565" r:id="rId4"/>
    <p:sldId id="559" r:id="rId5"/>
    <p:sldId id="564" r:id="rId6"/>
    <p:sldId id="560" r:id="rId7"/>
    <p:sldId id="563" r:id="rId8"/>
    <p:sldId id="5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tags" Target="../tags/tag56.xml"/><Relationship Id="rId55" Type="http://schemas.openxmlformats.org/officeDocument/2006/relationships/image" Target="../media/image2.jp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/>
              <a:t>作業內容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首頁設計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彙整：自選課堂的練習成果</a:t>
            </a:r>
            <a:r>
              <a:rPr lang="en-US" altLang="zh-TW" sz="2400" dirty="0"/>
              <a:t>/</a:t>
            </a:r>
            <a:r>
              <a:rPr lang="zh-TW" altLang="en-US" sz="2400" dirty="0"/>
              <a:t>自己練習的成果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步驟視覺化：自選或指定一作品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最後ㄧ頁為自我評量、心得、見解及課程意見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0200" y="5394326"/>
            <a:ext cx="3081338" cy="784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繳交作業時本頁刪除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0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作業檔案命名規則</a:t>
            </a:r>
          </a:p>
          <a:p>
            <a:r>
              <a:rPr lang="zh-TW" altLang="en-US" dirty="0"/>
              <a:t>課號</a:t>
            </a:r>
            <a:r>
              <a:rPr lang="en-US" altLang="zh-TW" dirty="0"/>
              <a:t>-</a:t>
            </a:r>
            <a:r>
              <a:rPr lang="zh-TW" altLang="en-US" dirty="0"/>
              <a:t>課名</a:t>
            </a:r>
            <a:r>
              <a:rPr lang="en-US" altLang="zh-TW" dirty="0"/>
              <a:t>-</a:t>
            </a:r>
            <a:r>
              <a:rPr lang="zh-TW" altLang="en-US" dirty="0"/>
              <a:t>學號</a:t>
            </a:r>
            <a:r>
              <a:rPr lang="en-US" altLang="zh-TW" dirty="0"/>
              <a:t>-</a:t>
            </a:r>
            <a:r>
              <a:rPr lang="zh-TW" altLang="en-US" dirty="0"/>
              <a:t>姓名</a:t>
            </a:r>
            <a:r>
              <a:rPr lang="en-US" altLang="zh-TW" dirty="0"/>
              <a:t>-</a:t>
            </a:r>
            <a:r>
              <a:rPr lang="zh-TW" altLang="en-US" dirty="0"/>
              <a:t>作業名稱</a:t>
            </a:r>
            <a:r>
              <a:rPr lang="en-US" altLang="zh-TW" dirty="0"/>
              <a:t>-</a:t>
            </a:r>
            <a:r>
              <a:rPr lang="zh-TW" altLang="en-US" dirty="0"/>
              <a:t>上課日期</a:t>
            </a:r>
            <a:r>
              <a:rPr lang="en-US" altLang="zh-TW" dirty="0"/>
              <a:t>.xxx</a:t>
            </a:r>
            <a:r>
              <a:rPr lang="zh-TW" altLang="en-US" dirty="0"/>
              <a:t>，例如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上傳資料一律壓縮為</a:t>
            </a:r>
            <a:r>
              <a:rPr lang="en-US" altLang="zh-TW" dirty="0"/>
              <a:t>ZIP/RAR</a:t>
            </a:r>
            <a:r>
              <a:rPr lang="zh-TW" altLang="en-US" dirty="0"/>
              <a:t>規格</a:t>
            </a:r>
          </a:p>
          <a:p>
            <a:r>
              <a:rPr lang="zh-TW" altLang="en-US" dirty="0"/>
              <a:t>上述的檔案名稱壓縮後名稱為</a:t>
            </a:r>
          </a:p>
          <a:p>
            <a:pPr lvl="1"/>
            <a:r>
              <a:rPr lang="en-US" altLang="zh-TW" dirty="0"/>
              <a:t>561068-</a:t>
            </a:r>
            <a:r>
              <a:rPr lang="zh-TW" altLang="en-US" dirty="0"/>
              <a:t>造型</a:t>
            </a:r>
            <a:r>
              <a:rPr lang="en-US" altLang="zh-TW" dirty="0"/>
              <a:t>-00110011-</a:t>
            </a:r>
            <a:r>
              <a:rPr lang="zh-TW" altLang="en-US" dirty="0"/>
              <a:t>陳某仁</a:t>
            </a:r>
            <a:r>
              <a:rPr lang="en-US" altLang="zh-TW" dirty="0"/>
              <a:t>-</a:t>
            </a:r>
            <a:r>
              <a:rPr lang="zh-TW" altLang="en-US" dirty="0"/>
              <a:t>2-初探篇</a:t>
            </a:r>
            <a:r>
              <a:rPr lang="en-US" altLang="zh-TW" dirty="0"/>
              <a:t>-2023-0223.zip  </a:t>
            </a:r>
            <a:r>
              <a:rPr lang="zh-TW" altLang="en-US" dirty="0"/>
              <a:t>或</a:t>
            </a:r>
          </a:p>
          <a:p>
            <a:pPr lvl="1"/>
            <a:r>
              <a:rPr lang="en-US" altLang="zh-TW" dirty="0"/>
              <a:t>561068-</a:t>
            </a:r>
            <a:r>
              <a:rPr lang="zh-TW" altLang="en-US" dirty="0"/>
              <a:t>造型</a:t>
            </a:r>
            <a:r>
              <a:rPr lang="en-US" altLang="zh-TW" dirty="0"/>
              <a:t>-00110011-</a:t>
            </a:r>
            <a:r>
              <a:rPr lang="zh-TW" altLang="en-US" dirty="0"/>
              <a:t>陳某仁</a:t>
            </a:r>
            <a:r>
              <a:rPr lang="en-US" altLang="zh-TW"/>
              <a:t>-</a:t>
            </a:r>
            <a:r>
              <a:rPr lang="zh-TW" altLang="en-US"/>
              <a:t>2</a:t>
            </a:r>
            <a:r>
              <a:rPr lang="zh-TW" altLang="en-US" dirty="0"/>
              <a:t>-初探篇</a:t>
            </a:r>
            <a:r>
              <a:rPr lang="en-US" altLang="zh-TW" dirty="0"/>
              <a:t>-2023-0223.rar </a:t>
            </a:r>
          </a:p>
          <a:p>
            <a:r>
              <a:rPr lang="zh-TW" altLang="en-US" dirty="0"/>
              <a:t>寄信：</a:t>
            </a:r>
            <a:endParaRPr lang="en-US" altLang="zh-TW" dirty="0"/>
          </a:p>
          <a:p>
            <a:pPr lvl="1"/>
            <a:r>
              <a:rPr lang="zh-TW" altLang="en-US" dirty="0"/>
              <a:t>請用 </a:t>
            </a:r>
            <a:r>
              <a:rPr lang="en-US" altLang="zh-TW" dirty="0"/>
              <a:t>e3</a:t>
            </a:r>
            <a:r>
              <a:rPr lang="zh-TW" altLang="en-US" dirty="0"/>
              <a:t>教學平台</a:t>
            </a:r>
            <a:endParaRPr lang="en-US" altLang="zh-TW" dirty="0"/>
          </a:p>
          <a:p>
            <a:pPr lvl="1"/>
            <a:r>
              <a:rPr lang="en-US" altLang="zh-TW" dirty="0"/>
              <a:t>Title</a:t>
            </a:r>
            <a:r>
              <a:rPr lang="zh-TW" altLang="en-US" dirty="0"/>
              <a:t>：學號</a:t>
            </a:r>
            <a:r>
              <a:rPr lang="en-US" altLang="zh-TW" dirty="0"/>
              <a:t>-</a:t>
            </a:r>
            <a:r>
              <a:rPr lang="zh-TW" altLang="en-US" dirty="0"/>
              <a:t>姓名</a:t>
            </a:r>
            <a:r>
              <a:rPr lang="en-US" altLang="zh-TW" dirty="0"/>
              <a:t>-</a:t>
            </a:r>
            <a:r>
              <a:rPr lang="zh-TW" altLang="en-US" dirty="0"/>
              <a:t>事情</a:t>
            </a:r>
            <a:r>
              <a:rPr lang="en-US" altLang="zh-TW" dirty="0"/>
              <a:t>….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86664" y="6073776"/>
            <a:ext cx="3081337" cy="784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繳交作業時本頁刪除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2B625-7470-444C-85B2-AE89BAF3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8B12056-07E9-44AE-78B3-B33DEF29C9DB}"/>
              </a:ext>
            </a:extLst>
          </p:cNvPr>
          <p:cNvGrpSpPr/>
          <p:nvPr/>
        </p:nvGrpSpPr>
        <p:grpSpPr>
          <a:xfrm>
            <a:off x="-1577545" y="-1482665"/>
            <a:ext cx="15156765" cy="9899189"/>
            <a:chOff x="-1577545" y="-1482665"/>
            <a:chExt cx="15156765" cy="989918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DC8E464-E999-C418-0FD4-40B9159801A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1104063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89DAEBF-7A09-AD52-C6BC-BA5058616C1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12092153" y="-431149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EC55F561-8C5A-61DE-6A7D-594BCAED09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893760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6FEB5A3-CAE7-14B5-37E7-1F6385C2213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998912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2456D3D-2EF2-45EA-0D21-52066A6EE93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2700000">
              <a:off x="11040638" y="62036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BB9F75A-4D5D-C999-D7EE-6BA1B4F1881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2700000">
              <a:off x="1209215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84F4933-0437-C669-6470-0A666DCA1FC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2700000">
              <a:off x="6834577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8C0F9F2-A260-816B-7C14-AEEA68A70A9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700000">
              <a:off x="788609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20ABC13-C1B2-70D8-9145-D2717E2162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2700000">
              <a:off x="8937607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E8A74027-D757-6838-6251-2749A7C1B77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2700000">
              <a:off x="9989123" y="167188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4F783-281C-566A-4363-2B51204691E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2700000">
              <a:off x="11040637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988304-5584-BECF-87F1-EF0900B7B51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2700000">
              <a:off x="12092153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CDF436E-F9C5-F728-137F-0E9D338436B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2700000">
              <a:off x="473154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E17B644-59BD-3C27-595E-65D0932BB9A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2700000">
              <a:off x="5783062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55F1C18-4B7C-6377-E3A7-112BEB803C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2700000">
              <a:off x="6834577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DC8D7E8-FC7D-7C5E-5B9E-FF4D0231565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2700000">
              <a:off x="788609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E3D0D9A-0DEF-481A-0CCC-A3989C7CA8A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2700000">
              <a:off x="8937608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B9838A7-4630-4F18-2ED7-E1E5FC79AD3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2700000">
              <a:off x="9989122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A231CDA-A2ED-1C41-70F8-02C1117E9FE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2700000">
              <a:off x="11040638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6C15C0-934F-77F9-64C7-61135B2EFFF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2700000">
              <a:off x="12092152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E5970D1-CA7B-A29E-591C-D738088793C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2700000">
              <a:off x="262851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0BF7AD3-1FC0-E06E-9A79-699C23268B6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2700000">
              <a:off x="3680031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3F570FE-E349-EE13-9D80-9AFA7CD9A82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2700000">
              <a:off x="4731546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CA15513-69D0-3EC2-6517-83D9BC68DCF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2700000">
              <a:off x="5783062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F99DDEC-95FA-D4DF-50D1-350559BAF18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2700000">
              <a:off x="6834577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7DE2BEF-DFAB-964B-CA17-E00C281FD00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2700000">
              <a:off x="7886093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61F6942-8D66-429F-377D-93EC78BF752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2700000">
              <a:off x="8937607" y="482642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6E72E21-CE76-2947-2E72-2DD9AA5B66C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2700000">
              <a:off x="9989123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CFAEB6AF-A04C-6683-16B2-71669FBC46C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2700000">
              <a:off x="11040637" y="692945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19CA045-EDA4-D2FA-A57F-C8F001068D3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2700000">
              <a:off x="525486" y="-14826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AED9F1A-56E7-99A7-3745-D7679E4ADDF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2700000">
              <a:off x="1577001" y="-43115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BABD63B-AC55-3223-23B3-1710F0B255E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2700000">
              <a:off x="5783062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8C187E5-9AB7-1344-9E2B-3873F05570C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2700000">
              <a:off x="6834577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008CC25-44EA-3BE3-5922-24820026CEC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2700000">
              <a:off x="7886092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6173568-49AD-5419-D0F5-D1EECC85DB0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2700000">
              <a:off x="8937608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0B293F2-4A22-3700-8B4E-4AAC9FCC40C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2700000">
              <a:off x="-526030" y="-431149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FFD7BC9-031F-2D22-B55E-37A0D5C699D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2700000">
              <a:off x="525485" y="62036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99C7A06-78DF-298E-1CC0-6BEDC15ED92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2700000">
              <a:off x="4731546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5069164-277A-517D-5778-F387EEBAC12A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2700000">
              <a:off x="5783062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35E5D6A-3EE4-F501-744C-9004732747C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2700000">
              <a:off x="6834576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904471E-8FC1-A41D-F8D7-275F7BE1AF6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2700000">
              <a:off x="-1577545" y="620365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2662D69-D653-AAD4-4E9E-91BD1C47916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2700000">
              <a:off x="-526029" y="1671880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7976A11-7B68-DC90-B265-5652194E9D2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2700000">
              <a:off x="3680031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75CFACD-4489-3713-056F-E200D1D225E2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2700000">
              <a:off x="4731547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8230341-F8D7-EF79-6783-F7B00599546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2700000">
              <a:off x="-1577545" y="272339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C853F53-5159-6CE3-0BD5-385BB4BCAAC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2700000">
              <a:off x="-526030" y="377491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628A101-4F35-4FDD-F7F7-42C63D879C57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2700000">
              <a:off x="525485" y="482642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3E65B20-952E-5D06-5E07-8C10A23F69E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2700000">
              <a:off x="1577000" y="5877942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D6083B-9116-1059-2840-E807B633748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2700000">
              <a:off x="2628515" y="6929457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14C8E-7D58-0C44-600C-3768CFC1B10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2700000">
              <a:off x="-1577545" y="482642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44C2795-F41C-530F-1215-83A43365E7DA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2700000">
              <a:off x="-526029" y="5877941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281A094-64AE-A3C8-C483-02943ECB1FE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2700000">
              <a:off x="525486" y="6929456"/>
              <a:ext cx="1487067" cy="14870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4132D0E-6401-4055-B067-475F23763A08}"/>
                </a:ext>
              </a:extLst>
            </p:cNvPr>
            <p:cNvSpPr/>
            <p:nvPr/>
          </p:nvSpPr>
          <p:spPr>
            <a:xfrm rot="2700000">
              <a:off x="1139148" y="1237282"/>
              <a:ext cx="4465804" cy="4465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1217BC58-27AB-2D73-F607-EA2760B4DEB8}"/>
              </a:ext>
            </a:extLst>
          </p:cNvPr>
          <p:cNvSpPr txBox="1"/>
          <p:nvPr/>
        </p:nvSpPr>
        <p:spPr>
          <a:xfrm>
            <a:off x="1787876" y="2205606"/>
            <a:ext cx="3456786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561041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課程名稱：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造型與繪圖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作業名稱：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-對稱篇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系級：機械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工程學系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學號：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109611066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姓名：吳典謀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28B11A-B5B7-4EF5-3487-D100B6EB7E4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24" y="758265"/>
            <a:ext cx="4095376" cy="54605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3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自我評量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9784"/>
              </p:ext>
            </p:extLst>
          </p:nvPr>
        </p:nvGraphicFramePr>
        <p:xfrm>
          <a:off x="554636" y="1124744"/>
          <a:ext cx="10704604" cy="331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3287034028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吸引力、創意、美感、清楚、技巧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彙整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頁數、色調、完整、精緻、變化、創意、說明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步驟視覺化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結構、標題、翻頁銜接、步驟清楚、內容完整、脈絡清楚、變化、引導、說明、文圖關聯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19"/>
                  </a:ext>
                </a:extLst>
              </a:tr>
              <a:tr h="394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心得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排版、著重、關聯、發想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6865"/>
                  </a:ext>
                </a:extLst>
              </a:tr>
              <a:tr h="692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參考資料、新發現、新技術、新運用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149C-5B91-4C78-BB82-124FB2A1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B140A-BA02-493E-ACE6-A78F970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310300E-9223-F597-872A-23A89F064C29}"/>
              </a:ext>
            </a:extLst>
          </p:cNvPr>
          <p:cNvGrpSpPr/>
          <p:nvPr/>
        </p:nvGrpSpPr>
        <p:grpSpPr>
          <a:xfrm>
            <a:off x="3397250" y="2590800"/>
            <a:ext cx="2578100" cy="1993635"/>
            <a:chOff x="3397250" y="2590800"/>
            <a:chExt cx="2578100" cy="199363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CB49F-D19B-718A-BB8B-7648060257E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3706363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8EB254B-2C6F-C8FE-162D-F352D18009CF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A76E4B1-4A2F-5BB6-3E3D-33F8F8A109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263900"/>
              <a:ext cx="660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FF6C485-7ECF-0455-40D6-58460EB55C27}"/>
                </a:ext>
              </a:extLst>
            </p:cNvPr>
            <p:cNvSpPr txBox="1"/>
            <p:nvPr/>
          </p:nvSpPr>
          <p:spPr>
            <a:xfrm>
              <a:off x="3397250" y="2590800"/>
              <a:ext cx="25781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THE</a:t>
              </a:r>
            </a:p>
            <a:p>
              <a:pPr algn="ctr"/>
              <a:r>
                <a:rPr lang="en-US" altLang="zh-TW" dirty="0"/>
                <a:t>BEAUTY</a:t>
              </a:r>
            </a:p>
            <a:p>
              <a:pPr algn="ctr"/>
              <a:r>
                <a:rPr lang="en-US" altLang="zh-TW" sz="1100" dirty="0"/>
                <a:t>OF</a:t>
              </a:r>
            </a:p>
            <a:p>
              <a:pPr algn="ctr"/>
              <a:r>
                <a:rPr lang="en-US" altLang="zh-TW" sz="2800" dirty="0"/>
                <a:t>SYMMETRY</a:t>
              </a:r>
              <a:endParaRPr lang="en-US" altLang="zh-TW" sz="32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9361BE1-D642-82FF-7E63-72FFFB848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0" y="3854450"/>
              <a:ext cx="167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9" name="圖片 358">
              <a:extLst>
                <a:ext uri="{FF2B5EF4-FFF2-40B4-BE49-F238E27FC236}">
                  <a16:creationId xmlns:a16="http://schemas.microsoft.com/office/drawing/2014/main" id="{B8F7A14B-318F-4B35-474B-79EBF123B2C7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8540" y="4019248"/>
              <a:ext cx="564460" cy="559690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C8B7754-83EC-7871-1947-4FA3C1C08687}"/>
              </a:ext>
            </a:extLst>
          </p:cNvPr>
          <p:cNvGrpSpPr/>
          <p:nvPr/>
        </p:nvGrpSpPr>
        <p:grpSpPr>
          <a:xfrm>
            <a:off x="5106180" y="1204978"/>
            <a:ext cx="1979640" cy="1979640"/>
            <a:chOff x="5106180" y="1204978"/>
            <a:chExt cx="1979640" cy="19796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84CF85-62E2-B1F4-84A2-6DA7B86B459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700000">
              <a:off x="5106180" y="1204978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C3765C7-7D56-D353-0AC4-82FB7797DA5D}"/>
                </a:ext>
              </a:extLst>
            </p:cNvPr>
            <p:cNvSpPr txBox="1"/>
            <p:nvPr/>
          </p:nvSpPr>
          <p:spPr>
            <a:xfrm>
              <a:off x="5405120" y="1991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彙整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C174D26-9BFD-8925-1E3C-A18EF95FFDE2}"/>
              </a:ext>
            </a:extLst>
          </p:cNvPr>
          <p:cNvGrpSpPr/>
          <p:nvPr/>
        </p:nvGrpSpPr>
        <p:grpSpPr>
          <a:xfrm>
            <a:off x="6431280" y="2604795"/>
            <a:ext cx="2235200" cy="1979640"/>
            <a:chOff x="6431280" y="2604795"/>
            <a:chExt cx="2235200" cy="19796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6CFA8A-34E7-61EA-032E-B69CB898AC9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2700000">
              <a:off x="6505997" y="2604795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3FA9FEE-1D7B-31F0-DE76-07F376EEEE44}"/>
                </a:ext>
              </a:extLst>
            </p:cNvPr>
            <p:cNvSpPr txBox="1"/>
            <p:nvPr/>
          </p:nvSpPr>
          <p:spPr>
            <a:xfrm>
              <a:off x="6431280" y="3393440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步驟視覺化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A94D02C-3573-AC1B-A814-879AB702D316}"/>
              </a:ext>
            </a:extLst>
          </p:cNvPr>
          <p:cNvGrpSpPr/>
          <p:nvPr/>
        </p:nvGrpSpPr>
        <p:grpSpPr>
          <a:xfrm>
            <a:off x="5106180" y="4004612"/>
            <a:ext cx="1979640" cy="1979640"/>
            <a:chOff x="5106180" y="4004612"/>
            <a:chExt cx="1979640" cy="197964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3FBC4A2-5858-9974-E0BB-36532E1B1DA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2700000">
              <a:off x="5106180" y="4004612"/>
              <a:ext cx="1979640" cy="1979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595155C-5B92-4894-896B-8AA4D59CEDDB}"/>
                </a:ext>
              </a:extLst>
            </p:cNvPr>
            <p:cNvSpPr txBox="1"/>
            <p:nvPr/>
          </p:nvSpPr>
          <p:spPr>
            <a:xfrm>
              <a:off x="5415280" y="4785360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心得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020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彙整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彙整</a:t>
            </a:r>
            <a:br>
              <a:rPr lang="en-US" altLang="zh-TW" dirty="0"/>
            </a:br>
            <a:r>
              <a:rPr lang="zh-TW" altLang="en-US" dirty="0"/>
              <a:t>課堂的練習成果 或 課後成果</a:t>
            </a:r>
            <a:endParaRPr lang="en-US" altLang="zh-TW" dirty="0"/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以子題為單位</a:t>
            </a:r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或</a:t>
            </a:r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其他相關創作</a:t>
            </a:r>
            <a:br>
              <a:rPr lang="en-US" altLang="zh-TW" dirty="0"/>
            </a:br>
            <a:r>
              <a:rPr lang="zh-TW" altLang="en-US" dirty="0"/>
              <a:t>至少 </a:t>
            </a:r>
            <a:r>
              <a:rPr lang="en-US" altLang="zh-TW"/>
              <a:t>10 </a:t>
            </a:r>
            <a:r>
              <a:rPr lang="zh-TW" altLang="en-US" dirty="0"/>
              <a:t>頁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步驟視覺化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C91E5D-E154-4F22-A127-7CA51B847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4912F2-E6FF-4B75-A4AA-B12D8EE89AFF}"/>
              </a:ext>
            </a:extLst>
          </p:cNvPr>
          <p:cNvSpPr/>
          <p:nvPr/>
        </p:nvSpPr>
        <p:spPr>
          <a:xfrm>
            <a:off x="6257581" y="2313541"/>
            <a:ext cx="3657600" cy="1718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主題自選或指定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頁中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加入必要的說明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1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心得與回饋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35084" y="1382949"/>
            <a:ext cx="4674197" cy="1979928"/>
          </a:xfrm>
          <a:custGeom>
            <a:avLst/>
            <a:gdLst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107720 h 1979928"/>
              <a:gd name="connsiteX1" fmla="*/ 4595856 w 4595856"/>
              <a:gd name="connsiteY1" fmla="*/ 107720 h 1979928"/>
              <a:gd name="connsiteX2" fmla="*/ 4595856 w 4595856"/>
              <a:gd name="connsiteY2" fmla="*/ 1979928 h 1979928"/>
              <a:gd name="connsiteX3" fmla="*/ 0 w 4595856"/>
              <a:gd name="connsiteY3" fmla="*/ 1979928 h 1979928"/>
              <a:gd name="connsiteX4" fmla="*/ 0 w 4595856"/>
              <a:gd name="connsiteY4" fmla="*/ 107720 h 1979928"/>
              <a:gd name="connsiteX0" fmla="*/ 78341 w 4674197"/>
              <a:gd name="connsiteY0" fmla="*/ 107720 h 1979928"/>
              <a:gd name="connsiteX1" fmla="*/ 4674197 w 4674197"/>
              <a:gd name="connsiteY1" fmla="*/ 107720 h 1979928"/>
              <a:gd name="connsiteX2" fmla="*/ 4674197 w 4674197"/>
              <a:gd name="connsiteY2" fmla="*/ 1979928 h 1979928"/>
              <a:gd name="connsiteX3" fmla="*/ 78341 w 4674197"/>
              <a:gd name="connsiteY3" fmla="*/ 1979928 h 1979928"/>
              <a:gd name="connsiteX4" fmla="*/ 78341 w 4674197"/>
              <a:gd name="connsiteY4" fmla="*/ 107720 h 197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197" h="1979928">
                <a:moveTo>
                  <a:pt x="78341" y="107720"/>
                </a:moveTo>
                <a:cubicBezTo>
                  <a:pt x="596741" y="-134651"/>
                  <a:pt x="3142245" y="107720"/>
                  <a:pt x="4674197" y="107720"/>
                </a:cubicBezTo>
                <a:lnTo>
                  <a:pt x="4674197" y="1979928"/>
                </a:lnTo>
                <a:lnTo>
                  <a:pt x="78341" y="1979928"/>
                </a:lnTo>
                <a:cubicBezTo>
                  <a:pt x="78341" y="1355859"/>
                  <a:pt x="-97928" y="269081"/>
                  <a:pt x="78341" y="10772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以區塊模式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分列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42702" y="3578901"/>
            <a:ext cx="5295390" cy="1965239"/>
          </a:xfrm>
          <a:custGeom>
            <a:avLst/>
            <a:gdLst>
              <a:gd name="connsiteX0" fmla="*/ 0 w 5158291"/>
              <a:gd name="connsiteY0" fmla="*/ 0 h 1872208"/>
              <a:gd name="connsiteX1" fmla="*/ 5158291 w 5158291"/>
              <a:gd name="connsiteY1" fmla="*/ 0 h 1872208"/>
              <a:gd name="connsiteX2" fmla="*/ 5158291 w 5158291"/>
              <a:gd name="connsiteY2" fmla="*/ 1872208 h 1872208"/>
              <a:gd name="connsiteX3" fmla="*/ 0 w 5158291"/>
              <a:gd name="connsiteY3" fmla="*/ 1872208 h 1872208"/>
              <a:gd name="connsiteX4" fmla="*/ 0 w 5158291"/>
              <a:gd name="connsiteY4" fmla="*/ 0 h 1872208"/>
              <a:gd name="connsiteX0" fmla="*/ 137099 w 5295390"/>
              <a:gd name="connsiteY0" fmla="*/ 0 h 1872208"/>
              <a:gd name="connsiteX1" fmla="*/ 5295390 w 5295390"/>
              <a:gd name="connsiteY1" fmla="*/ 0 h 1872208"/>
              <a:gd name="connsiteX2" fmla="*/ 5295390 w 5295390"/>
              <a:gd name="connsiteY2" fmla="*/ 1872208 h 1872208"/>
              <a:gd name="connsiteX3" fmla="*/ 137099 w 5295390"/>
              <a:gd name="connsiteY3" fmla="*/ 1872208 h 1872208"/>
              <a:gd name="connsiteX4" fmla="*/ 137099 w 5295390"/>
              <a:gd name="connsiteY4" fmla="*/ 0 h 1872208"/>
              <a:gd name="connsiteX0" fmla="*/ 137099 w 5295390"/>
              <a:gd name="connsiteY0" fmla="*/ 0 h 1965239"/>
              <a:gd name="connsiteX1" fmla="*/ 5295390 w 5295390"/>
              <a:gd name="connsiteY1" fmla="*/ 0 h 1965239"/>
              <a:gd name="connsiteX2" fmla="*/ 5295390 w 5295390"/>
              <a:gd name="connsiteY2" fmla="*/ 1872208 h 1965239"/>
              <a:gd name="connsiteX3" fmla="*/ 137099 w 5295390"/>
              <a:gd name="connsiteY3" fmla="*/ 1872208 h 1965239"/>
              <a:gd name="connsiteX4" fmla="*/ 137099 w 5295390"/>
              <a:gd name="connsiteY4" fmla="*/ 0 h 196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390" h="1965239">
                <a:moveTo>
                  <a:pt x="137099" y="0"/>
                </a:moveTo>
                <a:lnTo>
                  <a:pt x="5295390" y="0"/>
                </a:lnTo>
                <a:lnTo>
                  <a:pt x="5295390" y="1872208"/>
                </a:lnTo>
                <a:cubicBezTo>
                  <a:pt x="3575960" y="1872208"/>
                  <a:pt x="534505" y="2081529"/>
                  <a:pt x="137099" y="1872208"/>
                </a:cubicBezTo>
                <a:cubicBezTo>
                  <a:pt x="-171374" y="1523561"/>
                  <a:pt x="137099" y="624069"/>
                  <a:pt x="13709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注意排版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695720" y="1309503"/>
            <a:ext cx="5215012" cy="2053374"/>
          </a:xfrm>
          <a:custGeom>
            <a:avLst/>
            <a:gdLst>
              <a:gd name="connsiteX0" fmla="*/ 0 w 5112188"/>
              <a:gd name="connsiteY0" fmla="*/ 0 h 1872208"/>
              <a:gd name="connsiteX1" fmla="*/ 5112188 w 5112188"/>
              <a:gd name="connsiteY1" fmla="*/ 0 h 1872208"/>
              <a:gd name="connsiteX2" fmla="*/ 5112188 w 5112188"/>
              <a:gd name="connsiteY2" fmla="*/ 1872208 h 1872208"/>
              <a:gd name="connsiteX3" fmla="*/ 0 w 5112188"/>
              <a:gd name="connsiteY3" fmla="*/ 1872208 h 1872208"/>
              <a:gd name="connsiteX4" fmla="*/ 0 w 5112188"/>
              <a:gd name="connsiteY4" fmla="*/ 0 h 1872208"/>
              <a:gd name="connsiteX0" fmla="*/ 0 w 5112188"/>
              <a:gd name="connsiteY0" fmla="*/ 181166 h 2053374"/>
              <a:gd name="connsiteX1" fmla="*/ 5112188 w 5112188"/>
              <a:gd name="connsiteY1" fmla="*/ 181166 h 2053374"/>
              <a:gd name="connsiteX2" fmla="*/ 5112188 w 5112188"/>
              <a:gd name="connsiteY2" fmla="*/ 2053374 h 2053374"/>
              <a:gd name="connsiteX3" fmla="*/ 0 w 5112188"/>
              <a:gd name="connsiteY3" fmla="*/ 2053374 h 2053374"/>
              <a:gd name="connsiteX4" fmla="*/ 0 w 5112188"/>
              <a:gd name="connsiteY4" fmla="*/ 181166 h 2053374"/>
              <a:gd name="connsiteX0" fmla="*/ 0 w 5215012"/>
              <a:gd name="connsiteY0" fmla="*/ 181166 h 2053374"/>
              <a:gd name="connsiteX1" fmla="*/ 5112188 w 5215012"/>
              <a:gd name="connsiteY1" fmla="*/ 181166 h 2053374"/>
              <a:gd name="connsiteX2" fmla="*/ 5112188 w 5215012"/>
              <a:gd name="connsiteY2" fmla="*/ 2053374 h 2053374"/>
              <a:gd name="connsiteX3" fmla="*/ 0 w 5215012"/>
              <a:gd name="connsiteY3" fmla="*/ 2053374 h 2053374"/>
              <a:gd name="connsiteX4" fmla="*/ 0 w 5215012"/>
              <a:gd name="connsiteY4" fmla="*/ 181166 h 205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012" h="2053374">
                <a:moveTo>
                  <a:pt x="0" y="181166"/>
                </a:moveTo>
                <a:cubicBezTo>
                  <a:pt x="1704063" y="181166"/>
                  <a:pt x="4575912" y="-226458"/>
                  <a:pt x="5112188" y="181166"/>
                </a:cubicBezTo>
                <a:cubicBezTo>
                  <a:pt x="5343542" y="452695"/>
                  <a:pt x="5112188" y="1429305"/>
                  <a:pt x="5112188" y="2053374"/>
                </a:cubicBezTo>
                <a:lnTo>
                  <a:pt x="0" y="2053374"/>
                </a:lnTo>
                <a:lnTo>
                  <a:pt x="0" y="18116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79614" y="3578901"/>
            <a:ext cx="4632506" cy="1945653"/>
          </a:xfrm>
          <a:custGeom>
            <a:avLst/>
            <a:gdLst>
              <a:gd name="connsiteX0" fmla="*/ 0 w 4514994"/>
              <a:gd name="connsiteY0" fmla="*/ 0 h 1872208"/>
              <a:gd name="connsiteX1" fmla="*/ 4514994 w 4514994"/>
              <a:gd name="connsiteY1" fmla="*/ 0 h 1872208"/>
              <a:gd name="connsiteX2" fmla="*/ 4514994 w 4514994"/>
              <a:gd name="connsiteY2" fmla="*/ 1872208 h 1872208"/>
              <a:gd name="connsiteX3" fmla="*/ 0 w 4514994"/>
              <a:gd name="connsiteY3" fmla="*/ 1872208 h 1872208"/>
              <a:gd name="connsiteX4" fmla="*/ 0 w 4514994"/>
              <a:gd name="connsiteY4" fmla="*/ 0 h 1872208"/>
              <a:gd name="connsiteX0" fmla="*/ 0 w 4632506"/>
              <a:gd name="connsiteY0" fmla="*/ 0 h 1872208"/>
              <a:gd name="connsiteX1" fmla="*/ 4514994 w 4632506"/>
              <a:gd name="connsiteY1" fmla="*/ 0 h 1872208"/>
              <a:gd name="connsiteX2" fmla="*/ 4514994 w 4632506"/>
              <a:gd name="connsiteY2" fmla="*/ 1872208 h 1872208"/>
              <a:gd name="connsiteX3" fmla="*/ 0 w 4632506"/>
              <a:gd name="connsiteY3" fmla="*/ 1872208 h 1872208"/>
              <a:gd name="connsiteX4" fmla="*/ 0 w 4632506"/>
              <a:gd name="connsiteY4" fmla="*/ 0 h 1872208"/>
              <a:gd name="connsiteX0" fmla="*/ 0 w 4632506"/>
              <a:gd name="connsiteY0" fmla="*/ 0 h 1945653"/>
              <a:gd name="connsiteX1" fmla="*/ 4514994 w 4632506"/>
              <a:gd name="connsiteY1" fmla="*/ 0 h 1945653"/>
              <a:gd name="connsiteX2" fmla="*/ 4514994 w 4632506"/>
              <a:gd name="connsiteY2" fmla="*/ 1872208 h 1945653"/>
              <a:gd name="connsiteX3" fmla="*/ 0 w 4632506"/>
              <a:gd name="connsiteY3" fmla="*/ 1872208 h 1945653"/>
              <a:gd name="connsiteX4" fmla="*/ 0 w 4632506"/>
              <a:gd name="connsiteY4" fmla="*/ 0 h 194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506" h="1945653">
                <a:moveTo>
                  <a:pt x="0" y="0"/>
                </a:moveTo>
                <a:lnTo>
                  <a:pt x="4514994" y="0"/>
                </a:lnTo>
                <a:cubicBezTo>
                  <a:pt x="4514994" y="624069"/>
                  <a:pt x="4779398" y="1325257"/>
                  <a:pt x="4514994" y="1872208"/>
                </a:cubicBezTo>
                <a:cubicBezTo>
                  <a:pt x="4100666" y="2037461"/>
                  <a:pt x="1504998" y="1872208"/>
                  <a:pt x="0" y="18722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0C2F39-F83A-4F93-909D-7AF8075E16F1}"/>
              </a:ext>
            </a:extLst>
          </p:cNvPr>
          <p:cNvSpPr/>
          <p:nvPr/>
        </p:nvSpPr>
        <p:spPr>
          <a:xfrm>
            <a:off x="5218756" y="765539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altLang="zh-TW" dirty="0"/>
              <a:t>1~2 </a:t>
            </a:r>
            <a:r>
              <a:rPr lang="zh-TW" altLang="en-US" dirty="0"/>
              <a:t>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92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334</Words>
  <Application>Microsoft Office PowerPoint</Application>
  <PresentationFormat>寬螢幕</PresentationFormat>
  <Paragraphs>72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Calibri</vt:lpstr>
      <vt:lpstr>AMA-2Colum</vt:lpstr>
      <vt:lpstr>作業內容</vt:lpstr>
      <vt:lpstr>注意事項</vt:lpstr>
      <vt:lpstr>PowerPoint 簡報</vt:lpstr>
      <vt:lpstr>自我評量</vt:lpstr>
      <vt:lpstr>目錄</vt:lpstr>
      <vt:lpstr>彙整</vt:lpstr>
      <vt:lpstr>步驟視覺化</vt:lpstr>
      <vt:lpstr>心得與回饋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159</cp:revision>
  <dcterms:created xsi:type="dcterms:W3CDTF">2021-07-03T07:04:28Z</dcterms:created>
  <dcterms:modified xsi:type="dcterms:W3CDTF">2024-10-15T07:46:21Z</dcterms:modified>
</cp:coreProperties>
</file>