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3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4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5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46"/>
  </p:notesMasterIdLst>
  <p:sldIdLst>
    <p:sldId id="558" r:id="rId2"/>
    <p:sldId id="377" r:id="rId3"/>
    <p:sldId id="258" r:id="rId4"/>
    <p:sldId id="296" r:id="rId5"/>
    <p:sldId id="257" r:id="rId6"/>
    <p:sldId id="567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81" r:id="rId20"/>
    <p:sldId id="279" r:id="rId21"/>
    <p:sldId id="282" r:id="rId22"/>
    <p:sldId id="272" r:id="rId23"/>
    <p:sldId id="273" r:id="rId24"/>
    <p:sldId id="297" r:id="rId25"/>
    <p:sldId id="274" r:id="rId26"/>
    <p:sldId id="310" r:id="rId27"/>
    <p:sldId id="322" r:id="rId28"/>
    <p:sldId id="311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12" r:id="rId37"/>
    <p:sldId id="304" r:id="rId38"/>
    <p:sldId id="305" r:id="rId39"/>
    <p:sldId id="306" r:id="rId40"/>
    <p:sldId id="307" r:id="rId41"/>
    <p:sldId id="308" r:id="rId42"/>
    <p:sldId id="309" r:id="rId43"/>
    <p:sldId id="552" r:id="rId44"/>
    <p:sldId id="553" r:id="rId4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3333FF"/>
    <a:srgbClr val="1F4E79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9EAF4-F559-45DE-BD11-9C03C7FFAA88}" type="datetimeFigureOut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96466-18A6-42A1-980D-3536CF874F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84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37720-3FB4-47BC-9412-F4B8F3C389D5}" type="slidenum">
              <a:rPr lang="zh-TW" altLang="en-US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5772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96466-18A6-42A1-980D-3536CF874F1F}" type="slidenum">
              <a:rPr lang="zh-TW" altLang="en-US" smtClean="0"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9713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37720-3FB4-47BC-9412-F4B8F3C389D5}" type="slidenum">
              <a:rPr lang="zh-TW" altLang="en-US" smtClean="0"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5367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TW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快速鍵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Ctrl+A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選擇全部物件或幻燈片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Ctrl+B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應用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解除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文本加粗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Ctrl+C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複製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Ctrl+D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生成物件或幻燈片的副本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Ctrl+E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段落居中對齊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Ctrl+F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啟動「查找」對話方塊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Ctrl+G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啟動「網格線和輔助線」對話方塊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Ctrl+H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啟動「替換」對話方塊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Ctrl+I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應用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解除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文本傾斜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Ctrl+J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段落兩端對齊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Ctrl+K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插入超連結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段落左對齊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Ctrl+M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插入新幻燈片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Ctrl+N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生成新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Ctrl+O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打開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Ctrl+P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打開「列印」對話方塊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Ctrl+Q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關閉程式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Ctrl+R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段落右對齊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Ctrl+S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保存當前文件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Ctrl+T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啟動「字體」對話方塊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Ctrl+U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應用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解除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文本底線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Ctrl+V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粘貼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Ctrl+W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關閉當前文件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Ctrl+X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剪切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Ctrl+Y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重複最後操作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Ctrl+Z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撤銷操作</a:t>
            </a:r>
          </a:p>
          <a:p>
            <a:pPr fontAlgn="base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Ctrl+F4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關閉程式</a:t>
            </a:r>
          </a:p>
          <a:p>
            <a:pPr fontAlgn="base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Ctrl+F5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還原當前演示視窗大小</a:t>
            </a:r>
          </a:p>
          <a:p>
            <a:pPr fontAlgn="base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Ctrl+F6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移動到下一個視窗</a:t>
            </a:r>
          </a:p>
          <a:p>
            <a:pPr fontAlgn="base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Ctrl+F9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最小化當前演示檔視窗</a:t>
            </a:r>
          </a:p>
          <a:p>
            <a:pPr fontAlgn="base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Ctrl+F10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最大化當前演示檔視窗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Ctrl+Shift+C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複製對象格式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Ctrl+Shift+V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粘貼對象格式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Ctrl+Shift+F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更改字體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Ctrl+Shift+P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更改字型大小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Ctrl+Shift+G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組合物件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Ctrl+Shift+H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解除組合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Ctrl+Shift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+"&lt;"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增大字型大小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Ctrl+Shift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+"&gt;"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減小字型大小</a:t>
            </a:r>
          </a:p>
          <a:p>
            <a:pPr fontAlgn="base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Ctrl+"="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將文本更改為下標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自動調整間距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Ctrl+Shift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+"="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將文本更改為上標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自動調整間距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Ctrl+Shift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+"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投影片放映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啟動「設置放映方式」對話方塊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Ctrl+Shift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+"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幻燈片流覽視圖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顯示大綱模式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Ctrl+Shift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+"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普通視圖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幻燈片視圖</a:t>
            </a:r>
          </a:p>
          <a:p>
            <a:pPr fontAlgn="base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Alt+F5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還原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程式視窗大小</a:t>
            </a:r>
          </a:p>
          <a:p>
            <a:pPr fontAlgn="base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Alt+F10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最大化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程式視窗</a:t>
            </a:r>
          </a:p>
          <a:p>
            <a:pPr fontAlgn="base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Alt+F9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顯示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隱藏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輔助線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Alt+R+G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組合物件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Alt+R+U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取消組合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Alt+R+R+T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置於頂層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Alt+R+R+K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置於底層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Alt+R+R+F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上移一層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Alt+R+R+B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下移一層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Alt+R+A+L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左對齊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Alt+R+A+R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右對齊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Alt+R+A+T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頂端對齊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Alt+R+A+B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底端對齊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Alt+R+A+C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水準居中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Alt+R+A+M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垂直居中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Alt+R+A+H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橫向分佈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Alt+R+A+V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縱向分佈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Alt+R+P+L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向左旋轉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Alt+R+P+R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向右旋轉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Alt+R+P+H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水準翻轉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Alt+R+P+V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垂直翻轉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Alt+I+P+F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插入圖片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Alt+V+Z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放大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縮小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Alt+S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幻燈片設計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Alt+N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幻燈片佈局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Alt+U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圖形</a:t>
            </a:r>
          </a:p>
          <a:p>
            <a:pPr fontAlgn="base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Shift+F3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更改字母大小寫</a:t>
            </a:r>
          </a:p>
          <a:p>
            <a:pPr fontAlgn="base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Shift+F4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重複最後一次查找</a:t>
            </a:r>
          </a:p>
          <a:p>
            <a:pPr fontAlgn="base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Shift+F5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從當前幻燈片開始放映</a:t>
            </a:r>
          </a:p>
          <a:p>
            <a:pPr fontAlgn="base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Shift+F9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顯示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隱藏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網格線</a:t>
            </a:r>
          </a:p>
          <a:p>
            <a:pPr fontAlgn="base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Shift+F10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顯示右鍵快顯功能表</a:t>
            </a:r>
          </a:p>
          <a:p>
            <a:pPr fontAlgn="base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F2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在圖形和圖形內文本間切換</a:t>
            </a:r>
          </a:p>
          <a:p>
            <a:pPr fontAlgn="base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F4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重複最後一次操作</a:t>
            </a:r>
          </a:p>
          <a:p>
            <a:pPr fontAlgn="base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F5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開始放映幻燈片</a:t>
            </a:r>
          </a:p>
          <a:p>
            <a:pPr fontAlgn="base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F12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執行「另存為」命令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37720-3FB4-47BC-9412-F4B8F3C389D5}" type="slidenum">
              <a:rPr lang="zh-TW" altLang="en-US" smtClean="0"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0800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37720-3FB4-47BC-9412-F4B8F3C389D5}" type="slidenum">
              <a:rPr lang="zh-TW" altLang="en-US" smtClean="0"/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5134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D613-C003-469C-8175-729B1F324B40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1583F5-43ED-4935-ABCF-6CD5C3514E1A}"/>
              </a:ext>
            </a:extLst>
          </p:cNvPr>
          <p:cNvSpPr txBox="1">
            <a:spLocks/>
          </p:cNvSpPr>
          <p:nvPr userDrawn="1"/>
        </p:nvSpPr>
        <p:spPr>
          <a:xfrm>
            <a:off x="6488934" y="6356350"/>
            <a:ext cx="1664465" cy="365125"/>
          </a:xfrm>
          <a:custGeom>
            <a:avLst/>
            <a:gdLst>
              <a:gd name="connsiteX0" fmla="*/ 0 w 1664465"/>
              <a:gd name="connsiteY0" fmla="*/ 0 h 365125"/>
              <a:gd name="connsiteX1" fmla="*/ 1664465 w 1664465"/>
              <a:gd name="connsiteY1" fmla="*/ 0 h 365125"/>
              <a:gd name="connsiteX2" fmla="*/ 1664465 w 1664465"/>
              <a:gd name="connsiteY2" fmla="*/ 365125 h 365125"/>
              <a:gd name="connsiteX3" fmla="*/ 0 w 1664465"/>
              <a:gd name="connsiteY3" fmla="*/ 365125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465" h="365125">
                <a:moveTo>
                  <a:pt x="0" y="0"/>
                </a:moveTo>
                <a:lnTo>
                  <a:pt x="1664465" y="0"/>
                </a:lnTo>
                <a:lnTo>
                  <a:pt x="1664465" y="365125"/>
                </a:lnTo>
                <a:lnTo>
                  <a:pt x="0" y="365125"/>
                </a:lnTo>
                <a:close/>
              </a:path>
            </a:pathLst>
          </a:cu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zh-TW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92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C08219E0-F385-4492-B1EE-52631C92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2E4CC5-F179-4846-A346-03BAA503CD1E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B16398-8DA7-4DEE-9EAF-EA5828CFE3A9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261257" y="356180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F3DA6040-06CD-4A09-AFF3-713B10AC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67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57DC-7520-4580-88A4-40D8EE36FCE9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8">
            <a:extLst>
              <a:ext uri="{FF2B5EF4-FFF2-40B4-BE49-F238E27FC236}">
                <a16:creationId xmlns:a16="http://schemas.microsoft.com/office/drawing/2014/main" id="{242EB53B-4C1D-403F-808B-9984D876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089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CFE9-10DB-4A24-90C1-E39457D7E8C3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078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076-DC45-4359-9BDE-F45A1493149A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958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6872-CCB5-4B0D-A316-DB5C24D217B2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671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064668"/>
            <a:ext cx="10515600" cy="497161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97B7-A7D6-4D3B-9815-89A5EF07ABC5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892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130970" y="365125"/>
            <a:ext cx="1222829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191171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F981-5787-47B4-AB02-0CCF7E25FFE9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31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20505" y="1122363"/>
            <a:ext cx="4867421" cy="191625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05" y="3602038"/>
            <a:ext cx="48674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D5D5-824B-4DB9-81C2-B220A359DBEC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257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64668"/>
            <a:ext cx="10515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5355-D0B1-4A58-800A-D2CC9D3972DE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87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186C-F5D4-4078-BFA3-847DF05C6AFB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998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064668"/>
            <a:ext cx="5181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064668"/>
            <a:ext cx="5181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BA5D-AFF5-41E7-8802-5889342747D2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64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6378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05704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017486"/>
            <a:ext cx="5157787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05704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017486"/>
            <a:ext cx="5183188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FD4D-9362-47FD-B99B-1A88791E268A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656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1">
            <a:extLst>
              <a:ext uri="{FF2B5EF4-FFF2-40B4-BE49-F238E27FC236}">
                <a16:creationId xmlns:a16="http://schemas.microsoft.com/office/drawing/2014/main" id="{6B3AED8A-D404-4F66-AE4F-EF5FB26F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69BCE090-213F-4492-A917-784C7E9A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67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左右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3F009E1-F61C-4578-8B93-13D7810AE2F8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784C19-1F1F-424E-B1F5-918CD04DBF41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113298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82F9D786-CA9D-482C-B68B-6D02EA74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2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C9D8217-ED04-41D3-93AA-7C28E9DD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16658D10-46C2-4DED-8B7E-B8F7BB12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" Target="../slides/slid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63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064668"/>
            <a:ext cx="10515600" cy="4971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491518" y="6323300"/>
            <a:ext cx="10339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B1F19E3-8BD2-496F-B6DB-820524D582AC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488934" y="6356350"/>
            <a:ext cx="16644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42372" y="6336646"/>
            <a:ext cx="609600" cy="360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CD9DDB2-07AC-45D8-A443-BC631B55AF1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051" y="6021881"/>
            <a:ext cx="711200" cy="63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5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8.xml"/><Relationship Id="rId7" Type="http://schemas.openxmlformats.org/officeDocument/2006/relationships/image" Target="../media/image10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Relationship Id="rId5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Relationship Id="rId6" Type="http://schemas.openxmlformats.org/officeDocument/2006/relationships/image" Target="../media/image25.png"/><Relationship Id="rId5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25.xml"/><Relationship Id="rId7" Type="http://schemas.openxmlformats.org/officeDocument/2006/relationships/image" Target="../media/image9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30.xml"/><Relationship Id="rId7" Type="http://schemas.openxmlformats.org/officeDocument/2006/relationships/image" Target="../media/image28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27.png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Relationship Id="rId6" Type="http://schemas.openxmlformats.org/officeDocument/2006/relationships/slide" Target="slide25.xml"/><Relationship Id="rId5" Type="http://schemas.openxmlformats.org/officeDocument/2006/relationships/slide" Target="slide18.xml"/><Relationship Id="rId4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2" Type="http://schemas.openxmlformats.org/officeDocument/2006/relationships/tags" Target="../tags/tag33.xml"/><Relationship Id="rId16" Type="http://schemas.openxmlformats.org/officeDocument/2006/relationships/image" Target="../media/image30.png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notesSlide" Target="../notesSlides/notesSlide3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32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6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slideLayout" Target="../slideLayouts/slideLayout9.xml"/><Relationship Id="rId5" Type="http://schemas.openxmlformats.org/officeDocument/2006/relationships/tags" Target="../tags/tag77.xml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slideLayout" Target="../slideLayouts/slideLayout9.xml"/><Relationship Id="rId5" Type="http://schemas.openxmlformats.org/officeDocument/2006/relationships/tags" Target="../tags/tag87.xml"/><Relationship Id="rId10" Type="http://schemas.openxmlformats.org/officeDocument/2006/relationships/tags" Target="../tags/tag92.xml"/><Relationship Id="rId4" Type="http://schemas.openxmlformats.org/officeDocument/2006/relationships/tags" Target="../tags/tag86.xml"/><Relationship Id="rId9" Type="http://schemas.openxmlformats.org/officeDocument/2006/relationships/tags" Target="../tags/tag9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4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數學與藝術</a:t>
            </a:r>
            <a:br>
              <a:rPr lang="en-US" altLang="zh-TW" dirty="0"/>
            </a:br>
            <a:r>
              <a:rPr lang="en-US" altLang="zh-TW" dirty="0"/>
              <a:t>1-</a:t>
            </a:r>
            <a:r>
              <a:rPr lang="zh-TW" altLang="en-US" dirty="0"/>
              <a:t>基礎篇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/>
              <a:t>AMA</a:t>
            </a:r>
            <a:r>
              <a:rPr lang="zh-TW" altLang="en-US" sz="2800" dirty="0"/>
              <a:t>認知與教學工作坊</a:t>
            </a:r>
            <a:br>
              <a:rPr lang="en-US" altLang="zh-TW" sz="2800" dirty="0"/>
            </a:br>
            <a:r>
              <a:rPr lang="zh-TW" altLang="en-US" sz="2800" dirty="0"/>
              <a:t>陽明交通大學</a:t>
            </a:r>
          </a:p>
          <a:p>
            <a:pPr marL="0" indent="0">
              <a:buNone/>
            </a:pPr>
            <a:r>
              <a:rPr lang="en-US" altLang="zh-TW" sz="2800" dirty="0"/>
              <a:t>2023/10/25</a:t>
            </a:r>
            <a:endParaRPr lang="zh-TW" altLang="en-US" sz="2800" dirty="0"/>
          </a:p>
        </p:txBody>
      </p:sp>
      <p:grpSp>
        <p:nvGrpSpPr>
          <p:cNvPr id="6" name="群組 1039">
            <a:extLst>
              <a:ext uri="{FF2B5EF4-FFF2-40B4-BE49-F238E27FC236}">
                <a16:creationId xmlns:a16="http://schemas.microsoft.com/office/drawing/2014/main" id="{36E97572-DC47-4276-99CB-4D9E0423D3F2}"/>
              </a:ext>
            </a:extLst>
          </p:cNvPr>
          <p:cNvGrpSpPr/>
          <p:nvPr/>
        </p:nvGrpSpPr>
        <p:grpSpPr>
          <a:xfrm>
            <a:off x="6856665" y="1581957"/>
            <a:ext cx="2973982" cy="1995475"/>
            <a:chOff x="6290370" y="3140968"/>
            <a:chExt cx="2973982" cy="1995475"/>
          </a:xfrm>
        </p:grpSpPr>
        <p:grpSp>
          <p:nvGrpSpPr>
            <p:cNvPr id="7" name="群組 168">
              <a:extLst>
                <a:ext uri="{FF2B5EF4-FFF2-40B4-BE49-F238E27FC236}">
                  <a16:creationId xmlns:a16="http://schemas.microsoft.com/office/drawing/2014/main" id="{62C16C91-8839-4F26-AB77-B96975908F8D}"/>
                </a:ext>
              </a:extLst>
            </p:cNvPr>
            <p:cNvGrpSpPr/>
            <p:nvPr/>
          </p:nvGrpSpPr>
          <p:grpSpPr>
            <a:xfrm>
              <a:off x="6960096" y="4077072"/>
              <a:ext cx="1656184" cy="683504"/>
              <a:chOff x="6885003" y="3290424"/>
              <a:chExt cx="2902444" cy="1197834"/>
            </a:xfrm>
          </p:grpSpPr>
          <p:grpSp>
            <p:nvGrpSpPr>
              <p:cNvPr id="11" name="群組 172">
                <a:extLst>
                  <a:ext uri="{FF2B5EF4-FFF2-40B4-BE49-F238E27FC236}">
                    <a16:creationId xmlns:a16="http://schemas.microsoft.com/office/drawing/2014/main" id="{BD71B380-93E1-4809-8C6E-B29D4FAD60AE}"/>
                  </a:ext>
                </a:extLst>
              </p:cNvPr>
              <p:cNvGrpSpPr/>
              <p:nvPr/>
            </p:nvGrpSpPr>
            <p:grpSpPr>
              <a:xfrm>
                <a:off x="8589613" y="3290424"/>
                <a:ext cx="1197834" cy="1197834"/>
                <a:chOff x="8904312" y="3789040"/>
                <a:chExt cx="1872208" cy="1872208"/>
              </a:xfrm>
            </p:grpSpPr>
            <p:sp>
              <p:nvSpPr>
                <p:cNvPr id="16" name="橢圓 177">
                  <a:extLst>
                    <a:ext uri="{FF2B5EF4-FFF2-40B4-BE49-F238E27FC236}">
                      <a16:creationId xmlns:a16="http://schemas.microsoft.com/office/drawing/2014/main" id="{C55810C3-375B-4F86-8E57-C87FE50775F3}"/>
                    </a:ext>
                  </a:extLst>
                </p:cNvPr>
                <p:cNvSpPr/>
                <p:nvPr/>
              </p:nvSpPr>
              <p:spPr bwMode="auto">
                <a:xfrm>
                  <a:off x="8904312" y="3789040"/>
                  <a:ext cx="1872208" cy="187220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17" name="橢圓 178">
                  <a:extLst>
                    <a:ext uri="{FF2B5EF4-FFF2-40B4-BE49-F238E27FC236}">
                      <a16:creationId xmlns:a16="http://schemas.microsoft.com/office/drawing/2014/main" id="{6F81AE61-67B3-4B0C-B73E-00B8C567CBEC}"/>
                    </a:ext>
                  </a:extLst>
                </p:cNvPr>
                <p:cNvSpPr/>
                <p:nvPr/>
              </p:nvSpPr>
              <p:spPr bwMode="auto">
                <a:xfrm>
                  <a:off x="9048328" y="3933056"/>
                  <a:ext cx="936104" cy="936104"/>
                </a:xfrm>
                <a:prstGeom prst="ellipse">
                  <a:avLst/>
                </a:prstGeom>
                <a:solidFill>
                  <a:srgbClr val="000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18" name="橢圓 179">
                  <a:extLst>
                    <a:ext uri="{FF2B5EF4-FFF2-40B4-BE49-F238E27FC236}">
                      <a16:creationId xmlns:a16="http://schemas.microsoft.com/office/drawing/2014/main" id="{9F37E73A-08F0-423F-A062-446C525A6782}"/>
                    </a:ext>
                  </a:extLst>
                </p:cNvPr>
                <p:cNvSpPr/>
                <p:nvPr/>
              </p:nvSpPr>
              <p:spPr bwMode="auto">
                <a:xfrm>
                  <a:off x="9624392" y="4221088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  <p:grpSp>
            <p:nvGrpSpPr>
              <p:cNvPr id="12" name="群組 173">
                <a:extLst>
                  <a:ext uri="{FF2B5EF4-FFF2-40B4-BE49-F238E27FC236}">
                    <a16:creationId xmlns:a16="http://schemas.microsoft.com/office/drawing/2014/main" id="{D9356826-8F53-4667-B73E-67DC9B71D119}"/>
                  </a:ext>
                </a:extLst>
              </p:cNvPr>
              <p:cNvGrpSpPr/>
              <p:nvPr/>
            </p:nvGrpSpPr>
            <p:grpSpPr>
              <a:xfrm flipH="1">
                <a:off x="6885003" y="3290424"/>
                <a:ext cx="1197834" cy="1197834"/>
                <a:chOff x="8904312" y="3789040"/>
                <a:chExt cx="1872208" cy="1872208"/>
              </a:xfrm>
            </p:grpSpPr>
            <p:sp>
              <p:nvSpPr>
                <p:cNvPr id="13" name="橢圓 174">
                  <a:extLst>
                    <a:ext uri="{FF2B5EF4-FFF2-40B4-BE49-F238E27FC236}">
                      <a16:creationId xmlns:a16="http://schemas.microsoft.com/office/drawing/2014/main" id="{96A74C15-1874-496F-B5C2-FC57476A3884}"/>
                    </a:ext>
                  </a:extLst>
                </p:cNvPr>
                <p:cNvSpPr/>
                <p:nvPr/>
              </p:nvSpPr>
              <p:spPr bwMode="auto">
                <a:xfrm>
                  <a:off x="8904312" y="3789040"/>
                  <a:ext cx="1872208" cy="187220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14" name="橢圓 175">
                  <a:extLst>
                    <a:ext uri="{FF2B5EF4-FFF2-40B4-BE49-F238E27FC236}">
                      <a16:creationId xmlns:a16="http://schemas.microsoft.com/office/drawing/2014/main" id="{AF867F44-E769-46EB-8768-6D6E30AE6EE7}"/>
                    </a:ext>
                  </a:extLst>
                </p:cNvPr>
                <p:cNvSpPr/>
                <p:nvPr/>
              </p:nvSpPr>
              <p:spPr bwMode="auto">
                <a:xfrm>
                  <a:off x="9048328" y="3933056"/>
                  <a:ext cx="936104" cy="936104"/>
                </a:xfrm>
                <a:prstGeom prst="ellipse">
                  <a:avLst/>
                </a:prstGeom>
                <a:solidFill>
                  <a:srgbClr val="000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15" name="橢圓 176">
                  <a:extLst>
                    <a:ext uri="{FF2B5EF4-FFF2-40B4-BE49-F238E27FC236}">
                      <a16:creationId xmlns:a16="http://schemas.microsoft.com/office/drawing/2014/main" id="{975FA9CD-B6DE-4CC9-9D99-94B189E04ED2}"/>
                    </a:ext>
                  </a:extLst>
                </p:cNvPr>
                <p:cNvSpPr/>
                <p:nvPr/>
              </p:nvSpPr>
              <p:spPr bwMode="auto">
                <a:xfrm>
                  <a:off x="9624392" y="4221088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</p:grpSp>
        <p:grpSp>
          <p:nvGrpSpPr>
            <p:cNvPr id="8" name="群組 169">
              <a:extLst>
                <a:ext uri="{FF2B5EF4-FFF2-40B4-BE49-F238E27FC236}">
                  <a16:creationId xmlns:a16="http://schemas.microsoft.com/office/drawing/2014/main" id="{28709C64-37ED-425A-8BAF-D53DCEE385E4}"/>
                </a:ext>
              </a:extLst>
            </p:cNvPr>
            <p:cNvGrpSpPr/>
            <p:nvPr/>
          </p:nvGrpSpPr>
          <p:grpSpPr>
            <a:xfrm>
              <a:off x="6290370" y="3140968"/>
              <a:ext cx="2973982" cy="1995475"/>
              <a:chOff x="5787596" y="2996952"/>
              <a:chExt cx="2210594" cy="1995475"/>
            </a:xfrm>
          </p:grpSpPr>
          <p:sp>
            <p:nvSpPr>
              <p:cNvPr id="9" name="手繪多邊形 170">
                <a:extLst>
                  <a:ext uri="{FF2B5EF4-FFF2-40B4-BE49-F238E27FC236}">
                    <a16:creationId xmlns:a16="http://schemas.microsoft.com/office/drawing/2014/main" id="{D67582F9-FEF1-4C16-BB16-BBA524F35ADA}"/>
                  </a:ext>
                </a:extLst>
              </p:cNvPr>
              <p:cNvSpPr/>
              <p:nvPr/>
            </p:nvSpPr>
            <p:spPr bwMode="auto">
              <a:xfrm>
                <a:off x="6888088" y="2996952"/>
                <a:ext cx="1110102" cy="1993176"/>
              </a:xfrm>
              <a:custGeom>
                <a:avLst/>
                <a:gdLst>
                  <a:gd name="connsiteX0" fmla="*/ 0 w 1105132"/>
                  <a:gd name="connsiteY0" fmla="*/ 1993176 h 1993176"/>
                  <a:gd name="connsiteX1" fmla="*/ 220717 w 1105132"/>
                  <a:gd name="connsiteY1" fmla="*/ 1015714 h 1993176"/>
                  <a:gd name="connsiteX2" fmla="*/ 1103586 w 1105132"/>
                  <a:gd name="connsiteY2" fmla="*/ 6721 h 1993176"/>
                  <a:gd name="connsiteX3" fmla="*/ 425669 w 1105132"/>
                  <a:gd name="connsiteY3" fmla="*/ 605811 h 1993176"/>
                  <a:gd name="connsiteX4" fmla="*/ 78827 w 1105132"/>
                  <a:gd name="connsiteY4" fmla="*/ 1189135 h 1993176"/>
                  <a:gd name="connsiteX5" fmla="*/ 47296 w 1105132"/>
                  <a:gd name="connsiteY5" fmla="*/ 1867052 h 1993176"/>
                  <a:gd name="connsiteX0" fmla="*/ 0 w 1105132"/>
                  <a:gd name="connsiteY0" fmla="*/ 1993176 h 1993176"/>
                  <a:gd name="connsiteX1" fmla="*/ 220717 w 1105132"/>
                  <a:gd name="connsiteY1" fmla="*/ 1015714 h 1993176"/>
                  <a:gd name="connsiteX2" fmla="*/ 1103586 w 1105132"/>
                  <a:gd name="connsiteY2" fmla="*/ 6721 h 1993176"/>
                  <a:gd name="connsiteX3" fmla="*/ 425669 w 1105132"/>
                  <a:gd name="connsiteY3" fmla="*/ 605811 h 1993176"/>
                  <a:gd name="connsiteX4" fmla="*/ 78827 w 1105132"/>
                  <a:gd name="connsiteY4" fmla="*/ 1189135 h 1993176"/>
                  <a:gd name="connsiteX5" fmla="*/ 13958 w 1105132"/>
                  <a:gd name="connsiteY5" fmla="*/ 1986114 h 1993176"/>
                  <a:gd name="connsiteX0" fmla="*/ 4970 w 1110102"/>
                  <a:gd name="connsiteY0" fmla="*/ 1993176 h 1993176"/>
                  <a:gd name="connsiteX1" fmla="*/ 225687 w 1110102"/>
                  <a:gd name="connsiteY1" fmla="*/ 1015714 h 1993176"/>
                  <a:gd name="connsiteX2" fmla="*/ 1108556 w 1110102"/>
                  <a:gd name="connsiteY2" fmla="*/ 6721 h 1993176"/>
                  <a:gd name="connsiteX3" fmla="*/ 430639 w 1110102"/>
                  <a:gd name="connsiteY3" fmla="*/ 605811 h 1993176"/>
                  <a:gd name="connsiteX4" fmla="*/ 83797 w 1110102"/>
                  <a:gd name="connsiteY4" fmla="*/ 1189135 h 1993176"/>
                  <a:gd name="connsiteX5" fmla="*/ 4640 w 1110102"/>
                  <a:gd name="connsiteY5" fmla="*/ 1990877 h 1993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0102" h="1993176">
                    <a:moveTo>
                      <a:pt x="4970" y="1993176"/>
                    </a:moveTo>
                    <a:cubicBezTo>
                      <a:pt x="23363" y="1669983"/>
                      <a:pt x="41756" y="1346790"/>
                      <a:pt x="225687" y="1015714"/>
                    </a:cubicBezTo>
                    <a:cubicBezTo>
                      <a:pt x="409618" y="684638"/>
                      <a:pt x="1074397" y="75038"/>
                      <a:pt x="1108556" y="6721"/>
                    </a:cubicBezTo>
                    <a:cubicBezTo>
                      <a:pt x="1142715" y="-61596"/>
                      <a:pt x="601432" y="408742"/>
                      <a:pt x="430639" y="605811"/>
                    </a:cubicBezTo>
                    <a:cubicBezTo>
                      <a:pt x="259846" y="802880"/>
                      <a:pt x="154797" y="958291"/>
                      <a:pt x="83797" y="1189135"/>
                    </a:cubicBezTo>
                    <a:cubicBezTo>
                      <a:pt x="12797" y="1419979"/>
                      <a:pt x="-11126" y="1757022"/>
                      <a:pt x="4640" y="1990877"/>
                    </a:cubicBezTo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手繪多邊形 171">
                <a:extLst>
                  <a:ext uri="{FF2B5EF4-FFF2-40B4-BE49-F238E27FC236}">
                    <a16:creationId xmlns:a16="http://schemas.microsoft.com/office/drawing/2014/main" id="{2508BD00-5F18-4159-9982-5C344B24A702}"/>
                  </a:ext>
                </a:extLst>
              </p:cNvPr>
              <p:cNvSpPr/>
              <p:nvPr/>
            </p:nvSpPr>
            <p:spPr bwMode="auto">
              <a:xfrm flipH="1">
                <a:off x="5787596" y="2999251"/>
                <a:ext cx="1110102" cy="1993176"/>
              </a:xfrm>
              <a:custGeom>
                <a:avLst/>
                <a:gdLst>
                  <a:gd name="connsiteX0" fmla="*/ 0 w 1105132"/>
                  <a:gd name="connsiteY0" fmla="*/ 1993176 h 1993176"/>
                  <a:gd name="connsiteX1" fmla="*/ 220717 w 1105132"/>
                  <a:gd name="connsiteY1" fmla="*/ 1015714 h 1993176"/>
                  <a:gd name="connsiteX2" fmla="*/ 1103586 w 1105132"/>
                  <a:gd name="connsiteY2" fmla="*/ 6721 h 1993176"/>
                  <a:gd name="connsiteX3" fmla="*/ 425669 w 1105132"/>
                  <a:gd name="connsiteY3" fmla="*/ 605811 h 1993176"/>
                  <a:gd name="connsiteX4" fmla="*/ 78827 w 1105132"/>
                  <a:gd name="connsiteY4" fmla="*/ 1189135 h 1993176"/>
                  <a:gd name="connsiteX5" fmla="*/ 47296 w 1105132"/>
                  <a:gd name="connsiteY5" fmla="*/ 1867052 h 1993176"/>
                  <a:gd name="connsiteX0" fmla="*/ 0 w 1105132"/>
                  <a:gd name="connsiteY0" fmla="*/ 1993176 h 1993176"/>
                  <a:gd name="connsiteX1" fmla="*/ 220717 w 1105132"/>
                  <a:gd name="connsiteY1" fmla="*/ 1015714 h 1993176"/>
                  <a:gd name="connsiteX2" fmla="*/ 1103586 w 1105132"/>
                  <a:gd name="connsiteY2" fmla="*/ 6721 h 1993176"/>
                  <a:gd name="connsiteX3" fmla="*/ 425669 w 1105132"/>
                  <a:gd name="connsiteY3" fmla="*/ 605811 h 1993176"/>
                  <a:gd name="connsiteX4" fmla="*/ 78827 w 1105132"/>
                  <a:gd name="connsiteY4" fmla="*/ 1189135 h 1993176"/>
                  <a:gd name="connsiteX5" fmla="*/ 13958 w 1105132"/>
                  <a:gd name="connsiteY5" fmla="*/ 1986114 h 1993176"/>
                  <a:gd name="connsiteX0" fmla="*/ 4970 w 1110102"/>
                  <a:gd name="connsiteY0" fmla="*/ 1993176 h 1993176"/>
                  <a:gd name="connsiteX1" fmla="*/ 225687 w 1110102"/>
                  <a:gd name="connsiteY1" fmla="*/ 1015714 h 1993176"/>
                  <a:gd name="connsiteX2" fmla="*/ 1108556 w 1110102"/>
                  <a:gd name="connsiteY2" fmla="*/ 6721 h 1993176"/>
                  <a:gd name="connsiteX3" fmla="*/ 430639 w 1110102"/>
                  <a:gd name="connsiteY3" fmla="*/ 605811 h 1993176"/>
                  <a:gd name="connsiteX4" fmla="*/ 83797 w 1110102"/>
                  <a:gd name="connsiteY4" fmla="*/ 1189135 h 1993176"/>
                  <a:gd name="connsiteX5" fmla="*/ 4640 w 1110102"/>
                  <a:gd name="connsiteY5" fmla="*/ 1990877 h 1993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0102" h="1993176">
                    <a:moveTo>
                      <a:pt x="4970" y="1993176"/>
                    </a:moveTo>
                    <a:cubicBezTo>
                      <a:pt x="23363" y="1669983"/>
                      <a:pt x="41756" y="1346790"/>
                      <a:pt x="225687" y="1015714"/>
                    </a:cubicBezTo>
                    <a:cubicBezTo>
                      <a:pt x="409618" y="684638"/>
                      <a:pt x="1074397" y="75038"/>
                      <a:pt x="1108556" y="6721"/>
                    </a:cubicBezTo>
                    <a:cubicBezTo>
                      <a:pt x="1142715" y="-61596"/>
                      <a:pt x="601432" y="408742"/>
                      <a:pt x="430639" y="605811"/>
                    </a:cubicBezTo>
                    <a:cubicBezTo>
                      <a:pt x="259846" y="802880"/>
                      <a:pt x="154797" y="958291"/>
                      <a:pt x="83797" y="1189135"/>
                    </a:cubicBezTo>
                    <a:cubicBezTo>
                      <a:pt x="12797" y="1419979"/>
                      <a:pt x="-11126" y="1757022"/>
                      <a:pt x="4640" y="1990877"/>
                    </a:cubicBezTo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5764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143BEF22-2FE6-4231-9062-74CEF0428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" y="0"/>
            <a:ext cx="12176084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24045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自定義快速訪問</a:t>
            </a:r>
            <a:br>
              <a:rPr lang="en-US" altLang="zh-TW" dirty="0"/>
            </a:br>
            <a:r>
              <a:rPr lang="zh-TW" altLang="en-US" dirty="0"/>
              <a:t>工具列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8EFD02FB-C55D-4583-B923-7268A2CA9E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6" name="投影片編號版面配置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11</a:t>
            </a:fld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559688" y="375933"/>
            <a:ext cx="1105932" cy="731500"/>
            <a:chOff x="5087888" y="908720"/>
            <a:chExt cx="3048264" cy="2016224"/>
          </a:xfrm>
        </p:grpSpPr>
        <p:pic>
          <p:nvPicPr>
            <p:cNvPr id="16" name="圖片 15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87888" y="908720"/>
              <a:ext cx="3048264" cy="2016224"/>
            </a:xfrm>
            <a:prstGeom prst="rect">
              <a:avLst/>
            </a:prstGeom>
          </p:spPr>
        </p:pic>
        <p:grpSp>
          <p:nvGrpSpPr>
            <p:cNvPr id="17" name="群組 16"/>
            <p:cNvGrpSpPr/>
            <p:nvPr/>
          </p:nvGrpSpPr>
          <p:grpSpPr>
            <a:xfrm>
              <a:off x="5447928" y="1628800"/>
              <a:ext cx="2282132" cy="941832"/>
              <a:chOff x="6885003" y="3290424"/>
              <a:chExt cx="2902444" cy="1197834"/>
            </a:xfrm>
          </p:grpSpPr>
          <p:grpSp>
            <p:nvGrpSpPr>
              <p:cNvPr id="18" name="群組 17"/>
              <p:cNvGrpSpPr/>
              <p:nvPr/>
            </p:nvGrpSpPr>
            <p:grpSpPr>
              <a:xfrm>
                <a:off x="8589613" y="3290424"/>
                <a:ext cx="1197834" cy="1197834"/>
                <a:chOff x="8904312" y="3789040"/>
                <a:chExt cx="1872208" cy="1872208"/>
              </a:xfrm>
            </p:grpSpPr>
            <p:sp>
              <p:nvSpPr>
                <p:cNvPr id="23" name="橢圓 22"/>
                <p:cNvSpPr/>
                <p:nvPr/>
              </p:nvSpPr>
              <p:spPr bwMode="auto">
                <a:xfrm>
                  <a:off x="8904312" y="3789040"/>
                  <a:ext cx="1872208" cy="187220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24" name="橢圓 23"/>
                <p:cNvSpPr/>
                <p:nvPr/>
              </p:nvSpPr>
              <p:spPr bwMode="auto">
                <a:xfrm>
                  <a:off x="9048328" y="3933056"/>
                  <a:ext cx="936104" cy="936104"/>
                </a:xfrm>
                <a:prstGeom prst="ellipse">
                  <a:avLst/>
                </a:prstGeom>
                <a:solidFill>
                  <a:srgbClr val="000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25" name="橢圓 24"/>
                <p:cNvSpPr/>
                <p:nvPr/>
              </p:nvSpPr>
              <p:spPr bwMode="auto">
                <a:xfrm>
                  <a:off x="9624392" y="4221088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  <p:grpSp>
            <p:nvGrpSpPr>
              <p:cNvPr id="19" name="群組 18"/>
              <p:cNvGrpSpPr/>
              <p:nvPr/>
            </p:nvGrpSpPr>
            <p:grpSpPr>
              <a:xfrm flipH="1">
                <a:off x="6885003" y="3290424"/>
                <a:ext cx="1197834" cy="1197834"/>
                <a:chOff x="8904312" y="3789040"/>
                <a:chExt cx="1872208" cy="1872208"/>
              </a:xfrm>
            </p:grpSpPr>
            <p:sp>
              <p:nvSpPr>
                <p:cNvPr id="20" name="橢圓 19"/>
                <p:cNvSpPr/>
                <p:nvPr/>
              </p:nvSpPr>
              <p:spPr bwMode="auto">
                <a:xfrm>
                  <a:off x="8904312" y="3789040"/>
                  <a:ext cx="1872208" cy="187220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21" name="橢圓 20"/>
                <p:cNvSpPr/>
                <p:nvPr/>
              </p:nvSpPr>
              <p:spPr bwMode="auto">
                <a:xfrm>
                  <a:off x="9048328" y="3933056"/>
                  <a:ext cx="936104" cy="936104"/>
                </a:xfrm>
                <a:prstGeom prst="ellipse">
                  <a:avLst/>
                </a:prstGeom>
                <a:solidFill>
                  <a:srgbClr val="000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22" name="橢圓 21"/>
                <p:cNvSpPr/>
                <p:nvPr/>
              </p:nvSpPr>
              <p:spPr bwMode="auto">
                <a:xfrm>
                  <a:off x="9624392" y="4221088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7AAF9625-7CD7-4CCE-B409-87AB9B43A1AE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9666574" y="1194446"/>
            <a:ext cx="2093728" cy="424607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D9CF4A-94E5-467E-A213-3616D271DBE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3361"/>
          <a:stretch/>
        </p:blipFill>
        <p:spPr>
          <a:xfrm>
            <a:off x="5920243" y="463028"/>
            <a:ext cx="1687980" cy="5783967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6DF1FB2-283A-45E8-9815-FFA07757E6E6}"/>
              </a:ext>
            </a:extLst>
          </p:cNvPr>
          <p:cNvCxnSpPr/>
          <p:nvPr/>
        </p:nvCxnSpPr>
        <p:spPr>
          <a:xfrm>
            <a:off x="5332288" y="5904794"/>
            <a:ext cx="462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群組 8">
            <a:extLst>
              <a:ext uri="{FF2B5EF4-FFF2-40B4-BE49-F238E27FC236}">
                <a16:creationId xmlns:a16="http://schemas.microsoft.com/office/drawing/2014/main" id="{770EC90D-2F79-4B03-803C-016B648CAD61}"/>
              </a:ext>
            </a:extLst>
          </p:cNvPr>
          <p:cNvGrpSpPr/>
          <p:nvPr/>
        </p:nvGrpSpPr>
        <p:grpSpPr>
          <a:xfrm>
            <a:off x="5915153" y="463028"/>
            <a:ext cx="1698160" cy="5783967"/>
            <a:chOff x="1210140" y="-1305845"/>
            <a:chExt cx="2183054" cy="7435526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3D715D74-D061-494B-B9CB-08D247BE5193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 rotWithShape="1">
            <a:blip r:embed="rId8"/>
            <a:srcRect b="68202"/>
            <a:stretch/>
          </p:blipFill>
          <p:spPr>
            <a:xfrm>
              <a:off x="1210140" y="-1305845"/>
              <a:ext cx="2183054" cy="2528717"/>
            </a:xfrm>
            <a:prstGeom prst="rect">
              <a:avLst/>
            </a:prstGeom>
          </p:spPr>
        </p:pic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8EBFD348-EB1E-45A9-B235-0B7D2F901173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8"/>
            <a:srcRect t="38299"/>
            <a:stretch/>
          </p:blipFill>
          <p:spPr>
            <a:xfrm>
              <a:off x="1210140" y="1222872"/>
              <a:ext cx="2183054" cy="4906809"/>
            </a:xfrm>
            <a:prstGeom prst="rect">
              <a:avLst/>
            </a:prstGeom>
          </p:spPr>
        </p:pic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2EAD2DB2-F9E0-455F-86DE-C70D695553C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400"/>
          <a:stretch/>
        </p:blipFill>
        <p:spPr>
          <a:xfrm>
            <a:off x="7810612" y="2045193"/>
            <a:ext cx="1550055" cy="4155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09612FC-DB4A-4157-BF10-4788A1C6EB57}"/>
              </a:ext>
            </a:extLst>
          </p:cNvPr>
          <p:cNvSpPr/>
          <p:nvPr/>
        </p:nvSpPr>
        <p:spPr>
          <a:xfrm>
            <a:off x="5996539" y="5746282"/>
            <a:ext cx="1491916" cy="413886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391CE5E6-B918-4D32-A658-13A666A8496B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10"/>
          <a:srcRect r="4841"/>
          <a:stretch/>
        </p:blipFill>
        <p:spPr>
          <a:xfrm>
            <a:off x="9666574" y="1194446"/>
            <a:ext cx="2093728" cy="424607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8161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2F88800F-566C-4094-9DEC-258517DEF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169" y="2583023"/>
            <a:ext cx="2032104" cy="148597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911F39A-20BB-4837-89FD-731F09F42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5281" y="2577333"/>
            <a:ext cx="2019404" cy="150502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自訂快速存取工具列</a:t>
            </a:r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12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463" y="2545626"/>
            <a:ext cx="1905000" cy="1771650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1465729" y="2479301"/>
            <a:ext cx="1264024" cy="443754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4988859" y="3800130"/>
            <a:ext cx="1264024" cy="443754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297807" y="3833181"/>
            <a:ext cx="2232212" cy="443754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619250" y="4603937"/>
            <a:ext cx="1905001" cy="443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置於功能區上方</a:t>
            </a:r>
          </a:p>
        </p:txBody>
      </p:sp>
      <p:sp>
        <p:nvSpPr>
          <p:cNvPr id="13" name="矩形 12"/>
          <p:cNvSpPr/>
          <p:nvPr/>
        </p:nvSpPr>
        <p:spPr>
          <a:xfrm>
            <a:off x="4988859" y="4604777"/>
            <a:ext cx="1905001" cy="443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置於功能區下方</a:t>
            </a:r>
          </a:p>
        </p:txBody>
      </p:sp>
      <p:sp>
        <p:nvSpPr>
          <p:cNvPr id="14" name="矩形 13"/>
          <p:cNvSpPr/>
          <p:nvPr/>
        </p:nvSpPr>
        <p:spPr>
          <a:xfrm>
            <a:off x="7855027" y="4493769"/>
            <a:ext cx="3503364" cy="443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新增的自訂快速存取工具列</a:t>
            </a:r>
          </a:p>
        </p:txBody>
      </p:sp>
      <p:sp>
        <p:nvSpPr>
          <p:cNvPr id="3" name="矩形 2"/>
          <p:cNvSpPr/>
          <p:nvPr/>
        </p:nvSpPr>
        <p:spPr>
          <a:xfrm>
            <a:off x="812307" y="1529833"/>
            <a:ext cx="42969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/>
              <a:t>上 下</a:t>
            </a:r>
            <a:r>
              <a:rPr lang="zh-CN" altLang="en-US" sz="2400" b="1" dirty="0"/>
              <a:t>自訂快速存取工具列</a:t>
            </a:r>
            <a:endParaRPr lang="zh-TW" altLang="en-US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8002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289DD91D-48F0-469A-8E47-7725B3C1F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848" y="3084992"/>
            <a:ext cx="7124367" cy="194420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4843" y="1241323"/>
            <a:ext cx="2800350" cy="344805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82B1DDB-8A95-44AA-A9D4-DC91E3CF95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3268" y="1249513"/>
            <a:ext cx="3141772" cy="3466421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3C1D5F06-FDF9-430E-9CDB-7486AAB125A7}"/>
              </a:ext>
            </a:extLst>
          </p:cNvPr>
          <p:cNvSpPr/>
          <p:nvPr/>
        </p:nvSpPr>
        <p:spPr>
          <a:xfrm>
            <a:off x="7933267" y="1549400"/>
            <a:ext cx="1761066" cy="3285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7"/>
          <a:srcRect r="2381" b="5323"/>
          <a:stretch/>
        </p:blipFill>
        <p:spPr>
          <a:xfrm>
            <a:off x="967979" y="3084161"/>
            <a:ext cx="8029677" cy="194420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995362" y="1241323"/>
            <a:ext cx="6581775" cy="138112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A8D38CF-CCFC-4FA9-B135-35EB4B3D06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5236" y="1289011"/>
            <a:ext cx="6649000" cy="141185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自訂快速存取工具列</a:t>
            </a:r>
            <a:r>
              <a:rPr lang="en-US" altLang="zh-TW" dirty="0"/>
              <a:t>- </a:t>
            </a:r>
            <a:r>
              <a:rPr lang="zh-TW" altLang="en-US" dirty="0"/>
              <a:t>移動工具列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13</a:t>
            </a:fld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838199" y="1040889"/>
            <a:ext cx="2599267" cy="62946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31056" y="4677323"/>
            <a:ext cx="2266950" cy="36492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533400" y="888489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494406" y="4432643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328471" y="1422913"/>
            <a:ext cx="588310" cy="587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上方</a:t>
            </a:r>
          </a:p>
        </p:txBody>
      </p:sp>
      <p:sp>
        <p:nvSpPr>
          <p:cNvPr id="16" name="橢圓 15"/>
          <p:cNvSpPr/>
          <p:nvPr/>
        </p:nvSpPr>
        <p:spPr>
          <a:xfrm>
            <a:off x="1410820" y="5052999"/>
            <a:ext cx="588310" cy="58747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下方</a:t>
            </a:r>
          </a:p>
        </p:txBody>
      </p:sp>
      <p:cxnSp>
        <p:nvCxnSpPr>
          <p:cNvPr id="18" name="直線單箭頭接點 17"/>
          <p:cNvCxnSpPr>
            <a:cxnSpLocks/>
          </p:cNvCxnSpPr>
          <p:nvPr/>
        </p:nvCxnSpPr>
        <p:spPr>
          <a:xfrm flipH="1">
            <a:off x="9863667" y="726141"/>
            <a:ext cx="127499" cy="467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9780406" y="661886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9383712" y="4333261"/>
            <a:ext cx="1945481" cy="54651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9518848" y="4441109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1965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自訂快速存取工具列</a:t>
            </a:r>
            <a:r>
              <a:rPr lang="zh-TW" altLang="en-US" dirty="0"/>
              <a:t> </a:t>
            </a:r>
            <a:r>
              <a:rPr lang="en-US" altLang="zh-TW" dirty="0"/>
              <a:t>- </a:t>
            </a:r>
            <a:r>
              <a:rPr lang="zh-TW" altLang="en-US" dirty="0"/>
              <a:t>新增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14</a:t>
            </a:fld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1129553" y="1458165"/>
            <a:ext cx="3469341" cy="3686175"/>
            <a:chOff x="1129553" y="1458165"/>
            <a:chExt cx="3469341" cy="3686175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3"/>
            <a:srcRect l="2045" r="2355"/>
            <a:stretch/>
          </p:blipFill>
          <p:spPr>
            <a:xfrm>
              <a:off x="1129553" y="1458165"/>
              <a:ext cx="3469341" cy="36861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矩形 4"/>
            <p:cNvSpPr/>
            <p:nvPr/>
          </p:nvSpPr>
          <p:spPr>
            <a:xfrm>
              <a:off x="1479177" y="1458165"/>
              <a:ext cx="3119717" cy="6799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366682" y="2138082"/>
              <a:ext cx="2232212" cy="1492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366682" y="4857206"/>
              <a:ext cx="2232212" cy="287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4154" y="1458165"/>
            <a:ext cx="2600325" cy="16192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5"/>
          <a:srcRect r="62379" b="4668"/>
          <a:stretch/>
        </p:blipFill>
        <p:spPr>
          <a:xfrm>
            <a:off x="5298141" y="1458165"/>
            <a:ext cx="2554942" cy="1616301"/>
          </a:xfrm>
          <a:prstGeom prst="rect">
            <a:avLst/>
          </a:prstGeom>
        </p:spPr>
      </p:pic>
      <p:sp>
        <p:nvSpPr>
          <p:cNvPr id="12" name="橢圓 11"/>
          <p:cNvSpPr/>
          <p:nvPr/>
        </p:nvSpPr>
        <p:spPr>
          <a:xfrm>
            <a:off x="5177116" y="2739837"/>
            <a:ext cx="1317814" cy="4572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8184493" y="2739837"/>
            <a:ext cx="1317814" cy="4572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 flipH="1" flipV="1">
            <a:off x="9103659" y="3074466"/>
            <a:ext cx="94129" cy="55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981635" y="3402106"/>
            <a:ext cx="1344707" cy="4572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2420472" y="3517815"/>
            <a:ext cx="1586751" cy="4572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1669957" y="5232316"/>
            <a:ext cx="2173382" cy="45720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按滑鼠右鍵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0677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自訂快速存取工具列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刪除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15</a:t>
            </a:fld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1129553" y="1458165"/>
            <a:ext cx="3469341" cy="3686175"/>
            <a:chOff x="1129553" y="1458165"/>
            <a:chExt cx="3469341" cy="3686175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3"/>
            <a:srcRect l="2045" r="2355"/>
            <a:stretch/>
          </p:blipFill>
          <p:spPr>
            <a:xfrm>
              <a:off x="1129553" y="1458165"/>
              <a:ext cx="3469341" cy="36861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矩形 4"/>
            <p:cNvSpPr/>
            <p:nvPr/>
          </p:nvSpPr>
          <p:spPr>
            <a:xfrm>
              <a:off x="1479177" y="1458165"/>
              <a:ext cx="3119717" cy="6799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366682" y="2138082"/>
              <a:ext cx="2232212" cy="1492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366682" y="4857206"/>
              <a:ext cx="2232212" cy="287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4154" y="1458165"/>
            <a:ext cx="2600325" cy="16192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5"/>
          <a:srcRect r="62379" b="4668"/>
          <a:stretch/>
        </p:blipFill>
        <p:spPr>
          <a:xfrm>
            <a:off x="5298141" y="1458165"/>
            <a:ext cx="2554942" cy="1616301"/>
          </a:xfrm>
          <a:prstGeom prst="rect">
            <a:avLst/>
          </a:prstGeom>
        </p:spPr>
      </p:pic>
      <p:sp>
        <p:nvSpPr>
          <p:cNvPr id="12" name="橢圓 11"/>
          <p:cNvSpPr/>
          <p:nvPr/>
        </p:nvSpPr>
        <p:spPr>
          <a:xfrm>
            <a:off x="5177116" y="2739837"/>
            <a:ext cx="1317814" cy="4572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8184493" y="2739837"/>
            <a:ext cx="1317814" cy="4572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 flipH="1" flipV="1">
            <a:off x="9103659" y="3074466"/>
            <a:ext cx="94129" cy="55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981635" y="3402106"/>
            <a:ext cx="1344707" cy="4572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2420472" y="3517815"/>
            <a:ext cx="1586751" cy="4572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6776" y="3517815"/>
            <a:ext cx="3429000" cy="2771775"/>
          </a:xfrm>
          <a:prstGeom prst="rect">
            <a:avLst/>
          </a:prstGeom>
        </p:spPr>
      </p:pic>
      <p:sp>
        <p:nvSpPr>
          <p:cNvPr id="21" name="橢圓 20"/>
          <p:cNvSpPr/>
          <p:nvPr/>
        </p:nvSpPr>
        <p:spPr>
          <a:xfrm>
            <a:off x="5889813" y="4855657"/>
            <a:ext cx="389963" cy="28868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6299948" y="5053027"/>
            <a:ext cx="1553135" cy="29890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5136775" y="5154845"/>
            <a:ext cx="1102659" cy="1134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/>
          <p:nvPr/>
        </p:nvCxnSpPr>
        <p:spPr>
          <a:xfrm flipV="1">
            <a:off x="5889813" y="3271059"/>
            <a:ext cx="1" cy="14822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1669957" y="5232316"/>
            <a:ext cx="2173382" cy="45720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按滑鼠右鍵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7732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標題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快速存取工具列 </a:t>
            </a:r>
            <a:r>
              <a:rPr lang="en-US" altLang="zh-TW" dirty="0"/>
              <a:t>–</a:t>
            </a:r>
            <a:r>
              <a:rPr lang="zh-TW" altLang="en-US" dirty="0"/>
              <a:t> 匯出 </a:t>
            </a:r>
            <a:r>
              <a:rPr lang="en-US" altLang="zh-TW" dirty="0"/>
              <a:t>/</a:t>
            </a:r>
            <a:r>
              <a:rPr lang="zh-TW" altLang="en-US" dirty="0"/>
              <a:t> 匯入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37C255B-6467-4251-A585-2407CDE8F3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483" y="965199"/>
            <a:ext cx="1329882" cy="5259685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2949CE0C-8911-4C7D-AC42-73A5B782C197}"/>
              </a:ext>
            </a:extLst>
          </p:cNvPr>
          <p:cNvGrpSpPr/>
          <p:nvPr/>
        </p:nvGrpSpPr>
        <p:grpSpPr>
          <a:xfrm>
            <a:off x="3227132" y="893134"/>
            <a:ext cx="1621314" cy="5420454"/>
            <a:chOff x="4800750" y="893134"/>
            <a:chExt cx="1621314" cy="5420454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BC20E4BA-C924-4BD2-9A92-0EB29506FF3F}"/>
                </a:ext>
              </a:extLst>
            </p:cNvPr>
            <p:cNvGrpSpPr/>
            <p:nvPr/>
          </p:nvGrpSpPr>
          <p:grpSpPr>
            <a:xfrm>
              <a:off x="4830631" y="893134"/>
              <a:ext cx="1591433" cy="5420454"/>
              <a:chOff x="1210140" y="-1305845"/>
              <a:chExt cx="2183054" cy="7435526"/>
            </a:xfrm>
          </p:grpSpPr>
          <p:pic>
            <p:nvPicPr>
              <p:cNvPr id="18" name="圖片 17">
                <a:extLst>
                  <a:ext uri="{FF2B5EF4-FFF2-40B4-BE49-F238E27FC236}">
                    <a16:creationId xmlns:a16="http://schemas.microsoft.com/office/drawing/2014/main" id="{2E5C2711-107D-425D-922D-B56EE68C705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 rotWithShape="1">
              <a:blip r:embed="rId6"/>
              <a:srcRect b="68202"/>
              <a:stretch/>
            </p:blipFill>
            <p:spPr>
              <a:xfrm>
                <a:off x="1210140" y="-1305845"/>
                <a:ext cx="2183054" cy="2528717"/>
              </a:xfrm>
              <a:prstGeom prst="rect">
                <a:avLst/>
              </a:prstGeom>
            </p:spPr>
          </p:pic>
          <p:pic>
            <p:nvPicPr>
              <p:cNvPr id="19" name="圖片 18">
                <a:extLst>
                  <a:ext uri="{FF2B5EF4-FFF2-40B4-BE49-F238E27FC236}">
                    <a16:creationId xmlns:a16="http://schemas.microsoft.com/office/drawing/2014/main" id="{D8755D98-E3F7-4E1A-9889-DA6F68FF233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 rotWithShape="1">
              <a:blip r:embed="rId6"/>
              <a:srcRect t="38299"/>
              <a:stretch/>
            </p:blipFill>
            <p:spPr>
              <a:xfrm>
                <a:off x="1210140" y="1222872"/>
                <a:ext cx="2183054" cy="4906809"/>
              </a:xfrm>
              <a:prstGeom prst="rect">
                <a:avLst/>
              </a:prstGeom>
            </p:spPr>
          </p:pic>
        </p:grpSp>
        <p:sp>
          <p:nvSpPr>
            <p:cNvPr id="15" name="橢圓 13">
              <a:extLst>
                <a:ext uri="{FF2B5EF4-FFF2-40B4-BE49-F238E27FC236}">
                  <a16:creationId xmlns:a16="http://schemas.microsoft.com/office/drawing/2014/main" id="{0022D187-4398-440A-BD74-FBA907534663}"/>
                </a:ext>
              </a:extLst>
            </p:cNvPr>
            <p:cNvSpPr/>
            <p:nvPr/>
          </p:nvSpPr>
          <p:spPr>
            <a:xfrm>
              <a:off x="4800750" y="5837439"/>
              <a:ext cx="1613647" cy="363072"/>
            </a:xfrm>
            <a:prstGeom prst="ellipse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0" name="图片 3">
            <a:extLst>
              <a:ext uri="{FF2B5EF4-FFF2-40B4-BE49-F238E27FC236}">
                <a16:creationId xmlns:a16="http://schemas.microsoft.com/office/drawing/2014/main" id="{45030365-5001-41C0-AD6C-92392E179CB2}"/>
              </a:ext>
            </a:extLst>
          </p:cNvPr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8135486" y="1268874"/>
            <a:ext cx="2093728" cy="424607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317E9BA5-DC41-43AF-9AD2-F3A43308072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400"/>
          <a:stretch/>
        </p:blipFill>
        <p:spPr>
          <a:xfrm>
            <a:off x="6279524" y="2119621"/>
            <a:ext cx="1550055" cy="4155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10D9D762-348A-473F-9DD7-D17DA52D2039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9"/>
          <a:srcRect r="4841"/>
          <a:stretch/>
        </p:blipFill>
        <p:spPr>
          <a:xfrm>
            <a:off x="8135486" y="1268874"/>
            <a:ext cx="2093728" cy="424607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7264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-104059" y="-11723"/>
            <a:ext cx="12174139" cy="6674588"/>
            <a:chOff x="-104059" y="91706"/>
            <a:chExt cx="12174139" cy="6674588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3"/>
            <a:srcRect r="1000"/>
            <a:stretch/>
          </p:blipFill>
          <p:spPr>
            <a:xfrm>
              <a:off x="0" y="91706"/>
              <a:ext cx="12070080" cy="6674588"/>
            </a:xfrm>
            <a:prstGeom prst="rect">
              <a:avLst/>
            </a:prstGeom>
          </p:spPr>
        </p:pic>
        <p:sp>
          <p:nvSpPr>
            <p:cNvPr id="8" name="橢圓 7"/>
            <p:cNvSpPr/>
            <p:nvPr/>
          </p:nvSpPr>
          <p:spPr>
            <a:xfrm>
              <a:off x="7090117" y="5957934"/>
              <a:ext cx="1420836" cy="29542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-104059" y="2233099"/>
              <a:ext cx="1420836" cy="29542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8539089" y="4608900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PowerPoint 自訂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.exportedUI</a:t>
            </a: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8356209" y="5106572"/>
            <a:ext cx="1055077" cy="1343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621130" y="4199417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匯出的檔案名規格如下</a:t>
            </a:r>
          </a:p>
        </p:txBody>
      </p:sp>
      <p:sp>
        <p:nvSpPr>
          <p:cNvPr id="17" name="橢圓 16"/>
          <p:cNvSpPr/>
          <p:nvPr/>
        </p:nvSpPr>
        <p:spPr>
          <a:xfrm>
            <a:off x="6722493" y="1264023"/>
            <a:ext cx="1331260" cy="14926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8621130" y="2255662"/>
            <a:ext cx="24929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可將現有的功能匯出</a:t>
            </a:r>
            <a:b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需要時匯入</a:t>
            </a:r>
            <a:b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如此才能快速啟動指令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zh-TW" altLang="en-US" dirty="0"/>
              <a:t>匯出 </a:t>
            </a:r>
            <a:r>
              <a:rPr lang="en-US" altLang="zh-TW" dirty="0"/>
              <a:t>/ </a:t>
            </a:r>
            <a:r>
              <a:rPr lang="zh-TW" altLang="en-US" dirty="0"/>
              <a:t>匯入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1204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快速鍵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>
              <a:lnSpc>
                <a:spcPct val="100000"/>
              </a:lnSpc>
              <a:spcBef>
                <a:spcPts val="1200"/>
              </a:spcBef>
            </a:pPr>
            <a:r>
              <a:rPr lang="zh-TW" altLang="en-US" sz="2000" dirty="0"/>
              <a:t>指令編碼</a:t>
            </a:r>
            <a:endParaRPr lang="en-US" altLang="zh-TW" sz="2000" dirty="0"/>
          </a:p>
          <a:p>
            <a:pPr algn="r">
              <a:lnSpc>
                <a:spcPct val="100000"/>
              </a:lnSpc>
              <a:spcBef>
                <a:spcPts val="1200"/>
              </a:spcBef>
            </a:pPr>
            <a:r>
              <a:rPr lang="zh-TW" altLang="en-US" sz="2000" dirty="0"/>
              <a:t>ＰＰＴ快捷</a:t>
            </a:r>
            <a:endParaRPr lang="en-US" altLang="zh-TW" sz="2000" dirty="0"/>
          </a:p>
          <a:p>
            <a:pPr algn="r">
              <a:lnSpc>
                <a:spcPct val="100000"/>
              </a:lnSpc>
              <a:spcBef>
                <a:spcPts val="1200"/>
              </a:spcBef>
            </a:pPr>
            <a:r>
              <a:rPr lang="en-US" altLang="zh-TW" sz="2000" dirty="0"/>
              <a:t>AMA</a:t>
            </a:r>
            <a:r>
              <a:rPr lang="zh-TW" altLang="en-US" sz="2000" dirty="0"/>
              <a:t> 快捷</a:t>
            </a:r>
            <a:endParaRPr lang="en-US" altLang="zh-TW" sz="2000" dirty="0"/>
          </a:p>
          <a:p>
            <a:pPr algn="r">
              <a:lnSpc>
                <a:spcPct val="100000"/>
              </a:lnSpc>
              <a:spcBef>
                <a:spcPts val="1200"/>
              </a:spcBef>
            </a:pPr>
            <a:r>
              <a:rPr lang="zh-TW" altLang="en-US" sz="2000" dirty="0"/>
              <a:t>顯示指令路徑</a:t>
            </a:r>
            <a:endParaRPr lang="en-US" altLang="zh-TW" sz="2000" dirty="0"/>
          </a:p>
          <a:p>
            <a:pPr algn="r">
              <a:lnSpc>
                <a:spcPct val="100000"/>
              </a:lnSpc>
              <a:spcBef>
                <a:spcPts val="1200"/>
              </a:spcBef>
            </a:pPr>
            <a:r>
              <a:rPr lang="zh-TW" altLang="en-US" sz="2000" dirty="0"/>
              <a:t>前次執行</a:t>
            </a:r>
            <a:endParaRPr lang="en-US" altLang="zh-TW" sz="2000" dirty="0"/>
          </a:p>
          <a:p>
            <a:pPr algn="r">
              <a:lnSpc>
                <a:spcPct val="100000"/>
              </a:lnSpc>
              <a:spcBef>
                <a:spcPts val="1200"/>
              </a:spcBef>
            </a:pPr>
            <a:r>
              <a:rPr lang="zh-TW" altLang="en-US" sz="2000" dirty="0"/>
              <a:t>最近執行</a:t>
            </a:r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18</a:t>
            </a:fld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8679304" y="1923793"/>
            <a:ext cx="1105932" cy="731500"/>
            <a:chOff x="5087888" y="908720"/>
            <a:chExt cx="3048264" cy="2016224"/>
          </a:xfrm>
        </p:grpSpPr>
        <p:pic>
          <p:nvPicPr>
            <p:cNvPr id="17" name="圖片 16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7888" y="908720"/>
              <a:ext cx="3048264" cy="2016224"/>
            </a:xfrm>
            <a:prstGeom prst="rect">
              <a:avLst/>
            </a:prstGeom>
          </p:spPr>
        </p:pic>
        <p:grpSp>
          <p:nvGrpSpPr>
            <p:cNvPr id="18" name="群組 17"/>
            <p:cNvGrpSpPr/>
            <p:nvPr/>
          </p:nvGrpSpPr>
          <p:grpSpPr>
            <a:xfrm>
              <a:off x="5447928" y="1628800"/>
              <a:ext cx="2282132" cy="941832"/>
              <a:chOff x="6885003" y="3290424"/>
              <a:chExt cx="2902444" cy="1197834"/>
            </a:xfrm>
          </p:grpSpPr>
          <p:grpSp>
            <p:nvGrpSpPr>
              <p:cNvPr id="19" name="群組 18"/>
              <p:cNvGrpSpPr/>
              <p:nvPr/>
            </p:nvGrpSpPr>
            <p:grpSpPr>
              <a:xfrm>
                <a:off x="8589613" y="3290424"/>
                <a:ext cx="1197834" cy="1197834"/>
                <a:chOff x="8904312" y="3789040"/>
                <a:chExt cx="1872208" cy="1872208"/>
              </a:xfrm>
            </p:grpSpPr>
            <p:sp>
              <p:nvSpPr>
                <p:cNvPr id="24" name="橢圓 23"/>
                <p:cNvSpPr/>
                <p:nvPr/>
              </p:nvSpPr>
              <p:spPr bwMode="auto">
                <a:xfrm>
                  <a:off x="8904312" y="3789040"/>
                  <a:ext cx="1872208" cy="187220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25" name="橢圓 24"/>
                <p:cNvSpPr/>
                <p:nvPr/>
              </p:nvSpPr>
              <p:spPr bwMode="auto">
                <a:xfrm>
                  <a:off x="9048328" y="3933056"/>
                  <a:ext cx="936104" cy="936104"/>
                </a:xfrm>
                <a:prstGeom prst="ellipse">
                  <a:avLst/>
                </a:prstGeom>
                <a:solidFill>
                  <a:srgbClr val="000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26" name="橢圓 25"/>
                <p:cNvSpPr/>
                <p:nvPr/>
              </p:nvSpPr>
              <p:spPr bwMode="auto">
                <a:xfrm>
                  <a:off x="9624392" y="4221088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  <p:grpSp>
            <p:nvGrpSpPr>
              <p:cNvPr id="20" name="群組 19"/>
              <p:cNvGrpSpPr/>
              <p:nvPr/>
            </p:nvGrpSpPr>
            <p:grpSpPr>
              <a:xfrm flipH="1">
                <a:off x="6885003" y="3290424"/>
                <a:ext cx="1197834" cy="1197834"/>
                <a:chOff x="8904312" y="3789040"/>
                <a:chExt cx="1872208" cy="1872208"/>
              </a:xfrm>
            </p:grpSpPr>
            <p:sp>
              <p:nvSpPr>
                <p:cNvPr id="21" name="橢圓 20"/>
                <p:cNvSpPr/>
                <p:nvPr/>
              </p:nvSpPr>
              <p:spPr bwMode="auto">
                <a:xfrm>
                  <a:off x="8904312" y="3789040"/>
                  <a:ext cx="1872208" cy="187220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22" name="橢圓 21"/>
                <p:cNvSpPr/>
                <p:nvPr/>
              </p:nvSpPr>
              <p:spPr bwMode="auto">
                <a:xfrm>
                  <a:off x="9048328" y="3933056"/>
                  <a:ext cx="936104" cy="936104"/>
                </a:xfrm>
                <a:prstGeom prst="ellipse">
                  <a:avLst/>
                </a:prstGeom>
                <a:solidFill>
                  <a:srgbClr val="000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23" name="橢圓 22"/>
                <p:cNvSpPr/>
                <p:nvPr/>
              </p:nvSpPr>
              <p:spPr bwMode="auto">
                <a:xfrm>
                  <a:off x="9624392" y="4221088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701222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894902CB-3FA0-4AA9-B5A2-023F3142E351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198036" y="1554854"/>
            <a:ext cx="9345105" cy="11096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指令編碼</a:t>
            </a:r>
          </a:p>
        </p:txBody>
      </p:sp>
      <p:sp>
        <p:nvSpPr>
          <p:cNvPr id="2" name="圓角矩形 1"/>
          <p:cNvSpPr/>
          <p:nvPr>
            <p:custDataLst>
              <p:tags r:id="rId2"/>
            </p:custDataLst>
          </p:nvPr>
        </p:nvSpPr>
        <p:spPr>
          <a:xfrm>
            <a:off x="4839046" y="1057998"/>
            <a:ext cx="2285654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a.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輔助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3.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指令編碼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E001D5B-CFE4-457F-8795-A119FEB7E49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338490" y="495015"/>
            <a:ext cx="3538378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a.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輔助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快捷 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&gt;&gt;  3.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最近執行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1C979066-E986-43DD-8C89-9F58DB19DA6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810346" y="6322377"/>
            <a:ext cx="2285654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a.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輔助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3.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指令編碼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7742D7D-8198-4F44-8BD2-A5502BC9E6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8036" y="1554854"/>
            <a:ext cx="9345105" cy="110968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A1BCCE6F-CD8D-4889-A5E0-C443CC27DDF3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6454408" y="1586428"/>
            <a:ext cx="2887895" cy="4166935"/>
          </a:xfrm>
          <a:custGeom>
            <a:avLst/>
            <a:gdLst>
              <a:gd name="connsiteX0" fmla="*/ 0 w 2794499"/>
              <a:gd name="connsiteY0" fmla="*/ 0 h 4032174"/>
              <a:gd name="connsiteX1" fmla="*/ 2370102 w 2794499"/>
              <a:gd name="connsiteY1" fmla="*/ 0 h 4032174"/>
              <a:gd name="connsiteX2" fmla="*/ 2370102 w 2794499"/>
              <a:gd name="connsiteY2" fmla="*/ 1051379 h 4032174"/>
              <a:gd name="connsiteX3" fmla="*/ 1346053 w 2794499"/>
              <a:gd name="connsiteY3" fmla="*/ 1051379 h 4032174"/>
              <a:gd name="connsiteX4" fmla="*/ 1346053 w 2794499"/>
              <a:gd name="connsiteY4" fmla="*/ 2006398 h 4032174"/>
              <a:gd name="connsiteX5" fmla="*/ 2794499 w 2794499"/>
              <a:gd name="connsiteY5" fmla="*/ 2006398 h 4032174"/>
              <a:gd name="connsiteX6" fmla="*/ 2794499 w 2794499"/>
              <a:gd name="connsiteY6" fmla="*/ 2873874 h 4032174"/>
              <a:gd name="connsiteX7" fmla="*/ 1330135 w 2794499"/>
              <a:gd name="connsiteY7" fmla="*/ 2873874 h 4032174"/>
              <a:gd name="connsiteX8" fmla="*/ 1330135 w 2794499"/>
              <a:gd name="connsiteY8" fmla="*/ 4032174 h 4032174"/>
              <a:gd name="connsiteX9" fmla="*/ 0 w 2794499"/>
              <a:gd name="connsiteY9" fmla="*/ 4032174 h 403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94499" h="4032174">
                <a:moveTo>
                  <a:pt x="0" y="0"/>
                </a:moveTo>
                <a:lnTo>
                  <a:pt x="2370102" y="0"/>
                </a:lnTo>
                <a:lnTo>
                  <a:pt x="2370102" y="1051379"/>
                </a:lnTo>
                <a:lnTo>
                  <a:pt x="1346053" y="1051379"/>
                </a:lnTo>
                <a:lnTo>
                  <a:pt x="1346053" y="2006398"/>
                </a:lnTo>
                <a:lnTo>
                  <a:pt x="2794499" y="2006398"/>
                </a:lnTo>
                <a:lnTo>
                  <a:pt x="2794499" y="2873874"/>
                </a:lnTo>
                <a:lnTo>
                  <a:pt x="1330135" y="2873874"/>
                </a:lnTo>
                <a:lnTo>
                  <a:pt x="1330135" y="4032174"/>
                </a:lnTo>
                <a:lnTo>
                  <a:pt x="0" y="4032174"/>
                </a:lnTo>
                <a:close/>
              </a:path>
            </a:pathLst>
          </a:cu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0583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綱要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2</a:t>
            </a:fld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644579" y="1154242"/>
            <a:ext cx="10867868" cy="4616971"/>
            <a:chOff x="644579" y="1154242"/>
            <a:chExt cx="10867868" cy="4616971"/>
          </a:xfrm>
        </p:grpSpPr>
        <p:sp>
          <p:nvSpPr>
            <p:cNvPr id="5" name="矩形 4">
              <a:hlinkClick r:id="rId3" action="ppaction://hlinksldjump"/>
            </p:cNvPr>
            <p:cNvSpPr/>
            <p:nvPr/>
          </p:nvSpPr>
          <p:spPr>
            <a:xfrm>
              <a:off x="644579" y="1154242"/>
              <a:ext cx="2521517" cy="212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版面</a:t>
              </a:r>
              <a:endParaRPr lang="en-US" altLang="zh-TW" sz="3200" dirty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sz="2800" dirty="0">
                  <a:solidFill>
                    <a:schemeClr val="tx1"/>
                  </a:solidFill>
                </a:rPr>
                <a:t>工作區</a:t>
              </a:r>
              <a:r>
                <a:rPr lang="en-US" altLang="zh-TW" sz="2800" dirty="0">
                  <a:solidFill>
                    <a:schemeClr val="tx1"/>
                  </a:solidFill>
                </a:rPr>
                <a:t>/</a:t>
              </a:r>
              <a:r>
                <a:rPr lang="zh-TW" altLang="en-US" sz="2800" dirty="0">
                  <a:solidFill>
                    <a:schemeClr val="tx1"/>
                  </a:solidFill>
                </a:rPr>
                <a:t>工具例</a:t>
              </a:r>
            </a:p>
          </p:txBody>
        </p:sp>
        <p:sp>
          <p:nvSpPr>
            <p:cNvPr id="6" name="矩形 5">
              <a:hlinkClick r:id="rId4" action="ppaction://hlinksldjump"/>
            </p:cNvPr>
            <p:cNvSpPr/>
            <p:nvPr/>
          </p:nvSpPr>
          <p:spPr>
            <a:xfrm>
              <a:off x="3426696" y="1154242"/>
              <a:ext cx="2521517" cy="212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工具列</a:t>
              </a:r>
              <a:endParaRPr lang="en-US" altLang="zh-TW" sz="3200" dirty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sz="2800" dirty="0">
                  <a:solidFill>
                    <a:schemeClr val="tx1"/>
                  </a:solidFill>
                </a:rPr>
                <a:t>快取工具列</a:t>
              </a:r>
              <a:endParaRPr lang="en-US" altLang="zh-TW" sz="2800" dirty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sz="2800" dirty="0">
                  <a:solidFill>
                    <a:schemeClr val="tx1"/>
                  </a:solidFill>
                </a:rPr>
                <a:t>最近執行</a:t>
              </a:r>
              <a:endParaRPr lang="en-US" altLang="zh-TW" sz="28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hlinkClick r:id="rId5" action="ppaction://hlinksldjump"/>
            </p:cNvPr>
            <p:cNvSpPr/>
            <p:nvPr/>
          </p:nvSpPr>
          <p:spPr>
            <a:xfrm>
              <a:off x="6208814" y="1154242"/>
              <a:ext cx="2521517" cy="212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快速鍵</a:t>
              </a:r>
            </a:p>
          </p:txBody>
        </p:sp>
        <p:sp>
          <p:nvSpPr>
            <p:cNvPr id="8" name="矩形 7">
              <a:hlinkClick r:id="" action="ppaction://noaction"/>
            </p:cNvPr>
            <p:cNvSpPr/>
            <p:nvPr/>
          </p:nvSpPr>
          <p:spPr>
            <a:xfrm>
              <a:off x="644579" y="3643784"/>
              <a:ext cx="2521517" cy="212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圖案</a:t>
              </a:r>
            </a:p>
          </p:txBody>
        </p:sp>
        <p:sp>
          <p:nvSpPr>
            <p:cNvPr id="9" name="矩形 8">
              <a:hlinkClick r:id="" action="ppaction://noaction"/>
            </p:cNvPr>
            <p:cNvSpPr/>
            <p:nvPr/>
          </p:nvSpPr>
          <p:spPr>
            <a:xfrm>
              <a:off x="3426696" y="3643784"/>
              <a:ext cx="2521517" cy="212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選取</a:t>
              </a:r>
            </a:p>
          </p:txBody>
        </p:sp>
        <p:sp>
          <p:nvSpPr>
            <p:cNvPr id="10" name="矩形 9">
              <a:hlinkClick r:id="" action="ppaction://noaction"/>
            </p:cNvPr>
            <p:cNvSpPr/>
            <p:nvPr/>
          </p:nvSpPr>
          <p:spPr>
            <a:xfrm>
              <a:off x="6208814" y="3643784"/>
              <a:ext cx="2521517" cy="212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對齊</a:t>
              </a:r>
            </a:p>
          </p:txBody>
        </p:sp>
        <p:sp>
          <p:nvSpPr>
            <p:cNvPr id="13" name="矩形 12">
              <a:hlinkClick r:id="rId6" action="ppaction://hlinksldjump"/>
            </p:cNvPr>
            <p:cNvSpPr/>
            <p:nvPr/>
          </p:nvSpPr>
          <p:spPr>
            <a:xfrm>
              <a:off x="8990930" y="1154242"/>
              <a:ext cx="2521517" cy="212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雙欄</a:t>
              </a:r>
            </a:p>
          </p:txBody>
        </p:sp>
        <p:sp>
          <p:nvSpPr>
            <p:cNvPr id="14" name="矩形 13">
              <a:hlinkClick r:id="" action="ppaction://noaction"/>
            </p:cNvPr>
            <p:cNvSpPr/>
            <p:nvPr/>
          </p:nvSpPr>
          <p:spPr>
            <a:xfrm>
              <a:off x="8990930" y="3643784"/>
              <a:ext cx="2521517" cy="212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陣列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33397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快速鍵 </a:t>
            </a:r>
            <a:r>
              <a:rPr lang="en-US" altLang="zh-TW" dirty="0"/>
              <a:t>AMA</a:t>
            </a:r>
            <a:endParaRPr lang="zh-TW" altLang="en-US" dirty="0"/>
          </a:p>
        </p:txBody>
      </p:sp>
      <p:sp>
        <p:nvSpPr>
          <p:cNvPr id="7" name="圓角矩形 6"/>
          <p:cNvSpPr/>
          <p:nvPr>
            <p:custDataLst>
              <p:tags r:id="rId2"/>
            </p:custDataLst>
          </p:nvPr>
        </p:nvSpPr>
        <p:spPr>
          <a:xfrm>
            <a:off x="8657070" y="381000"/>
            <a:ext cx="302693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輔助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快捷 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&gt;&gt;  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最近執行</a:t>
            </a:r>
          </a:p>
        </p:txBody>
      </p:sp>
      <p:sp>
        <p:nvSpPr>
          <p:cNvPr id="8" name="圓角矩形 7"/>
          <p:cNvSpPr/>
          <p:nvPr>
            <p:custDataLst>
              <p:tags r:id="rId3"/>
            </p:custDataLst>
          </p:nvPr>
        </p:nvSpPr>
        <p:spPr>
          <a:xfrm>
            <a:off x="8657070" y="381000"/>
            <a:ext cx="302693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輔助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快捷 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&gt;&gt;  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最近執行</a:t>
            </a:r>
          </a:p>
        </p:txBody>
      </p:sp>
      <p:sp>
        <p:nvSpPr>
          <p:cNvPr id="6" name="矩形 5"/>
          <p:cNvSpPr/>
          <p:nvPr/>
        </p:nvSpPr>
        <p:spPr>
          <a:xfrm>
            <a:off x="2953062" y="3306548"/>
            <a:ext cx="1208344" cy="643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最近執行之指令</a:t>
            </a:r>
          </a:p>
        </p:txBody>
      </p:sp>
      <p:grpSp>
        <p:nvGrpSpPr>
          <p:cNvPr id="59" name="群組 58"/>
          <p:cNvGrpSpPr/>
          <p:nvPr/>
        </p:nvGrpSpPr>
        <p:grpSpPr>
          <a:xfrm>
            <a:off x="6974924" y="2915075"/>
            <a:ext cx="1208344" cy="1091143"/>
            <a:chOff x="4089981" y="2567210"/>
            <a:chExt cx="1448789" cy="1308267"/>
          </a:xfrm>
        </p:grpSpPr>
        <p:sp>
          <p:nvSpPr>
            <p:cNvPr id="10" name="矩形 9"/>
            <p:cNvSpPr/>
            <p:nvPr/>
          </p:nvSpPr>
          <p:spPr>
            <a:xfrm>
              <a:off x="4089981" y="2567210"/>
              <a:ext cx="1448789" cy="9975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按 </a:t>
              </a:r>
              <a:r>
                <a:rPr lang="en-US" altLang="zh-TW" dirty="0">
                  <a:solidFill>
                    <a:schemeClr val="tx1"/>
                  </a:solidFill>
                </a:rPr>
                <a:t>&gt;</a:t>
              </a:r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可顯示指令路徑</a:t>
              </a:r>
            </a:p>
          </p:txBody>
        </p:sp>
        <p:grpSp>
          <p:nvGrpSpPr>
            <p:cNvPr id="58" name="群組 57"/>
            <p:cNvGrpSpPr/>
            <p:nvPr/>
          </p:nvGrpSpPr>
          <p:grpSpPr>
            <a:xfrm>
              <a:off x="4282872" y="2750950"/>
              <a:ext cx="127000" cy="1124527"/>
              <a:chOff x="4282872" y="2750950"/>
              <a:chExt cx="127000" cy="1124527"/>
            </a:xfrm>
          </p:grpSpPr>
          <p:grpSp>
            <p:nvGrpSpPr>
              <p:cNvPr id="42" name="群組 41"/>
              <p:cNvGrpSpPr/>
              <p:nvPr>
                <p:custDataLst>
                  <p:tags r:id="rId5"/>
                </p:custDataLst>
              </p:nvPr>
            </p:nvGrpSpPr>
            <p:grpSpPr>
              <a:xfrm>
                <a:off x="4282872" y="3249713"/>
                <a:ext cx="127000" cy="127000"/>
                <a:chOff x="4282872" y="3249713"/>
                <a:chExt cx="127000" cy="127000"/>
              </a:xfrm>
              <a:noFill/>
            </p:grpSpPr>
            <p:sp>
              <p:nvSpPr>
                <p:cNvPr id="25" name="橢圓 24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4282872" y="3249713"/>
                  <a:ext cx="127000" cy="127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" name="橢圓 38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4346372" y="3313213"/>
                  <a:ext cx="0" cy="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48" name="群組 47"/>
              <p:cNvGrpSpPr/>
              <p:nvPr>
                <p:custDataLst>
                  <p:tags r:id="rId6"/>
                </p:custDataLst>
              </p:nvPr>
            </p:nvGrpSpPr>
            <p:grpSpPr>
              <a:xfrm>
                <a:off x="4282872" y="3748477"/>
                <a:ext cx="127000" cy="127000"/>
                <a:chOff x="4282872" y="3748477"/>
                <a:chExt cx="127000" cy="127000"/>
              </a:xfrm>
              <a:noFill/>
            </p:grpSpPr>
            <p:sp>
              <p:nvSpPr>
                <p:cNvPr id="26" name="橢圓 25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4282872" y="3748477"/>
                  <a:ext cx="127000" cy="127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5" name="橢圓 44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4346372" y="3811977"/>
                  <a:ext cx="0" cy="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36" name="群組 35"/>
              <p:cNvGrpSpPr/>
              <p:nvPr>
                <p:custDataLst>
                  <p:tags r:id="rId7"/>
                </p:custDataLst>
              </p:nvPr>
            </p:nvGrpSpPr>
            <p:grpSpPr>
              <a:xfrm>
                <a:off x="4282872" y="2750950"/>
                <a:ext cx="127000" cy="127000"/>
                <a:chOff x="4282872" y="2750950"/>
                <a:chExt cx="127000" cy="127000"/>
              </a:xfrm>
              <a:noFill/>
            </p:grpSpPr>
            <p:sp>
              <p:nvSpPr>
                <p:cNvPr id="24" name="橢圓 23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4282872" y="2750950"/>
                  <a:ext cx="127000" cy="127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3" name="橢圓 32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4346372" y="2814450"/>
                  <a:ext cx="0" cy="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  <p:cxnSp>
        <p:nvCxnSpPr>
          <p:cNvPr id="4" name="直線單箭頭接點 3"/>
          <p:cNvCxnSpPr>
            <a:stCxn id="10" idx="1"/>
          </p:cNvCxnSpPr>
          <p:nvPr/>
        </p:nvCxnSpPr>
        <p:spPr>
          <a:xfrm flipH="1" flipV="1">
            <a:off x="6271543" y="2506072"/>
            <a:ext cx="703381" cy="824991"/>
          </a:xfrm>
          <a:prstGeom prst="straightConnector1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10" idx="1"/>
          </p:cNvCxnSpPr>
          <p:nvPr/>
        </p:nvCxnSpPr>
        <p:spPr>
          <a:xfrm flipH="1" flipV="1">
            <a:off x="6271543" y="3281217"/>
            <a:ext cx="703381" cy="49845"/>
          </a:xfrm>
          <a:prstGeom prst="straightConnector1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0" idx="1"/>
          </p:cNvCxnSpPr>
          <p:nvPr/>
        </p:nvCxnSpPr>
        <p:spPr>
          <a:xfrm flipH="1">
            <a:off x="6296548" y="3331063"/>
            <a:ext cx="678376" cy="712798"/>
          </a:xfrm>
          <a:prstGeom prst="straightConnector1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cxnSpLocks/>
            <a:stCxn id="10" idx="1"/>
          </p:cNvCxnSpPr>
          <p:nvPr/>
        </p:nvCxnSpPr>
        <p:spPr>
          <a:xfrm flipH="1">
            <a:off x="6323308" y="3331062"/>
            <a:ext cx="651616" cy="1240938"/>
          </a:xfrm>
          <a:prstGeom prst="straightConnector1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cxnSpLocks/>
            <a:stCxn id="10" idx="1"/>
          </p:cNvCxnSpPr>
          <p:nvPr/>
        </p:nvCxnSpPr>
        <p:spPr>
          <a:xfrm flipH="1">
            <a:off x="6276814" y="3331062"/>
            <a:ext cx="698110" cy="2000355"/>
          </a:xfrm>
          <a:prstGeom prst="straightConnector1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>
            <p:custDataLst>
              <p:tags r:id="rId4"/>
            </p:custDataLst>
          </p:nvPr>
        </p:nvSpPr>
        <p:spPr>
          <a:xfrm>
            <a:off x="8361356" y="787958"/>
            <a:ext cx="3538378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a.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輔助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快捷 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&gt;&gt;  3.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最近執行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8DC622-97CB-46D3-8412-41E5FEC9990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64866" y="476191"/>
            <a:ext cx="1949953" cy="6108703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CAE281F-8C83-4A58-BBDA-32EA6866DEB8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6261315" y="1921790"/>
            <a:ext cx="713609" cy="1409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B41779E-868D-4DD7-9864-01D0B9DAA793}"/>
              </a:ext>
            </a:extLst>
          </p:cNvPr>
          <p:cNvCxnSpPr>
            <a:stCxn id="10" idx="1"/>
          </p:cNvCxnSpPr>
          <p:nvPr/>
        </p:nvCxnSpPr>
        <p:spPr>
          <a:xfrm flipH="1">
            <a:off x="6230319" y="3331062"/>
            <a:ext cx="744605" cy="2651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277195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顯示指令路徑</a:t>
            </a:r>
          </a:p>
        </p:txBody>
      </p:sp>
      <p:sp>
        <p:nvSpPr>
          <p:cNvPr id="5" name="矩形 4"/>
          <p:cNvSpPr/>
          <p:nvPr/>
        </p:nvSpPr>
        <p:spPr>
          <a:xfrm>
            <a:off x="1487315" y="1039807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設定指令路徑位置</a:t>
            </a:r>
          </a:p>
        </p:txBody>
      </p:sp>
      <p:sp>
        <p:nvSpPr>
          <p:cNvPr id="9" name="矩形 8"/>
          <p:cNvSpPr/>
          <p:nvPr/>
        </p:nvSpPr>
        <p:spPr>
          <a:xfrm>
            <a:off x="7410204" y="1035524"/>
            <a:ext cx="3218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/>
              <a:t>指令路徑格式</a:t>
            </a:r>
          </a:p>
        </p:txBody>
      </p:sp>
      <p:sp>
        <p:nvSpPr>
          <p:cNvPr id="11" name="矩形 10"/>
          <p:cNvSpPr/>
          <p:nvPr/>
        </p:nvSpPr>
        <p:spPr>
          <a:xfrm>
            <a:off x="509828" y="4716874"/>
            <a:ext cx="49021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/>
              <a:t>可設定指令路徑位置到任何地方</a:t>
            </a:r>
          </a:p>
        </p:txBody>
      </p:sp>
      <p:sp>
        <p:nvSpPr>
          <p:cNvPr id="23" name="圓角矩形 22"/>
          <p:cNvSpPr/>
          <p:nvPr>
            <p:custDataLst>
              <p:tags r:id="rId2"/>
            </p:custDataLst>
          </p:nvPr>
        </p:nvSpPr>
        <p:spPr>
          <a:xfrm>
            <a:off x="3784946" y="5929511"/>
            <a:ext cx="2285654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3333FF"/>
                </a:solidFill>
                <a:ea typeface="微軟正黑體" panose="020B0604030504040204" pitchFamily="34" charset="-120"/>
              </a:rPr>
              <a:t>a.</a:t>
            </a:r>
            <a:r>
              <a:rPr lang="zh-TW" altLang="en-US" dirty="0">
                <a:solidFill>
                  <a:srgbClr val="3333FF"/>
                </a:solidFill>
                <a:ea typeface="微軟正黑體" panose="020B0604030504040204" pitchFamily="34" charset="-120"/>
              </a:rPr>
              <a:t>輔助   </a:t>
            </a:r>
            <a:r>
              <a:rPr lang="en-US" altLang="zh-TW" dirty="0">
                <a:solidFill>
                  <a:srgbClr val="3333FF"/>
                </a:solidFill>
                <a:ea typeface="微軟正黑體" panose="020B0604030504040204" pitchFamily="34" charset="-120"/>
              </a:rPr>
              <a:t>&gt; 5.</a:t>
            </a:r>
            <a:r>
              <a:rPr lang="zh-TW" altLang="en-US" dirty="0">
                <a:solidFill>
                  <a:srgbClr val="3333FF"/>
                </a:solidFill>
                <a:ea typeface="微軟正黑體" panose="020B0604030504040204" pitchFamily="34" charset="-120"/>
              </a:rPr>
              <a:t>指令路徑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59DEA1-D4ED-497E-B0CF-DE308471B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599" y="1518199"/>
            <a:ext cx="4037363" cy="31842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23430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快速鍵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PPT</a:t>
            </a:r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890649" y="1754183"/>
            <a:ext cx="3859173" cy="2129048"/>
            <a:chOff x="1919536" y="1717253"/>
            <a:chExt cx="2830286" cy="1939453"/>
          </a:xfrm>
        </p:grpSpPr>
        <p:sp>
          <p:nvSpPr>
            <p:cNvPr id="12" name="矩形 11"/>
            <p:cNvSpPr/>
            <p:nvPr/>
          </p:nvSpPr>
          <p:spPr>
            <a:xfrm>
              <a:off x="1919536" y="3426610"/>
              <a:ext cx="600982" cy="230096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/>
            <a:p>
              <a:r>
                <a:rPr lang="en-US" altLang="zh-TW" dirty="0" err="1"/>
                <a:t>Ctrl+A</a:t>
              </a:r>
              <a:r>
                <a:rPr lang="en-US" altLang="zh-TW" dirty="0"/>
                <a:t> </a:t>
              </a:r>
              <a:endParaRPr lang="zh-TW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919536" y="1770426"/>
              <a:ext cx="593928" cy="230096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/>
            <a:p>
              <a:r>
                <a:rPr lang="en-US" altLang="zh-TW" dirty="0" err="1"/>
                <a:t>Ctrl+C</a:t>
              </a:r>
              <a:r>
                <a:rPr lang="en-US" altLang="zh-TW" dirty="0"/>
                <a:t> </a:t>
              </a:r>
              <a:endParaRPr lang="zh-TW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919536" y="2130466"/>
              <a:ext cx="599807" cy="230096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/>
            <a:p>
              <a:r>
                <a:rPr lang="en-US" altLang="zh-TW" dirty="0" err="1"/>
                <a:t>Ctrl+V</a:t>
              </a:r>
              <a:r>
                <a:rPr lang="en-US" altLang="zh-TW" dirty="0"/>
                <a:t> </a:t>
              </a:r>
              <a:endParaRPr lang="zh-TW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1919536" y="2562514"/>
              <a:ext cx="591577" cy="230096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/>
            <a:p>
              <a:r>
                <a:rPr lang="en-US" altLang="zh-TW" dirty="0" err="1"/>
                <a:t>Ctrl+X</a:t>
              </a:r>
              <a:r>
                <a:rPr lang="en-US" altLang="zh-TW" dirty="0"/>
                <a:t> </a:t>
              </a:r>
              <a:endParaRPr lang="zh-TW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919536" y="2994562"/>
              <a:ext cx="608035" cy="230096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/>
            <a:p>
              <a:r>
                <a:rPr lang="en-US" altLang="zh-TW" dirty="0" err="1"/>
                <a:t>Ctrl+D</a:t>
              </a:r>
              <a:r>
                <a:rPr lang="en-US" altLang="zh-TW" dirty="0"/>
                <a:t> </a:t>
              </a:r>
              <a:endParaRPr lang="zh-TW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2855640" y="1717253"/>
              <a:ext cx="1872208" cy="336442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r>
                <a:rPr lang="zh-TW" altLang="en-US" dirty="0"/>
                <a:t>複製</a:t>
              </a:r>
              <a:r>
                <a:rPr lang="en-US" altLang="zh-TW" dirty="0"/>
                <a:t> </a:t>
              </a:r>
              <a:endParaRPr lang="zh-TW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2855640" y="2077293"/>
              <a:ext cx="1872208" cy="336442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r>
                <a:rPr lang="zh-TW" altLang="en-US" dirty="0"/>
                <a:t>貼上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2855640" y="2509340"/>
              <a:ext cx="1872208" cy="336442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r>
                <a:rPr lang="zh-TW" altLang="en-US" dirty="0"/>
                <a:t>複製並刪除</a:t>
              </a:r>
              <a:r>
                <a:rPr lang="en-US" altLang="zh-TW" dirty="0"/>
                <a:t> </a:t>
              </a:r>
              <a:endParaRPr lang="zh-TW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855640" y="2941389"/>
              <a:ext cx="1894182" cy="336442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r>
                <a:rPr lang="zh-TW" altLang="en-US" dirty="0"/>
                <a:t>複製當下</a:t>
              </a:r>
              <a:r>
                <a:rPr lang="en-US" altLang="zh-TW" dirty="0"/>
                <a:t> </a:t>
              </a:r>
              <a:endParaRPr lang="zh-TW" altLang="en-US" dirty="0"/>
            </a:p>
          </p:txBody>
        </p:sp>
      </p:grpSp>
      <p:sp>
        <p:nvSpPr>
          <p:cNvPr id="21" name="矩形 20"/>
          <p:cNvSpPr/>
          <p:nvPr/>
        </p:nvSpPr>
        <p:spPr>
          <a:xfrm>
            <a:off x="7019252" y="2822603"/>
            <a:ext cx="330403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TW" dirty="0" err="1"/>
              <a:t>Ctrl+Shift+</a:t>
            </a:r>
            <a:r>
              <a:rPr lang="en-US" altLang="zh-TW" sz="2000" dirty="0" err="1"/>
              <a:t>C</a:t>
            </a:r>
            <a:r>
              <a:rPr lang="en-US" altLang="zh-TW" sz="2000" dirty="0"/>
              <a:t> </a:t>
            </a:r>
            <a:r>
              <a:rPr lang="zh-TW" altLang="en-US" sz="2000" dirty="0"/>
              <a:t> </a:t>
            </a:r>
            <a:r>
              <a:rPr lang="zh-TW" altLang="zh-TW" dirty="0"/>
              <a:t>複製對象格式</a:t>
            </a:r>
          </a:p>
          <a:p>
            <a:pPr fontAlgn="base"/>
            <a:r>
              <a:rPr lang="en-US" altLang="zh-TW" dirty="0" err="1"/>
              <a:t>Ctrl+Shift+V</a:t>
            </a:r>
            <a:r>
              <a:rPr lang="en-US" altLang="zh-TW" dirty="0"/>
              <a:t> </a:t>
            </a:r>
            <a:r>
              <a:rPr lang="zh-TW" altLang="en-US" dirty="0"/>
              <a:t> </a:t>
            </a:r>
            <a:r>
              <a:rPr lang="zh-TW" altLang="zh-TW" dirty="0"/>
              <a:t>粘貼對象格式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7066753" y="1330404"/>
            <a:ext cx="2548156" cy="773480"/>
            <a:chOff x="5807968" y="1484784"/>
            <a:chExt cx="2548156" cy="964689"/>
          </a:xfrm>
        </p:grpSpPr>
        <p:sp>
          <p:nvSpPr>
            <p:cNvPr id="22" name="矩形 21"/>
            <p:cNvSpPr/>
            <p:nvPr/>
          </p:nvSpPr>
          <p:spPr>
            <a:xfrm>
              <a:off x="5807968" y="1484784"/>
              <a:ext cx="8322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/>
                <a:t>Ctrl+G</a:t>
              </a:r>
              <a:r>
                <a:rPr lang="en-US" altLang="zh-TW" dirty="0"/>
                <a:t> </a:t>
              </a:r>
              <a:endParaRPr lang="zh-TW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807968" y="1988840"/>
              <a:ext cx="13227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zh-TW" dirty="0" err="1"/>
                <a:t>Ctrl+Shift+G</a:t>
              </a:r>
              <a:endParaRPr lang="zh-TW" altLang="zh-TW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7248128" y="1484784"/>
              <a:ext cx="1107996" cy="4606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zh-TW" altLang="zh-TW" dirty="0"/>
                <a:t>組合物件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7248128" y="1988840"/>
              <a:ext cx="1107996" cy="4606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zh-TW" altLang="en-US" dirty="0"/>
                <a:t>解開</a:t>
              </a:r>
              <a:r>
                <a:rPr lang="zh-TW" altLang="zh-TW" dirty="0"/>
                <a:t>組合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66051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快速鍵 </a:t>
            </a:r>
            <a:r>
              <a:rPr lang="en-US" altLang="zh-TW" dirty="0"/>
              <a:t>AMA</a:t>
            </a:r>
            <a:endParaRPr lang="zh-TW" altLang="en-US" dirty="0"/>
          </a:p>
        </p:txBody>
      </p:sp>
      <p:sp>
        <p:nvSpPr>
          <p:cNvPr id="4" name="圓角矩形 3"/>
          <p:cNvSpPr/>
          <p:nvPr>
            <p:custDataLst>
              <p:tags r:id="rId2"/>
            </p:custDataLst>
          </p:nvPr>
        </p:nvSpPr>
        <p:spPr>
          <a:xfrm>
            <a:off x="960452" y="4768459"/>
            <a:ext cx="377144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a.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輔助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快捷 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&gt;&gt; 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快速鍵列表</a:t>
            </a:r>
          </a:p>
        </p:txBody>
      </p:sp>
      <p:sp>
        <p:nvSpPr>
          <p:cNvPr id="5" name="圓角矩形 4"/>
          <p:cNvSpPr/>
          <p:nvPr>
            <p:custDataLst>
              <p:tags r:id="rId3"/>
            </p:custDataLst>
          </p:nvPr>
        </p:nvSpPr>
        <p:spPr>
          <a:xfrm>
            <a:off x="6643158" y="476213"/>
            <a:ext cx="330531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a.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輔助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快捷 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&gt;&gt;  2.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快速鍵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997E1B-59B8-4825-9EEC-B74BD72A7E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285" y="1203894"/>
            <a:ext cx="4838949" cy="25528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92506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工作</a:t>
            </a:r>
            <a:r>
              <a:rPr lang="zh-TW" altLang="en-US" b="0" dirty="0"/>
              <a:t>環境介面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24</a:t>
            </a:fld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784406" y="1263866"/>
            <a:ext cx="5597253" cy="421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00"/>
              </a:spcBef>
            </a:pPr>
            <a:r>
              <a:rPr lang="en-US" altLang="zh-TW" sz="3200" dirty="0">
                <a:solidFill>
                  <a:srgbClr val="FF0000"/>
                </a:solidFill>
              </a:rPr>
              <a:t>AMA 3.0 </a:t>
            </a:r>
            <a:r>
              <a:rPr lang="zh-TW" altLang="en-US" sz="3200" dirty="0">
                <a:solidFill>
                  <a:srgbClr val="FF0000"/>
                </a:solidFill>
              </a:rPr>
              <a:t>的新功能</a:t>
            </a:r>
            <a:endParaRPr lang="en-US" altLang="zh-TW" sz="3200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77359" y="481425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</a:pP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指令路徑</a:t>
            </a:r>
            <a:endParaRPr lang="en-US" altLang="zh-TW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 10"/>
          <p:cNvSpPr/>
          <p:nvPr>
            <p:custDataLst>
              <p:tags r:id="rId2"/>
            </p:custDataLst>
          </p:nvPr>
        </p:nvSpPr>
        <p:spPr bwMode="auto">
          <a:xfrm>
            <a:off x="4393521" y="2603317"/>
            <a:ext cx="5304167" cy="578882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 anchor="ctr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微軟正黑體" pitchFamily="34" charset="-120"/>
                <a:ea typeface="微軟正黑體" panose="020B0604030504040204" pitchFamily="34" charset="-120"/>
              </a:rPr>
              <a:t>a.</a:t>
            </a:r>
            <a:r>
              <a:rPr lang="zh-TW" altLang="en-US" sz="2800" dirty="0">
                <a:solidFill>
                  <a:srgbClr val="000000"/>
                </a:solidFill>
                <a:latin typeface="微軟正黑體" pitchFamily="34" charset="-120"/>
                <a:ea typeface="微軟正黑體" panose="020B0604030504040204" pitchFamily="34" charset="-120"/>
              </a:rPr>
              <a:t>輔助   </a:t>
            </a:r>
            <a:r>
              <a:rPr lang="en-US" altLang="zh-TW" sz="2800" dirty="0">
                <a:solidFill>
                  <a:srgbClr val="000000"/>
                </a:solidFill>
                <a:latin typeface="微軟正黑體" pitchFamily="34" charset="-120"/>
                <a:ea typeface="微軟正黑體" panose="020B0604030504040204" pitchFamily="34" charset="-120"/>
              </a:rPr>
              <a:t>&gt; 1.</a:t>
            </a:r>
            <a:r>
              <a:rPr lang="zh-TW" altLang="en-US" sz="2800" dirty="0">
                <a:solidFill>
                  <a:srgbClr val="000000"/>
                </a:solidFill>
                <a:latin typeface="微軟正黑體" pitchFamily="34" charset="-120"/>
                <a:ea typeface="微軟正黑體" panose="020B0604030504040204" pitchFamily="34" charset="-120"/>
              </a:rPr>
              <a:t>快捷    </a:t>
            </a:r>
            <a:r>
              <a:rPr lang="en-US" altLang="zh-TW" sz="2800" dirty="0">
                <a:solidFill>
                  <a:srgbClr val="000000"/>
                </a:solidFill>
                <a:latin typeface="微軟正黑體" pitchFamily="34" charset="-120"/>
                <a:ea typeface="微軟正黑體" panose="020B0604030504040204" pitchFamily="34" charset="-120"/>
              </a:rPr>
              <a:t>&gt;&gt;  2.</a:t>
            </a:r>
            <a:r>
              <a:rPr lang="zh-TW" altLang="en-US" sz="2800" dirty="0">
                <a:solidFill>
                  <a:srgbClr val="000000"/>
                </a:solidFill>
                <a:latin typeface="微軟正黑體" pitchFamily="34" charset="-120"/>
                <a:ea typeface="微軟正黑體" panose="020B0604030504040204" pitchFamily="34" charset="-120"/>
              </a:rPr>
              <a:t>快速鍵</a:t>
            </a:r>
          </a:p>
        </p:txBody>
      </p:sp>
      <p:sp>
        <p:nvSpPr>
          <p:cNvPr id="12" name="圓角矩形 11"/>
          <p:cNvSpPr/>
          <p:nvPr>
            <p:custDataLst>
              <p:tags r:id="rId3"/>
            </p:custDataLst>
          </p:nvPr>
        </p:nvSpPr>
        <p:spPr bwMode="auto">
          <a:xfrm>
            <a:off x="4393521" y="3320759"/>
            <a:ext cx="5666713" cy="578882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 anchor="ctr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微軟正黑體" pitchFamily="34" charset="-120"/>
                <a:ea typeface="微軟正黑體" panose="020B0604030504040204" pitchFamily="34" charset="-120"/>
              </a:rPr>
              <a:t>a.</a:t>
            </a:r>
            <a:r>
              <a:rPr lang="zh-TW" altLang="en-US" sz="2800" dirty="0">
                <a:solidFill>
                  <a:srgbClr val="000000"/>
                </a:solidFill>
                <a:latin typeface="微軟正黑體" pitchFamily="34" charset="-120"/>
                <a:ea typeface="微軟正黑體" panose="020B0604030504040204" pitchFamily="34" charset="-120"/>
              </a:rPr>
              <a:t>輔助   </a:t>
            </a:r>
            <a:r>
              <a:rPr lang="en-US" altLang="zh-TW" sz="2800" dirty="0">
                <a:solidFill>
                  <a:srgbClr val="000000"/>
                </a:solidFill>
                <a:latin typeface="微軟正黑體" pitchFamily="34" charset="-120"/>
                <a:ea typeface="微軟正黑體" panose="020B0604030504040204" pitchFamily="34" charset="-120"/>
              </a:rPr>
              <a:t>&gt; 1.</a:t>
            </a:r>
            <a:r>
              <a:rPr lang="zh-TW" altLang="en-US" sz="2800" dirty="0">
                <a:solidFill>
                  <a:srgbClr val="000000"/>
                </a:solidFill>
                <a:latin typeface="微軟正黑體" pitchFamily="34" charset="-120"/>
                <a:ea typeface="微軟正黑體" panose="020B0604030504040204" pitchFamily="34" charset="-120"/>
              </a:rPr>
              <a:t>快捷    </a:t>
            </a:r>
            <a:r>
              <a:rPr lang="en-US" altLang="zh-TW" sz="2800" dirty="0">
                <a:solidFill>
                  <a:srgbClr val="000000"/>
                </a:solidFill>
                <a:latin typeface="微軟正黑體" pitchFamily="34" charset="-120"/>
                <a:ea typeface="微軟正黑體" panose="020B0604030504040204" pitchFamily="34" charset="-120"/>
              </a:rPr>
              <a:t>&gt;&gt;  3.</a:t>
            </a:r>
            <a:r>
              <a:rPr lang="zh-TW" altLang="en-US" sz="2800" dirty="0">
                <a:solidFill>
                  <a:srgbClr val="000000"/>
                </a:solidFill>
                <a:latin typeface="微軟正黑體" pitchFamily="34" charset="-120"/>
                <a:ea typeface="微軟正黑體" panose="020B0604030504040204" pitchFamily="34" charset="-120"/>
              </a:rPr>
              <a:t>最近執行</a:t>
            </a:r>
          </a:p>
        </p:txBody>
      </p:sp>
      <p:sp>
        <p:nvSpPr>
          <p:cNvPr id="14" name="圓角矩形 13"/>
          <p:cNvSpPr/>
          <p:nvPr>
            <p:custDataLst>
              <p:tags r:id="rId4"/>
            </p:custDataLst>
          </p:nvPr>
        </p:nvSpPr>
        <p:spPr bwMode="auto">
          <a:xfrm>
            <a:off x="4393521" y="4038202"/>
            <a:ext cx="3569129" cy="578882"/>
          </a:xfrm>
          <a:prstGeom prst="roundRect">
            <a:avLst/>
          </a:prstGeom>
        </p:spPr>
        <p:txBody>
          <a:bodyPr wrap="none" rtlCol="0" anchor="ctr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微軟正黑體" pitchFamily="34" charset="-120"/>
                <a:ea typeface="微軟正黑體" panose="020B0604030504040204" pitchFamily="34" charset="-120"/>
              </a:rPr>
              <a:t>a.</a:t>
            </a:r>
            <a:r>
              <a:rPr lang="zh-TW" altLang="en-US" sz="2800" dirty="0">
                <a:solidFill>
                  <a:srgbClr val="000000"/>
                </a:solidFill>
                <a:latin typeface="微軟正黑體" pitchFamily="34" charset="-120"/>
                <a:ea typeface="微軟正黑體" panose="020B0604030504040204" pitchFamily="34" charset="-120"/>
              </a:rPr>
              <a:t>輔助   </a:t>
            </a:r>
            <a:r>
              <a:rPr lang="en-US" altLang="zh-TW" sz="2800" dirty="0">
                <a:solidFill>
                  <a:srgbClr val="000000"/>
                </a:solidFill>
                <a:latin typeface="微軟正黑體" pitchFamily="34" charset="-120"/>
                <a:ea typeface="微軟正黑體" panose="020B0604030504040204" pitchFamily="34" charset="-120"/>
              </a:rPr>
              <a:t>&gt; 2.</a:t>
            </a:r>
            <a:r>
              <a:rPr lang="zh-TW" altLang="en-US" sz="2800" dirty="0">
                <a:solidFill>
                  <a:srgbClr val="000000"/>
                </a:solidFill>
                <a:latin typeface="微軟正黑體" pitchFamily="34" charset="-120"/>
                <a:ea typeface="微軟正黑體" panose="020B0604030504040204" pitchFamily="34" charset="-120"/>
              </a:rPr>
              <a:t>擷取表單</a:t>
            </a:r>
          </a:p>
        </p:txBody>
      </p:sp>
      <p:sp>
        <p:nvSpPr>
          <p:cNvPr id="15" name="圓角矩形 14"/>
          <p:cNvSpPr/>
          <p:nvPr>
            <p:custDataLst>
              <p:tags r:id="rId5"/>
            </p:custDataLst>
          </p:nvPr>
        </p:nvSpPr>
        <p:spPr bwMode="auto">
          <a:xfrm>
            <a:off x="4393521" y="1885876"/>
            <a:ext cx="3569129" cy="578882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 anchor="ctr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微軟正黑體" pitchFamily="34" charset="-120"/>
                <a:ea typeface="微軟正黑體" panose="020B0604030504040204" pitchFamily="34" charset="-120"/>
              </a:rPr>
              <a:t>a.</a:t>
            </a:r>
            <a:r>
              <a:rPr lang="zh-TW" altLang="en-US" sz="2800" dirty="0">
                <a:solidFill>
                  <a:srgbClr val="000000"/>
                </a:solidFill>
                <a:latin typeface="微軟正黑體" pitchFamily="34" charset="-120"/>
                <a:ea typeface="微軟正黑體" panose="020B0604030504040204" pitchFamily="34" charset="-120"/>
              </a:rPr>
              <a:t>輔助   </a:t>
            </a:r>
            <a:r>
              <a:rPr lang="en-US" altLang="zh-TW" sz="2800" dirty="0">
                <a:solidFill>
                  <a:srgbClr val="000000"/>
                </a:solidFill>
                <a:latin typeface="微軟正黑體" pitchFamily="34" charset="-120"/>
                <a:ea typeface="微軟正黑體" panose="020B0604030504040204" pitchFamily="34" charset="-120"/>
              </a:rPr>
              <a:t>&gt; 3.</a:t>
            </a:r>
            <a:r>
              <a:rPr lang="zh-TW" altLang="en-US" sz="2800" dirty="0">
                <a:solidFill>
                  <a:srgbClr val="000000"/>
                </a:solidFill>
                <a:latin typeface="微軟正黑體" pitchFamily="34" charset="-120"/>
                <a:ea typeface="微軟正黑體" panose="020B0604030504040204" pitchFamily="34" charset="-120"/>
              </a:rPr>
              <a:t>指令編碼</a:t>
            </a:r>
          </a:p>
        </p:txBody>
      </p:sp>
      <p:sp>
        <p:nvSpPr>
          <p:cNvPr id="3" name="矩形 2"/>
          <p:cNvSpPr/>
          <p:nvPr/>
        </p:nvSpPr>
        <p:spPr>
          <a:xfrm>
            <a:off x="1777359" y="194448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</a:pP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指令編碼</a:t>
            </a:r>
            <a:endParaRPr lang="en-US" altLang="zh-TW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77359" y="2661926"/>
            <a:ext cx="13516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</a:pP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快速鍵 </a:t>
            </a:r>
            <a:endParaRPr lang="en-US" altLang="zh-TW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77359" y="337936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</a:pP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最近功能</a:t>
            </a:r>
            <a:endParaRPr lang="en-US" altLang="zh-TW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77359" y="409681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</a:pP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擷取表單</a:t>
            </a:r>
            <a:endParaRPr lang="en-US" altLang="zh-TW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圓角矩形 12"/>
          <p:cNvSpPr/>
          <p:nvPr>
            <p:custDataLst>
              <p:tags r:id="rId6"/>
            </p:custDataLst>
          </p:nvPr>
        </p:nvSpPr>
        <p:spPr>
          <a:xfrm>
            <a:off x="4393521" y="4723242"/>
            <a:ext cx="3632251" cy="578882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sz="2800" dirty="0">
                <a:solidFill>
                  <a:srgbClr val="000000"/>
                </a:solidFill>
                <a:ea typeface="微軟正黑體" panose="020B0604030504040204" pitchFamily="34" charset="-120"/>
              </a:rPr>
              <a:t>a.</a:t>
            </a:r>
            <a:r>
              <a:rPr lang="zh-TW" altLang="en-US" sz="2800" dirty="0">
                <a:solidFill>
                  <a:srgbClr val="000000"/>
                </a:solidFill>
                <a:ea typeface="微軟正黑體" panose="020B0604030504040204" pitchFamily="34" charset="-120"/>
              </a:rPr>
              <a:t>輔助    </a:t>
            </a:r>
            <a:r>
              <a:rPr lang="en-US" altLang="zh-TW" sz="2800" dirty="0">
                <a:solidFill>
                  <a:srgbClr val="000000"/>
                </a:solidFill>
                <a:ea typeface="微軟正黑體" panose="020B0604030504040204" pitchFamily="34" charset="-120"/>
              </a:rPr>
              <a:t>&gt; </a:t>
            </a:r>
            <a:r>
              <a:rPr lang="zh-TW" altLang="en-US" sz="2800" dirty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 sz="2800" dirty="0">
                <a:solidFill>
                  <a:srgbClr val="000000"/>
                </a:solidFill>
                <a:ea typeface="微軟正黑體" panose="020B0604030504040204" pitchFamily="34" charset="-120"/>
              </a:rPr>
              <a:t>指令路徑</a:t>
            </a:r>
            <a:endParaRPr lang="zh-CN" altLang="en-US" sz="2800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1670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2400" dirty="0"/>
              <a:t>第四單元</a:t>
            </a:r>
            <a:br>
              <a:rPr lang="en-US" altLang="zh-TW" dirty="0"/>
            </a:br>
            <a:r>
              <a:rPr lang="zh-TW" altLang="en-US" dirty="0"/>
              <a:t>雙欄設計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雙欄設計搭配</a:t>
            </a:r>
            <a:endParaRPr lang="en-US" altLang="zh-TW" dirty="0"/>
          </a:p>
          <a:p>
            <a:r>
              <a:rPr lang="zh-TW" altLang="en-US" dirty="0"/>
              <a:t>投影片母片雙欄設計</a:t>
            </a:r>
            <a:endParaRPr lang="en-US" altLang="zh-TW" dirty="0"/>
          </a:p>
          <a:p>
            <a:r>
              <a:rPr lang="zh-TW" altLang="en-US" dirty="0">
                <a:solidFill>
                  <a:srgbClr val="000000"/>
                </a:solidFill>
              </a:rPr>
              <a:t>複製範圍</a:t>
            </a:r>
            <a:endParaRPr lang="en-US" altLang="zh-TW" dirty="0"/>
          </a:p>
          <a:p>
            <a:r>
              <a:rPr lang="zh-TW" altLang="en-US" dirty="0"/>
              <a:t>指令路徑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25</a:t>
            </a:fld>
            <a:endParaRPr lang="zh-TW" altLang="en-US" dirty="0"/>
          </a:p>
        </p:txBody>
      </p:sp>
      <p:sp>
        <p:nvSpPr>
          <p:cNvPr id="10" name="圓角矩形 9"/>
          <p:cNvSpPr/>
          <p:nvPr>
            <p:custDataLst>
              <p:tags r:id="rId2"/>
            </p:custDataLst>
          </p:nvPr>
        </p:nvSpPr>
        <p:spPr>
          <a:xfrm>
            <a:off x="3810346" y="6322377"/>
            <a:ext cx="2285654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a.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輔助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4.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複製範圍</a:t>
            </a:r>
          </a:p>
        </p:txBody>
      </p:sp>
      <p:grpSp>
        <p:nvGrpSpPr>
          <p:cNvPr id="14" name="群組 13"/>
          <p:cNvGrpSpPr/>
          <p:nvPr/>
        </p:nvGrpSpPr>
        <p:grpSpPr>
          <a:xfrm>
            <a:off x="5824069" y="1139836"/>
            <a:ext cx="5643407" cy="4138498"/>
            <a:chOff x="5824069" y="1139836"/>
            <a:chExt cx="5643407" cy="4138498"/>
          </a:xfrm>
        </p:grpSpPr>
        <p:sp>
          <p:nvSpPr>
            <p:cNvPr id="4" name="矩形 3"/>
            <p:cNvSpPr/>
            <p:nvPr/>
          </p:nvSpPr>
          <p:spPr>
            <a:xfrm>
              <a:off x="6565692" y="3222885"/>
              <a:ext cx="2488367" cy="794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設定左右雙欄版面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565692" y="4347148"/>
              <a:ext cx="2488367" cy="794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設定指令路徑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6565692" y="2098623"/>
              <a:ext cx="2488367" cy="794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插入雙欄版面</a:t>
              </a:r>
            </a:p>
          </p:txBody>
        </p:sp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24069" y="1139836"/>
              <a:ext cx="5643407" cy="4138498"/>
            </a:xfrm>
            <a:prstGeom prst="rect">
              <a:avLst/>
            </a:prstGeom>
          </p:spPr>
        </p:pic>
        <p:sp>
          <p:nvSpPr>
            <p:cNvPr id="12" name="橢圓 11"/>
            <p:cNvSpPr/>
            <p:nvPr/>
          </p:nvSpPr>
          <p:spPr>
            <a:xfrm>
              <a:off x="5891135" y="1603949"/>
              <a:ext cx="1543987" cy="514662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5891135" y="3477719"/>
              <a:ext cx="1543987" cy="514662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51767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雙欄設計</a:t>
            </a:r>
          </a:p>
        </p:txBody>
      </p:sp>
      <p:sp>
        <p:nvSpPr>
          <p:cNvPr id="8" name="圓角矩形 7"/>
          <p:cNvSpPr/>
          <p:nvPr>
            <p:custDataLst>
              <p:tags r:id="rId2"/>
            </p:custDataLst>
          </p:nvPr>
        </p:nvSpPr>
        <p:spPr>
          <a:xfrm>
            <a:off x="3540523" y="4553538"/>
            <a:ext cx="2285654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a.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輔助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指令路徑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4"/>
          <a:srcRect t="3052" r="3150"/>
          <a:stretch/>
        </p:blipFill>
        <p:spPr>
          <a:xfrm>
            <a:off x="1247618" y="1289153"/>
            <a:ext cx="9680211" cy="4939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矩形 2"/>
          <p:cNvSpPr/>
          <p:nvPr/>
        </p:nvSpPr>
        <p:spPr>
          <a:xfrm>
            <a:off x="479686" y="869429"/>
            <a:ext cx="1738858" cy="8394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空白處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按滑鼠右鍵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9009089" y="3162924"/>
            <a:ext cx="2054724" cy="1424066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405944" y="48614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投影片母片雙欄設計</a:t>
            </a:r>
            <a:endParaRPr lang="en-US" altLang="zh-TW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5035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雙欄設計</a:t>
            </a:r>
          </a:p>
        </p:txBody>
      </p:sp>
      <p:sp>
        <p:nvSpPr>
          <p:cNvPr id="4" name="矩形 3"/>
          <p:cNvSpPr/>
          <p:nvPr/>
        </p:nvSpPr>
        <p:spPr>
          <a:xfrm>
            <a:off x="3405944" y="48614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投影片母片雙欄設計</a:t>
            </a:r>
            <a:endParaRPr lang="en-US" altLang="zh-TW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AB689A1-BB29-9768-4E2E-758D2DE651F7}"/>
              </a:ext>
            </a:extLst>
          </p:cNvPr>
          <p:cNvSpPr/>
          <p:nvPr/>
        </p:nvSpPr>
        <p:spPr>
          <a:xfrm>
            <a:off x="2527540" y="4848045"/>
            <a:ext cx="560717" cy="526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7392AB2-CB0E-2A64-3504-58BF4CE6CDB3}"/>
              </a:ext>
            </a:extLst>
          </p:cNvPr>
          <p:cNvSpPr/>
          <p:nvPr/>
        </p:nvSpPr>
        <p:spPr>
          <a:xfrm>
            <a:off x="4856672" y="4969580"/>
            <a:ext cx="560717" cy="6030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2308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雙欄設計</a:t>
            </a:r>
          </a:p>
        </p:txBody>
      </p:sp>
      <p:sp>
        <p:nvSpPr>
          <p:cNvPr id="18" name="圓角矩形 17"/>
          <p:cNvSpPr/>
          <p:nvPr>
            <p:custDataLst>
              <p:tags r:id="rId2"/>
            </p:custDataLst>
          </p:nvPr>
        </p:nvSpPr>
        <p:spPr>
          <a:xfrm>
            <a:off x="8958112" y="381000"/>
            <a:ext cx="2725888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Cmd1   &gt; Cmd2    &gt;&gt;  Cmd3</a:t>
            </a:r>
            <a:endParaRPr lang="zh-TW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H="1" flipV="1">
            <a:off x="10613036" y="944380"/>
            <a:ext cx="584616" cy="4796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089922" y="107076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指令路徑格式及位置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5846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雙欄設計</a:t>
            </a:r>
          </a:p>
        </p:txBody>
      </p:sp>
      <p:sp>
        <p:nvSpPr>
          <p:cNvPr id="4" name="菱形 3"/>
          <p:cNvSpPr/>
          <p:nvPr/>
        </p:nvSpPr>
        <p:spPr>
          <a:xfrm>
            <a:off x="2503358" y="1004341"/>
            <a:ext cx="1528996" cy="1528996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>
            <p:custDataLst>
              <p:tags r:id="rId2"/>
            </p:custDataLst>
          </p:nvPr>
        </p:nvSpPr>
        <p:spPr>
          <a:xfrm>
            <a:off x="4705144" y="381000"/>
            <a:ext cx="2285654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a.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輔助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指令路徑</a:t>
            </a:r>
          </a:p>
        </p:txBody>
      </p:sp>
      <p:sp>
        <p:nvSpPr>
          <p:cNvPr id="10" name="圓角矩形 9"/>
          <p:cNvSpPr/>
          <p:nvPr>
            <p:custDataLst>
              <p:tags r:id="rId3"/>
            </p:custDataLst>
          </p:nvPr>
        </p:nvSpPr>
        <p:spPr>
          <a:xfrm>
            <a:off x="9398346" y="381000"/>
            <a:ext cx="2285654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a.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輔助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4.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複製範圍</a:t>
            </a:r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id="{807C2303-D06D-46C5-BDE1-3F5C688F9898}"/>
              </a:ext>
            </a:extLst>
          </p:cNvPr>
          <p:cNvSpPr/>
          <p:nvPr/>
        </p:nvSpPr>
        <p:spPr>
          <a:xfrm>
            <a:off x="2603716" y="4246536"/>
            <a:ext cx="1472338" cy="147233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65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工作</a:t>
            </a:r>
            <a:r>
              <a:rPr lang="zh-TW" altLang="en-US" b="0" dirty="0"/>
              <a:t>環境介面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3</a:t>
            </a:fld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1208" y="1355626"/>
            <a:ext cx="5256584" cy="1267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如何充分運用版面</a:t>
            </a:r>
            <a:r>
              <a: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sz="2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工作區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顯示區</a:t>
            </a:r>
            <a:b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功能區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5419" y="3046751"/>
            <a:ext cx="5256584" cy="1870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如何快速啟動 功能？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管理 快速存取工具列</a:t>
            </a:r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快速鍵</a:t>
            </a:r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指令編碼及指令路徑</a:t>
            </a:r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371077" y="1334124"/>
            <a:ext cx="4706822" cy="341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雙欄 </a:t>
            </a:r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講義區與實作區</a:t>
            </a:r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雙欄可以是左右或上下</a:t>
            </a:r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講義區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b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提供步驟視覺化教材以及操作指引</a:t>
            </a:r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實作區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b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依講義示範實作，備註自己觀點</a:t>
            </a:r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Rang Paste : Shift-Alt-P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EC7850-CDDF-4D52-9BA3-EB9F63E9B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271" y="812953"/>
            <a:ext cx="1599883" cy="45572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6343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雙欄設計</a:t>
            </a:r>
          </a:p>
        </p:txBody>
      </p:sp>
      <p:sp>
        <p:nvSpPr>
          <p:cNvPr id="4" name="菱形 3"/>
          <p:cNvSpPr/>
          <p:nvPr/>
        </p:nvSpPr>
        <p:spPr>
          <a:xfrm>
            <a:off x="2503358" y="1004341"/>
            <a:ext cx="1528996" cy="1528996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菱形 4"/>
          <p:cNvSpPr/>
          <p:nvPr/>
        </p:nvSpPr>
        <p:spPr>
          <a:xfrm>
            <a:off x="4182256" y="1004341"/>
            <a:ext cx="1528996" cy="1528996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>
            <p:custDataLst>
              <p:tags r:id="rId2"/>
            </p:custDataLst>
          </p:nvPr>
        </p:nvSpPr>
        <p:spPr>
          <a:xfrm>
            <a:off x="4705144" y="381000"/>
            <a:ext cx="2285654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a.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輔助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指令路徑</a:t>
            </a:r>
          </a:p>
        </p:txBody>
      </p:sp>
      <p:sp>
        <p:nvSpPr>
          <p:cNvPr id="3" name="菱形 2">
            <a:extLst>
              <a:ext uri="{FF2B5EF4-FFF2-40B4-BE49-F238E27FC236}">
                <a16:creationId xmlns:a16="http://schemas.microsoft.com/office/drawing/2014/main" id="{81DF5F5C-4A82-EA55-E0F5-5FB6D51563EC}"/>
              </a:ext>
            </a:extLst>
          </p:cNvPr>
          <p:cNvSpPr/>
          <p:nvPr/>
        </p:nvSpPr>
        <p:spPr>
          <a:xfrm>
            <a:off x="2603716" y="4246536"/>
            <a:ext cx="1472338" cy="147233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id="{C15FCFBD-FFD8-0191-CFA9-2822D53556D2}"/>
              </a:ext>
            </a:extLst>
          </p:cNvPr>
          <p:cNvSpPr/>
          <p:nvPr/>
        </p:nvSpPr>
        <p:spPr>
          <a:xfrm>
            <a:off x="4182256" y="4246536"/>
            <a:ext cx="1472338" cy="147233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7286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雙欄設計</a:t>
            </a:r>
          </a:p>
        </p:txBody>
      </p:sp>
      <p:sp>
        <p:nvSpPr>
          <p:cNvPr id="4" name="菱形 3"/>
          <p:cNvSpPr/>
          <p:nvPr/>
        </p:nvSpPr>
        <p:spPr>
          <a:xfrm>
            <a:off x="2503358" y="1004341"/>
            <a:ext cx="1528996" cy="1528996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菱形 4"/>
          <p:cNvSpPr/>
          <p:nvPr/>
        </p:nvSpPr>
        <p:spPr>
          <a:xfrm>
            <a:off x="4182256" y="1004341"/>
            <a:ext cx="1528996" cy="1528996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菱形 5"/>
          <p:cNvSpPr/>
          <p:nvPr/>
        </p:nvSpPr>
        <p:spPr>
          <a:xfrm>
            <a:off x="5891135" y="1004341"/>
            <a:ext cx="1528996" cy="1528996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>
            <p:custDataLst>
              <p:tags r:id="rId2"/>
            </p:custDataLst>
          </p:nvPr>
        </p:nvSpPr>
        <p:spPr>
          <a:xfrm>
            <a:off x="4705144" y="381000"/>
            <a:ext cx="2285654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a.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輔助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指令路徑</a:t>
            </a:r>
          </a:p>
        </p:txBody>
      </p:sp>
      <p:sp>
        <p:nvSpPr>
          <p:cNvPr id="3" name="菱形 2">
            <a:extLst>
              <a:ext uri="{FF2B5EF4-FFF2-40B4-BE49-F238E27FC236}">
                <a16:creationId xmlns:a16="http://schemas.microsoft.com/office/drawing/2014/main" id="{A99AC578-F7E3-DD54-9F12-9B4154DC57AC}"/>
              </a:ext>
            </a:extLst>
          </p:cNvPr>
          <p:cNvSpPr/>
          <p:nvPr/>
        </p:nvSpPr>
        <p:spPr>
          <a:xfrm>
            <a:off x="2603716" y="4246536"/>
            <a:ext cx="1472338" cy="147233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9E226C14-BBC1-7035-0ACF-FFAC1B597DE2}"/>
              </a:ext>
            </a:extLst>
          </p:cNvPr>
          <p:cNvSpPr/>
          <p:nvPr/>
        </p:nvSpPr>
        <p:spPr>
          <a:xfrm>
            <a:off x="4182256" y="4246536"/>
            <a:ext cx="1472338" cy="147233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菱形 11">
            <a:extLst>
              <a:ext uri="{FF2B5EF4-FFF2-40B4-BE49-F238E27FC236}">
                <a16:creationId xmlns:a16="http://schemas.microsoft.com/office/drawing/2014/main" id="{79F84638-62EC-CB1E-1CB5-3AA2EB0B4779}"/>
              </a:ext>
            </a:extLst>
          </p:cNvPr>
          <p:cNvSpPr/>
          <p:nvPr/>
        </p:nvSpPr>
        <p:spPr>
          <a:xfrm>
            <a:off x="5760796" y="4246536"/>
            <a:ext cx="1472338" cy="147233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2624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雙欄設計</a:t>
            </a:r>
          </a:p>
        </p:txBody>
      </p:sp>
      <p:sp>
        <p:nvSpPr>
          <p:cNvPr id="4" name="菱形 3"/>
          <p:cNvSpPr/>
          <p:nvPr/>
        </p:nvSpPr>
        <p:spPr>
          <a:xfrm>
            <a:off x="2503358" y="1004341"/>
            <a:ext cx="1528996" cy="1528996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菱形 4"/>
          <p:cNvSpPr/>
          <p:nvPr/>
        </p:nvSpPr>
        <p:spPr>
          <a:xfrm>
            <a:off x="4182256" y="1004341"/>
            <a:ext cx="1528996" cy="1528996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菱形 5"/>
          <p:cNvSpPr/>
          <p:nvPr/>
        </p:nvSpPr>
        <p:spPr>
          <a:xfrm>
            <a:off x="5891135" y="1004341"/>
            <a:ext cx="1528996" cy="1528996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菱形 6"/>
          <p:cNvSpPr/>
          <p:nvPr/>
        </p:nvSpPr>
        <p:spPr>
          <a:xfrm>
            <a:off x="7600014" y="1004341"/>
            <a:ext cx="1528996" cy="1528996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>
            <p:custDataLst>
              <p:tags r:id="rId2"/>
            </p:custDataLst>
          </p:nvPr>
        </p:nvSpPr>
        <p:spPr>
          <a:xfrm>
            <a:off x="4705144" y="381000"/>
            <a:ext cx="2285654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a.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輔助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指令路徑</a:t>
            </a:r>
          </a:p>
        </p:txBody>
      </p:sp>
      <p:sp>
        <p:nvSpPr>
          <p:cNvPr id="3" name="菱形 2">
            <a:extLst>
              <a:ext uri="{FF2B5EF4-FFF2-40B4-BE49-F238E27FC236}">
                <a16:creationId xmlns:a16="http://schemas.microsoft.com/office/drawing/2014/main" id="{DC08018B-D005-492E-4F2E-213FBC2D67BD}"/>
              </a:ext>
            </a:extLst>
          </p:cNvPr>
          <p:cNvSpPr/>
          <p:nvPr/>
        </p:nvSpPr>
        <p:spPr>
          <a:xfrm>
            <a:off x="2603716" y="4246536"/>
            <a:ext cx="1472338" cy="147233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菱形 12">
            <a:extLst>
              <a:ext uri="{FF2B5EF4-FFF2-40B4-BE49-F238E27FC236}">
                <a16:creationId xmlns:a16="http://schemas.microsoft.com/office/drawing/2014/main" id="{9F0F4050-6056-6DB8-58C5-ABC89469F09A}"/>
              </a:ext>
            </a:extLst>
          </p:cNvPr>
          <p:cNvSpPr/>
          <p:nvPr/>
        </p:nvSpPr>
        <p:spPr>
          <a:xfrm>
            <a:off x="4182256" y="4246536"/>
            <a:ext cx="1472338" cy="147233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菱形 13">
            <a:extLst>
              <a:ext uri="{FF2B5EF4-FFF2-40B4-BE49-F238E27FC236}">
                <a16:creationId xmlns:a16="http://schemas.microsoft.com/office/drawing/2014/main" id="{EAD033B4-2D92-CD19-8AB2-854E8EEC486B}"/>
              </a:ext>
            </a:extLst>
          </p:cNvPr>
          <p:cNvSpPr/>
          <p:nvPr/>
        </p:nvSpPr>
        <p:spPr>
          <a:xfrm>
            <a:off x="5760796" y="4246536"/>
            <a:ext cx="1472338" cy="147233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菱形 14">
            <a:extLst>
              <a:ext uri="{FF2B5EF4-FFF2-40B4-BE49-F238E27FC236}">
                <a16:creationId xmlns:a16="http://schemas.microsoft.com/office/drawing/2014/main" id="{B3A9C8F4-B89D-8E91-1B39-F7C66A9D947A}"/>
              </a:ext>
            </a:extLst>
          </p:cNvPr>
          <p:cNvSpPr/>
          <p:nvPr/>
        </p:nvSpPr>
        <p:spPr>
          <a:xfrm>
            <a:off x="7339336" y="4246536"/>
            <a:ext cx="1472338" cy="147233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5192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雙欄設計</a:t>
            </a:r>
          </a:p>
        </p:txBody>
      </p:sp>
      <p:sp>
        <p:nvSpPr>
          <p:cNvPr id="4" name="菱形 3"/>
          <p:cNvSpPr/>
          <p:nvPr>
            <p:custDataLst>
              <p:tags r:id="rId2"/>
            </p:custDataLst>
          </p:nvPr>
        </p:nvSpPr>
        <p:spPr>
          <a:xfrm>
            <a:off x="2503358" y="1004341"/>
            <a:ext cx="1528996" cy="1528996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800" dirty="0">
                <a:solidFill>
                  <a:srgbClr val="000000"/>
                </a:solidFill>
              </a:rPr>
              <a:t>1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  <p:sp>
        <p:nvSpPr>
          <p:cNvPr id="5" name="菱形 4"/>
          <p:cNvSpPr/>
          <p:nvPr>
            <p:custDataLst>
              <p:tags r:id="rId3"/>
            </p:custDataLst>
          </p:nvPr>
        </p:nvSpPr>
        <p:spPr>
          <a:xfrm>
            <a:off x="4182256" y="1004341"/>
            <a:ext cx="1528996" cy="1528996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800" dirty="0">
                <a:solidFill>
                  <a:srgbClr val="000000"/>
                </a:solidFill>
              </a:rPr>
              <a:t>2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  <p:sp>
        <p:nvSpPr>
          <p:cNvPr id="6" name="菱形 5"/>
          <p:cNvSpPr/>
          <p:nvPr>
            <p:custDataLst>
              <p:tags r:id="rId4"/>
            </p:custDataLst>
          </p:nvPr>
        </p:nvSpPr>
        <p:spPr>
          <a:xfrm>
            <a:off x="5891135" y="1004341"/>
            <a:ext cx="1528996" cy="1528996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800" dirty="0">
                <a:solidFill>
                  <a:srgbClr val="000000"/>
                </a:solidFill>
              </a:rPr>
              <a:t>3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  <p:sp>
        <p:nvSpPr>
          <p:cNvPr id="7" name="菱形 6"/>
          <p:cNvSpPr/>
          <p:nvPr>
            <p:custDataLst>
              <p:tags r:id="rId5"/>
            </p:custDataLst>
          </p:nvPr>
        </p:nvSpPr>
        <p:spPr>
          <a:xfrm>
            <a:off x="7600014" y="1004341"/>
            <a:ext cx="1528996" cy="1528996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800" dirty="0">
                <a:solidFill>
                  <a:srgbClr val="000000"/>
                </a:solidFill>
              </a:rPr>
              <a:t>4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  <p:sp>
        <p:nvSpPr>
          <p:cNvPr id="3" name="圓角矩形 2"/>
          <p:cNvSpPr/>
          <p:nvPr>
            <p:custDataLst>
              <p:tags r:id="rId6"/>
            </p:custDataLst>
          </p:nvPr>
        </p:nvSpPr>
        <p:spPr>
          <a:xfrm>
            <a:off x="9847047" y="381000"/>
            <a:ext cx="183695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CN" dirty="0">
                <a:solidFill>
                  <a:srgbClr val="000000"/>
                </a:solidFill>
                <a:ea typeface="微軟正黑體" panose="020B0604030504040204" pitchFamily="34" charset="-120"/>
              </a:rPr>
              <a:t>1.</a:t>
            </a:r>
            <a:r>
              <a:rPr lang="zh-CN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顯示   </a:t>
            </a:r>
            <a:r>
              <a:rPr lang="en-US" altLang="zh-CN" dirty="0">
                <a:solidFill>
                  <a:srgbClr val="000000"/>
                </a:solidFill>
                <a:ea typeface="微軟正黑體" panose="020B0604030504040204" pitchFamily="34" charset="-120"/>
              </a:rPr>
              <a:t>&gt;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c.</a:t>
            </a:r>
            <a:r>
              <a:rPr lang="zh-CN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編碼</a:t>
            </a:r>
            <a:endParaRPr lang="zh-TW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12" name="菱形 11">
            <a:extLst>
              <a:ext uri="{FF2B5EF4-FFF2-40B4-BE49-F238E27FC236}">
                <a16:creationId xmlns:a16="http://schemas.microsoft.com/office/drawing/2014/main" id="{79E5197B-760C-4B31-C9F9-1D386C64F5A3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603716" y="4246536"/>
            <a:ext cx="1472338" cy="147233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400">
                <a:solidFill>
                  <a:srgbClr val="000000"/>
                </a:solidFill>
              </a:rPr>
              <a:t>1</a:t>
            </a:r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13" name="菱形 12">
            <a:extLst>
              <a:ext uri="{FF2B5EF4-FFF2-40B4-BE49-F238E27FC236}">
                <a16:creationId xmlns:a16="http://schemas.microsoft.com/office/drawing/2014/main" id="{DDC880A0-0E4C-9C03-B07A-F64F2E72764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182256" y="4246536"/>
            <a:ext cx="1472338" cy="147233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400">
                <a:solidFill>
                  <a:srgbClr val="000000"/>
                </a:solidFill>
              </a:rPr>
              <a:t>2</a:t>
            </a:r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14" name="菱形 13">
            <a:extLst>
              <a:ext uri="{FF2B5EF4-FFF2-40B4-BE49-F238E27FC236}">
                <a16:creationId xmlns:a16="http://schemas.microsoft.com/office/drawing/2014/main" id="{89415880-3752-E22D-749E-F34BC3C66D5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760796" y="4246536"/>
            <a:ext cx="1472338" cy="147233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400">
                <a:solidFill>
                  <a:srgbClr val="000000"/>
                </a:solidFill>
              </a:rPr>
              <a:t>3</a:t>
            </a:r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15" name="菱形 14">
            <a:extLst>
              <a:ext uri="{FF2B5EF4-FFF2-40B4-BE49-F238E27FC236}">
                <a16:creationId xmlns:a16="http://schemas.microsoft.com/office/drawing/2014/main" id="{EFD06009-36C3-C9E5-D6A3-05404EAC8780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7339337" y="4246536"/>
            <a:ext cx="1472338" cy="147233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400">
                <a:solidFill>
                  <a:srgbClr val="000000"/>
                </a:solidFill>
              </a:rPr>
              <a:t>4</a:t>
            </a:r>
            <a:endParaRPr lang="zh-TW" altLang="en-US" sz="240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2879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雙欄設計</a:t>
            </a:r>
          </a:p>
        </p:txBody>
      </p:sp>
      <p:sp>
        <p:nvSpPr>
          <p:cNvPr id="4" name="菱形 3"/>
          <p:cNvSpPr/>
          <p:nvPr>
            <p:custDataLst>
              <p:tags r:id="rId2"/>
            </p:custDataLst>
          </p:nvPr>
        </p:nvSpPr>
        <p:spPr>
          <a:xfrm>
            <a:off x="2503358" y="1004341"/>
            <a:ext cx="1528996" cy="1528996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800" dirty="0">
                <a:solidFill>
                  <a:srgbClr val="000000"/>
                </a:solidFill>
              </a:rPr>
              <a:t>1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  <p:sp>
        <p:nvSpPr>
          <p:cNvPr id="5" name="菱形 4"/>
          <p:cNvSpPr/>
          <p:nvPr>
            <p:custDataLst>
              <p:tags r:id="rId3"/>
            </p:custDataLst>
          </p:nvPr>
        </p:nvSpPr>
        <p:spPr>
          <a:xfrm>
            <a:off x="4032354" y="1004341"/>
            <a:ext cx="1528996" cy="1528996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800" dirty="0">
                <a:solidFill>
                  <a:srgbClr val="000000"/>
                </a:solidFill>
              </a:rPr>
              <a:t>2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  <p:sp>
        <p:nvSpPr>
          <p:cNvPr id="6" name="菱形 5"/>
          <p:cNvSpPr/>
          <p:nvPr>
            <p:custDataLst>
              <p:tags r:id="rId4"/>
            </p:custDataLst>
          </p:nvPr>
        </p:nvSpPr>
        <p:spPr>
          <a:xfrm>
            <a:off x="5561350" y="1004341"/>
            <a:ext cx="1528996" cy="1528996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800" dirty="0">
                <a:solidFill>
                  <a:srgbClr val="000000"/>
                </a:solidFill>
              </a:rPr>
              <a:t>3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  <p:sp>
        <p:nvSpPr>
          <p:cNvPr id="7" name="菱形 6"/>
          <p:cNvSpPr/>
          <p:nvPr>
            <p:custDataLst>
              <p:tags r:id="rId5"/>
            </p:custDataLst>
          </p:nvPr>
        </p:nvSpPr>
        <p:spPr>
          <a:xfrm>
            <a:off x="7090346" y="1004341"/>
            <a:ext cx="1528996" cy="1528996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800" dirty="0">
                <a:solidFill>
                  <a:srgbClr val="000000"/>
                </a:solidFill>
              </a:rPr>
              <a:t>4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  <p:sp>
        <p:nvSpPr>
          <p:cNvPr id="8" name="圓角矩形 7"/>
          <p:cNvSpPr/>
          <p:nvPr>
            <p:custDataLst>
              <p:tags r:id="rId6"/>
            </p:custDataLst>
          </p:nvPr>
        </p:nvSpPr>
        <p:spPr>
          <a:xfrm>
            <a:off x="9833975" y="381000"/>
            <a:ext cx="185002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CN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CN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CN" dirty="0">
                <a:solidFill>
                  <a:srgbClr val="000000"/>
                </a:solidFill>
                <a:ea typeface="微軟正黑體" panose="020B0604030504040204" pitchFamily="34" charset="-120"/>
              </a:rPr>
              <a:t>&gt; 2.</a:t>
            </a:r>
            <a:r>
              <a:rPr lang="zh-CN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串聯</a:t>
            </a:r>
            <a:endParaRPr lang="zh-TW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3" name="菱形 2">
            <a:extLst>
              <a:ext uri="{FF2B5EF4-FFF2-40B4-BE49-F238E27FC236}">
                <a16:creationId xmlns:a16="http://schemas.microsoft.com/office/drawing/2014/main" id="{E2B1953D-6367-74EC-6D9D-D701FF820E8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603716" y="4246536"/>
            <a:ext cx="1472338" cy="147233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400">
                <a:solidFill>
                  <a:srgbClr val="000000"/>
                </a:solidFill>
              </a:rPr>
              <a:t>1</a:t>
            </a:r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13" name="菱形 12">
            <a:extLst>
              <a:ext uri="{FF2B5EF4-FFF2-40B4-BE49-F238E27FC236}">
                <a16:creationId xmlns:a16="http://schemas.microsoft.com/office/drawing/2014/main" id="{42ECB387-8E4E-9000-ACE3-D27994C97058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076054" y="4246536"/>
            <a:ext cx="1472338" cy="147233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400">
                <a:solidFill>
                  <a:srgbClr val="000000"/>
                </a:solidFill>
              </a:rPr>
              <a:t>2</a:t>
            </a:r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14" name="菱形 13">
            <a:extLst>
              <a:ext uri="{FF2B5EF4-FFF2-40B4-BE49-F238E27FC236}">
                <a16:creationId xmlns:a16="http://schemas.microsoft.com/office/drawing/2014/main" id="{9811385C-CFB0-519B-BA06-38BE022F6BCC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548392" y="4246536"/>
            <a:ext cx="1472338" cy="147233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400">
                <a:solidFill>
                  <a:srgbClr val="000000"/>
                </a:solidFill>
              </a:rPr>
              <a:t>3</a:t>
            </a:r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15" name="菱形 14">
            <a:extLst>
              <a:ext uri="{FF2B5EF4-FFF2-40B4-BE49-F238E27FC236}">
                <a16:creationId xmlns:a16="http://schemas.microsoft.com/office/drawing/2014/main" id="{4CBBE383-132A-E65C-F9DE-2573E44A127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7020730" y="4246536"/>
            <a:ext cx="1472338" cy="147233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400">
                <a:solidFill>
                  <a:srgbClr val="000000"/>
                </a:solidFill>
              </a:rPr>
              <a:t>4</a:t>
            </a:r>
            <a:endParaRPr lang="zh-TW" altLang="en-US" sz="240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79070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雙欄設計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t="3052" r="3150"/>
          <a:stretch/>
        </p:blipFill>
        <p:spPr>
          <a:xfrm>
            <a:off x="1247618" y="1289153"/>
            <a:ext cx="9680211" cy="4939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矩形 3"/>
          <p:cNvSpPr/>
          <p:nvPr/>
        </p:nvSpPr>
        <p:spPr>
          <a:xfrm>
            <a:off x="479686" y="869429"/>
            <a:ext cx="1738858" cy="8394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空白處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按滑鼠右鍵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7255239" y="3072983"/>
            <a:ext cx="2054724" cy="1424066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66048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雙欄設計</a:t>
            </a: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2578308" y="6026046"/>
            <a:ext cx="494676" cy="2848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>
            <p:custDataLst>
              <p:tags r:id="rId2"/>
            </p:custDataLst>
          </p:nvPr>
        </p:nvSpPr>
        <p:spPr>
          <a:xfrm>
            <a:off x="3810346" y="6322377"/>
            <a:ext cx="2285654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a.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輔助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指令路徑</a:t>
            </a: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7C42BE61-E4F5-48C5-84C9-6B2F0840483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398346" y="381000"/>
            <a:ext cx="2285654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a.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輔助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4.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複製範圍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28296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雙欄設計</a:t>
            </a:r>
          </a:p>
        </p:txBody>
      </p:sp>
      <p:sp>
        <p:nvSpPr>
          <p:cNvPr id="8" name="矩形 7"/>
          <p:cNvSpPr/>
          <p:nvPr/>
        </p:nvSpPr>
        <p:spPr>
          <a:xfrm>
            <a:off x="2083633" y="2503357"/>
            <a:ext cx="944380" cy="94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904" y="5109770"/>
            <a:ext cx="2435538" cy="120108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7043998-51CA-3A46-2B21-E022711A8D7D}"/>
              </a:ext>
            </a:extLst>
          </p:cNvPr>
          <p:cNvSpPr/>
          <p:nvPr/>
        </p:nvSpPr>
        <p:spPr>
          <a:xfrm>
            <a:off x="6616461" y="2527540"/>
            <a:ext cx="1026543" cy="1026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05913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雙欄設計</a:t>
            </a:r>
          </a:p>
        </p:txBody>
      </p:sp>
      <p:sp>
        <p:nvSpPr>
          <p:cNvPr id="8" name="矩形 7"/>
          <p:cNvSpPr/>
          <p:nvPr/>
        </p:nvSpPr>
        <p:spPr>
          <a:xfrm>
            <a:off x="2083633" y="2503357"/>
            <a:ext cx="944380" cy="94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2885" y="2503357"/>
            <a:ext cx="944380" cy="94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E357A45-B147-BDDB-A57B-87506C91DBBA}"/>
              </a:ext>
            </a:extLst>
          </p:cNvPr>
          <p:cNvSpPr/>
          <p:nvPr/>
        </p:nvSpPr>
        <p:spPr>
          <a:xfrm>
            <a:off x="7824159" y="2562046"/>
            <a:ext cx="1026543" cy="1026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2874AE7-2307-F8E7-1AE6-5CF7BD38D12C}"/>
              </a:ext>
            </a:extLst>
          </p:cNvPr>
          <p:cNvSpPr/>
          <p:nvPr/>
        </p:nvSpPr>
        <p:spPr>
          <a:xfrm>
            <a:off x="9213012" y="2562046"/>
            <a:ext cx="1026543" cy="1026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37112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雙欄設計</a:t>
            </a:r>
          </a:p>
        </p:txBody>
      </p:sp>
      <p:sp>
        <p:nvSpPr>
          <p:cNvPr id="8" name="矩形 7"/>
          <p:cNvSpPr/>
          <p:nvPr/>
        </p:nvSpPr>
        <p:spPr>
          <a:xfrm>
            <a:off x="2083633" y="2503357"/>
            <a:ext cx="944380" cy="94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2885" y="2503357"/>
            <a:ext cx="944380" cy="94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74361" y="2503357"/>
            <a:ext cx="944380" cy="94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38E02C1-C9E4-233D-F63F-62024A7523C0}"/>
              </a:ext>
            </a:extLst>
          </p:cNvPr>
          <p:cNvSpPr/>
          <p:nvPr/>
        </p:nvSpPr>
        <p:spPr>
          <a:xfrm>
            <a:off x="7824159" y="2562046"/>
            <a:ext cx="1026543" cy="1026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5FCB285-B0E4-5A5F-8A43-3803559F44B8}"/>
              </a:ext>
            </a:extLst>
          </p:cNvPr>
          <p:cNvSpPr/>
          <p:nvPr/>
        </p:nvSpPr>
        <p:spPr>
          <a:xfrm>
            <a:off x="9213012" y="2562046"/>
            <a:ext cx="1026543" cy="1026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1CAC121-9E65-C3E0-CF42-628144696A27}"/>
              </a:ext>
            </a:extLst>
          </p:cNvPr>
          <p:cNvSpPr/>
          <p:nvPr/>
        </p:nvSpPr>
        <p:spPr>
          <a:xfrm>
            <a:off x="6193767" y="2562046"/>
            <a:ext cx="1026543" cy="1026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98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工作環境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4</a:t>
            </a:fld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427906" y="1257985"/>
            <a:ext cx="9759748" cy="4393307"/>
            <a:chOff x="1427906" y="1257985"/>
            <a:chExt cx="9759748" cy="4393307"/>
          </a:xfrm>
        </p:grpSpPr>
        <p:sp>
          <p:nvSpPr>
            <p:cNvPr id="3" name="矩形 2"/>
            <p:cNvSpPr/>
            <p:nvPr/>
          </p:nvSpPr>
          <p:spPr>
            <a:xfrm>
              <a:off x="1427906" y="1263134"/>
              <a:ext cx="543739" cy="18158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工</a:t>
              </a:r>
              <a:endPara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作</a:t>
              </a:r>
              <a:endPara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環</a:t>
              </a:r>
              <a:endPara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境</a:t>
              </a:r>
              <a:endPara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566585" y="2253586"/>
              <a:ext cx="12682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快速啟動 </a:t>
              </a:r>
              <a:endPara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347238" y="2253586"/>
              <a:ext cx="6840416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AutoNum type="arabicPeriod"/>
              </a:pP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管理 快速存取工具列 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(PPT)</a:t>
              </a:r>
            </a:p>
            <a:p>
              <a:pPr marL="457200" indent="-457200">
                <a:buAutoNum type="arabicPeriod"/>
              </a:pP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快速鍵 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(AMA)</a:t>
              </a:r>
            </a:p>
            <a:p>
              <a:pPr marL="457200" indent="-457200">
                <a:buFontTx/>
                <a:buAutoNum type="arabicPeriod"/>
              </a:pP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指令編碼及指令路徑 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(AMA)</a:t>
              </a:r>
            </a:p>
            <a:p>
              <a:pPr marL="457200" indent="-457200">
                <a:buFontTx/>
                <a:buAutoNum type="arabicPeriod"/>
              </a:pP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最近使用 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(AMA)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2595439" y="1257985"/>
              <a:ext cx="12105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版面安置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4347238" y="1257985"/>
              <a:ext cx="684041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1. 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工作區 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顯示區</a:t>
              </a:r>
              <a:b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2. 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功能區</a:t>
              </a:r>
              <a:endPara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95439" y="3987850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雙欄講義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4347238" y="3987851"/>
              <a:ext cx="6840416" cy="1663441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marL="457200" indent="-457200">
                <a:buFont typeface="+mj-lt"/>
                <a:buAutoNum type="arabicPeriod"/>
              </a:pP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講義區與實作區，雙欄可以是左右或上下</a:t>
              </a:r>
              <a:endPara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講義區：提供步驟視覺化教材以及操作指引</a:t>
              </a:r>
              <a:endPara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實作區：依講義示範實作，備註自己觀點</a:t>
              </a:r>
              <a:endPara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複製範圍</a:t>
              </a:r>
              <a:endPara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Rang Paste 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Shift-Alt-P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924818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雙欄設計</a:t>
            </a:r>
          </a:p>
        </p:txBody>
      </p:sp>
      <p:sp>
        <p:nvSpPr>
          <p:cNvPr id="8" name="矩形 7"/>
          <p:cNvSpPr/>
          <p:nvPr/>
        </p:nvSpPr>
        <p:spPr>
          <a:xfrm>
            <a:off x="2083633" y="2503357"/>
            <a:ext cx="944380" cy="94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2885" y="2503357"/>
            <a:ext cx="944380" cy="94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74361" y="2503357"/>
            <a:ext cx="944380" cy="94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083633" y="1409075"/>
            <a:ext cx="944380" cy="94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09BD3C-9C4C-C5F6-AC04-1B67A2B03A1A}"/>
              </a:ext>
            </a:extLst>
          </p:cNvPr>
          <p:cNvSpPr/>
          <p:nvPr/>
        </p:nvSpPr>
        <p:spPr>
          <a:xfrm>
            <a:off x="7824159" y="2562046"/>
            <a:ext cx="1026543" cy="1026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30FDAF9-18B6-F299-994A-C8C4687EC66E}"/>
              </a:ext>
            </a:extLst>
          </p:cNvPr>
          <p:cNvSpPr/>
          <p:nvPr/>
        </p:nvSpPr>
        <p:spPr>
          <a:xfrm>
            <a:off x="9213012" y="2562046"/>
            <a:ext cx="1026543" cy="1026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B277699-F58C-C5EA-AA0E-3005D8CE12EC}"/>
              </a:ext>
            </a:extLst>
          </p:cNvPr>
          <p:cNvSpPr/>
          <p:nvPr/>
        </p:nvSpPr>
        <p:spPr>
          <a:xfrm>
            <a:off x="6193767" y="2562046"/>
            <a:ext cx="1026543" cy="1026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5BCC36E-91FC-69AE-115F-097146F34077}"/>
              </a:ext>
            </a:extLst>
          </p:cNvPr>
          <p:cNvSpPr/>
          <p:nvPr/>
        </p:nvSpPr>
        <p:spPr>
          <a:xfrm>
            <a:off x="7824159" y="1155940"/>
            <a:ext cx="1026543" cy="1026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41780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雙欄設計</a:t>
            </a:r>
          </a:p>
        </p:txBody>
      </p:sp>
      <p:sp>
        <p:nvSpPr>
          <p:cNvPr id="8" name="矩形 7"/>
          <p:cNvSpPr/>
          <p:nvPr/>
        </p:nvSpPr>
        <p:spPr>
          <a:xfrm>
            <a:off x="2083633" y="2503357"/>
            <a:ext cx="944380" cy="94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2885" y="2503357"/>
            <a:ext cx="944380" cy="94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74361" y="2503357"/>
            <a:ext cx="944380" cy="94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083633" y="1409075"/>
            <a:ext cx="944380" cy="94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083633" y="3612629"/>
            <a:ext cx="944380" cy="94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1D319D3-32E3-462C-471C-8F08EAF84109}"/>
              </a:ext>
            </a:extLst>
          </p:cNvPr>
          <p:cNvSpPr/>
          <p:nvPr/>
        </p:nvSpPr>
        <p:spPr>
          <a:xfrm>
            <a:off x="7824159" y="2562046"/>
            <a:ext cx="1026543" cy="1026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FB3C524-17C5-F3E5-2FD8-EEC9D68E0687}"/>
              </a:ext>
            </a:extLst>
          </p:cNvPr>
          <p:cNvSpPr/>
          <p:nvPr/>
        </p:nvSpPr>
        <p:spPr>
          <a:xfrm>
            <a:off x="9213012" y="2562046"/>
            <a:ext cx="1026543" cy="1026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BFCD165-493D-C8A1-B999-4AADAD05C115}"/>
              </a:ext>
            </a:extLst>
          </p:cNvPr>
          <p:cNvSpPr/>
          <p:nvPr/>
        </p:nvSpPr>
        <p:spPr>
          <a:xfrm>
            <a:off x="6193767" y="2562046"/>
            <a:ext cx="1026543" cy="1026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5228D31-93D3-981F-5B6E-CB6D764727A0}"/>
              </a:ext>
            </a:extLst>
          </p:cNvPr>
          <p:cNvSpPr/>
          <p:nvPr/>
        </p:nvSpPr>
        <p:spPr>
          <a:xfrm>
            <a:off x="7824159" y="1155940"/>
            <a:ext cx="1026543" cy="1026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9A9964A-D7F5-5D6F-B3EF-4D77248466E3}"/>
              </a:ext>
            </a:extLst>
          </p:cNvPr>
          <p:cNvSpPr/>
          <p:nvPr/>
        </p:nvSpPr>
        <p:spPr>
          <a:xfrm>
            <a:off x="7824159" y="3968152"/>
            <a:ext cx="1026543" cy="1026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85284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雙欄設計</a:t>
            </a:r>
          </a:p>
        </p:txBody>
      </p:sp>
      <p:sp>
        <p:nvSpPr>
          <p:cNvPr id="8" name="矩形 7"/>
          <p:cNvSpPr/>
          <p:nvPr/>
        </p:nvSpPr>
        <p:spPr>
          <a:xfrm>
            <a:off x="2083633" y="2503357"/>
            <a:ext cx="944380" cy="94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28013" y="2503357"/>
            <a:ext cx="944380" cy="94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39253" y="2503357"/>
            <a:ext cx="944380" cy="94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083633" y="1558977"/>
            <a:ext cx="944380" cy="94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083633" y="3447737"/>
            <a:ext cx="944380" cy="94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圓角矩形 1"/>
          <p:cNvSpPr/>
          <p:nvPr>
            <p:custDataLst>
              <p:tags r:id="rId2"/>
            </p:custDataLst>
          </p:nvPr>
        </p:nvSpPr>
        <p:spPr>
          <a:xfrm>
            <a:off x="4245975" y="6322377"/>
            <a:ext cx="185002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CN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CN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CN" dirty="0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CN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  <a:endParaRPr lang="zh-TW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E593E9-24FF-821A-5C43-21087288C808}"/>
              </a:ext>
            </a:extLst>
          </p:cNvPr>
          <p:cNvSpPr/>
          <p:nvPr/>
        </p:nvSpPr>
        <p:spPr>
          <a:xfrm>
            <a:off x="7824159" y="2562046"/>
            <a:ext cx="1026543" cy="1026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46D25B6-7DD3-E7CC-2DEE-A92F3BE18D19}"/>
              </a:ext>
            </a:extLst>
          </p:cNvPr>
          <p:cNvSpPr/>
          <p:nvPr/>
        </p:nvSpPr>
        <p:spPr>
          <a:xfrm>
            <a:off x="8850702" y="2562046"/>
            <a:ext cx="1026543" cy="1026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374DECD-E4BE-6D6C-5C1E-886FCC0C94C5}"/>
              </a:ext>
            </a:extLst>
          </p:cNvPr>
          <p:cNvSpPr/>
          <p:nvPr/>
        </p:nvSpPr>
        <p:spPr>
          <a:xfrm>
            <a:off x="6797616" y="2562046"/>
            <a:ext cx="1026543" cy="1026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67942B2-D86F-DDE0-2BE2-241EC7DF777F}"/>
              </a:ext>
            </a:extLst>
          </p:cNvPr>
          <p:cNvSpPr/>
          <p:nvPr/>
        </p:nvSpPr>
        <p:spPr>
          <a:xfrm>
            <a:off x="7824159" y="1535503"/>
            <a:ext cx="1026543" cy="1026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5DBE883-D083-15EA-4E42-45B9B55C68F1}"/>
              </a:ext>
            </a:extLst>
          </p:cNvPr>
          <p:cNvSpPr/>
          <p:nvPr/>
        </p:nvSpPr>
        <p:spPr>
          <a:xfrm>
            <a:off x="7824159" y="3588589"/>
            <a:ext cx="1026543" cy="1026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07474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雙欄設計</a:t>
            </a:r>
          </a:p>
        </p:txBody>
      </p:sp>
      <p:sp>
        <p:nvSpPr>
          <p:cNvPr id="8" name="菱形 7"/>
          <p:cNvSpPr/>
          <p:nvPr/>
        </p:nvSpPr>
        <p:spPr>
          <a:xfrm>
            <a:off x="2083633" y="2503357"/>
            <a:ext cx="944380" cy="94438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菱形 3"/>
          <p:cNvSpPr/>
          <p:nvPr/>
        </p:nvSpPr>
        <p:spPr>
          <a:xfrm>
            <a:off x="3336771" y="2503357"/>
            <a:ext cx="944380" cy="94438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菱形 5"/>
          <p:cNvSpPr/>
          <p:nvPr/>
        </p:nvSpPr>
        <p:spPr>
          <a:xfrm>
            <a:off x="866121" y="2503357"/>
            <a:ext cx="944380" cy="94438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菱形 8"/>
          <p:cNvSpPr/>
          <p:nvPr/>
        </p:nvSpPr>
        <p:spPr>
          <a:xfrm>
            <a:off x="2083633" y="1214592"/>
            <a:ext cx="944380" cy="94438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菱形 6"/>
          <p:cNvSpPr/>
          <p:nvPr/>
        </p:nvSpPr>
        <p:spPr>
          <a:xfrm>
            <a:off x="2083633" y="3673368"/>
            <a:ext cx="944380" cy="94438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圓角矩形 1"/>
          <p:cNvSpPr/>
          <p:nvPr>
            <p:custDataLst>
              <p:tags r:id="rId2"/>
            </p:custDataLst>
          </p:nvPr>
        </p:nvSpPr>
        <p:spPr>
          <a:xfrm>
            <a:off x="4245975" y="6322377"/>
            <a:ext cx="185002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CN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CN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CN" dirty="0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CN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  <a:endParaRPr lang="zh-TW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3" name="菱形 2">
            <a:extLst>
              <a:ext uri="{FF2B5EF4-FFF2-40B4-BE49-F238E27FC236}">
                <a16:creationId xmlns:a16="http://schemas.microsoft.com/office/drawing/2014/main" id="{BDDCEAFD-DEEA-AD69-FB60-D81841ED98C8}"/>
              </a:ext>
            </a:extLst>
          </p:cNvPr>
          <p:cNvSpPr/>
          <p:nvPr/>
        </p:nvSpPr>
        <p:spPr>
          <a:xfrm>
            <a:off x="7824160" y="2562047"/>
            <a:ext cx="672860" cy="67286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id="{B90D5C1F-59CB-6C7F-BD09-F3AB38D56F87}"/>
              </a:ext>
            </a:extLst>
          </p:cNvPr>
          <p:cNvSpPr/>
          <p:nvPr/>
        </p:nvSpPr>
        <p:spPr>
          <a:xfrm>
            <a:off x="8850702" y="2562047"/>
            <a:ext cx="672860" cy="67286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054620EF-1ABB-386B-996A-CD47535618D1}"/>
              </a:ext>
            </a:extLst>
          </p:cNvPr>
          <p:cNvSpPr/>
          <p:nvPr/>
        </p:nvSpPr>
        <p:spPr>
          <a:xfrm>
            <a:off x="6797618" y="2562047"/>
            <a:ext cx="672860" cy="67286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菱形 11">
            <a:extLst>
              <a:ext uri="{FF2B5EF4-FFF2-40B4-BE49-F238E27FC236}">
                <a16:creationId xmlns:a16="http://schemas.microsoft.com/office/drawing/2014/main" id="{3566CA90-B68D-4894-6230-734920EFABD7}"/>
              </a:ext>
            </a:extLst>
          </p:cNvPr>
          <p:cNvSpPr/>
          <p:nvPr/>
        </p:nvSpPr>
        <p:spPr>
          <a:xfrm>
            <a:off x="7824160" y="1535503"/>
            <a:ext cx="672860" cy="67286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菱形 12">
            <a:extLst>
              <a:ext uri="{FF2B5EF4-FFF2-40B4-BE49-F238E27FC236}">
                <a16:creationId xmlns:a16="http://schemas.microsoft.com/office/drawing/2014/main" id="{BF720DD8-5765-789E-04D6-3ABB0D9ABDBE}"/>
              </a:ext>
            </a:extLst>
          </p:cNvPr>
          <p:cNvSpPr/>
          <p:nvPr/>
        </p:nvSpPr>
        <p:spPr>
          <a:xfrm>
            <a:off x="7824160" y="3588590"/>
            <a:ext cx="672860" cy="67286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8291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雙欄設計</a:t>
            </a:r>
          </a:p>
        </p:txBody>
      </p:sp>
      <p:sp>
        <p:nvSpPr>
          <p:cNvPr id="8" name="菱形 7"/>
          <p:cNvSpPr/>
          <p:nvPr/>
        </p:nvSpPr>
        <p:spPr>
          <a:xfrm>
            <a:off x="2083633" y="2503357"/>
            <a:ext cx="944380" cy="94438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菱形 3"/>
          <p:cNvSpPr/>
          <p:nvPr/>
        </p:nvSpPr>
        <p:spPr>
          <a:xfrm>
            <a:off x="3028013" y="2503357"/>
            <a:ext cx="944380" cy="94438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菱形 5"/>
          <p:cNvSpPr/>
          <p:nvPr/>
        </p:nvSpPr>
        <p:spPr>
          <a:xfrm>
            <a:off x="1139253" y="2503357"/>
            <a:ext cx="944380" cy="94438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菱形 8"/>
          <p:cNvSpPr/>
          <p:nvPr/>
        </p:nvSpPr>
        <p:spPr>
          <a:xfrm>
            <a:off x="2083633" y="1558977"/>
            <a:ext cx="944380" cy="94438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菱形 6"/>
          <p:cNvSpPr/>
          <p:nvPr/>
        </p:nvSpPr>
        <p:spPr>
          <a:xfrm>
            <a:off x="2083633" y="3447737"/>
            <a:ext cx="944380" cy="94438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圓角矩形 1"/>
          <p:cNvSpPr/>
          <p:nvPr>
            <p:custDataLst>
              <p:tags r:id="rId2"/>
            </p:custDataLst>
          </p:nvPr>
        </p:nvSpPr>
        <p:spPr>
          <a:xfrm>
            <a:off x="4245975" y="6322377"/>
            <a:ext cx="185002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CN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CN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CN" dirty="0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CN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  <a:endParaRPr lang="zh-TW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14" name="菱形 13">
            <a:extLst>
              <a:ext uri="{FF2B5EF4-FFF2-40B4-BE49-F238E27FC236}">
                <a16:creationId xmlns:a16="http://schemas.microsoft.com/office/drawing/2014/main" id="{2A69CE19-0AA5-C46F-4BC2-BD10AFE330D4}"/>
              </a:ext>
            </a:extLst>
          </p:cNvPr>
          <p:cNvSpPr/>
          <p:nvPr/>
        </p:nvSpPr>
        <p:spPr>
          <a:xfrm>
            <a:off x="7824160" y="2562047"/>
            <a:ext cx="672860" cy="67286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菱形 14">
            <a:extLst>
              <a:ext uri="{FF2B5EF4-FFF2-40B4-BE49-F238E27FC236}">
                <a16:creationId xmlns:a16="http://schemas.microsoft.com/office/drawing/2014/main" id="{4AB44E88-BD9A-02A0-0F77-5CB20891B847}"/>
              </a:ext>
            </a:extLst>
          </p:cNvPr>
          <p:cNvSpPr/>
          <p:nvPr/>
        </p:nvSpPr>
        <p:spPr>
          <a:xfrm>
            <a:off x="8497019" y="2562047"/>
            <a:ext cx="672860" cy="67286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菱形 15">
            <a:extLst>
              <a:ext uri="{FF2B5EF4-FFF2-40B4-BE49-F238E27FC236}">
                <a16:creationId xmlns:a16="http://schemas.microsoft.com/office/drawing/2014/main" id="{3843ECD1-F077-632B-912C-543700753DF5}"/>
              </a:ext>
            </a:extLst>
          </p:cNvPr>
          <p:cNvSpPr/>
          <p:nvPr/>
        </p:nvSpPr>
        <p:spPr>
          <a:xfrm>
            <a:off x="7151300" y="2562047"/>
            <a:ext cx="672860" cy="67286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菱形 16">
            <a:extLst>
              <a:ext uri="{FF2B5EF4-FFF2-40B4-BE49-F238E27FC236}">
                <a16:creationId xmlns:a16="http://schemas.microsoft.com/office/drawing/2014/main" id="{9E90DF0B-DDB2-FA17-9E60-B24330E702D9}"/>
              </a:ext>
            </a:extLst>
          </p:cNvPr>
          <p:cNvSpPr/>
          <p:nvPr/>
        </p:nvSpPr>
        <p:spPr>
          <a:xfrm>
            <a:off x="7824160" y="1889187"/>
            <a:ext cx="672860" cy="67286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菱形 17">
            <a:extLst>
              <a:ext uri="{FF2B5EF4-FFF2-40B4-BE49-F238E27FC236}">
                <a16:creationId xmlns:a16="http://schemas.microsoft.com/office/drawing/2014/main" id="{9346ED3B-63B8-0678-5738-A0D7FFAAC405}"/>
              </a:ext>
            </a:extLst>
          </p:cNvPr>
          <p:cNvSpPr/>
          <p:nvPr/>
        </p:nvSpPr>
        <p:spPr>
          <a:xfrm>
            <a:off x="7824160" y="3234907"/>
            <a:ext cx="672860" cy="67286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401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基礎篇</a:t>
            </a:r>
            <a:br>
              <a:rPr lang="en-US" altLang="zh-TW" sz="4400" dirty="0"/>
            </a:br>
            <a:r>
              <a:rPr lang="zh-TW" altLang="en-US" dirty="0"/>
              <a:t>工作環境介面</a:t>
            </a:r>
          </a:p>
        </p:txBody>
      </p:sp>
      <p:sp>
        <p:nvSpPr>
          <p:cNvPr id="15" name="副標題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版面配置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5</a:t>
            </a:fld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7621319" y="2267767"/>
            <a:ext cx="1107996" cy="1521837"/>
            <a:chOff x="7896200" y="1844824"/>
            <a:chExt cx="1107996" cy="1521837"/>
          </a:xfrm>
        </p:grpSpPr>
        <p:sp>
          <p:nvSpPr>
            <p:cNvPr id="6" name="矩形 5"/>
            <p:cNvSpPr/>
            <p:nvPr/>
          </p:nvSpPr>
          <p:spPr>
            <a:xfrm>
              <a:off x="7896200" y="1844824"/>
              <a:ext cx="11079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400" dirty="0">
                  <a:latin typeface="微軟正黑體" pitchFamily="34" charset="-120"/>
                  <a:ea typeface="微軟正黑體" pitchFamily="34" charset="-120"/>
                </a:rPr>
                <a:t>工作區</a:t>
              </a:r>
              <a:endParaRPr lang="zh-TW" altLang="en-US" sz="24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8050089" y="2198215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400" dirty="0">
                  <a:latin typeface="微軟正黑體" pitchFamily="34" charset="-120"/>
                  <a:ea typeface="微軟正黑體" pitchFamily="34" charset="-120"/>
                </a:rPr>
                <a:t>搜尋</a:t>
              </a:r>
              <a:endParaRPr lang="zh-TW" altLang="en-US" sz="24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8050089" y="2551606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TW" altLang="en-US" sz="2400" dirty="0">
                  <a:latin typeface="微軟正黑體" pitchFamily="34" charset="-120"/>
                  <a:ea typeface="微軟正黑體" pitchFamily="34" charset="-120"/>
                </a:rPr>
                <a:t>訊息</a:t>
              </a:r>
              <a:endParaRPr lang="en-US" altLang="zh-TW" sz="2400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050089" y="2904996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TW" altLang="en-US" sz="2400" dirty="0">
                  <a:latin typeface="微軟正黑體" pitchFamily="34" charset="-120"/>
                  <a:ea typeface="微軟正黑體" pitchFamily="34" charset="-120"/>
                </a:rPr>
                <a:t>滑鼠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zh-TW" altLang="en-US" dirty="0"/>
            </a:br>
            <a:endParaRPr lang="zh-TW" altLang="en-US" dirty="0"/>
          </a:p>
        </p:txBody>
      </p:sp>
      <p:grpSp>
        <p:nvGrpSpPr>
          <p:cNvPr id="1040" name="群組 1039"/>
          <p:cNvGrpSpPr/>
          <p:nvPr/>
        </p:nvGrpSpPr>
        <p:grpSpPr>
          <a:xfrm>
            <a:off x="6685215" y="2987847"/>
            <a:ext cx="2973982" cy="1995475"/>
            <a:chOff x="6290370" y="3140968"/>
            <a:chExt cx="2973982" cy="1995475"/>
          </a:xfrm>
        </p:grpSpPr>
        <p:grpSp>
          <p:nvGrpSpPr>
            <p:cNvPr id="169" name="群組 168"/>
            <p:cNvGrpSpPr/>
            <p:nvPr/>
          </p:nvGrpSpPr>
          <p:grpSpPr>
            <a:xfrm>
              <a:off x="6960096" y="4077072"/>
              <a:ext cx="1656184" cy="683504"/>
              <a:chOff x="6885003" y="3290424"/>
              <a:chExt cx="2902444" cy="1197834"/>
            </a:xfrm>
          </p:grpSpPr>
          <p:grpSp>
            <p:nvGrpSpPr>
              <p:cNvPr id="173" name="群組 172"/>
              <p:cNvGrpSpPr/>
              <p:nvPr/>
            </p:nvGrpSpPr>
            <p:grpSpPr>
              <a:xfrm>
                <a:off x="8589613" y="3290424"/>
                <a:ext cx="1197834" cy="1197834"/>
                <a:chOff x="8904312" y="3789040"/>
                <a:chExt cx="1872208" cy="1872208"/>
              </a:xfrm>
            </p:grpSpPr>
            <p:sp>
              <p:nvSpPr>
                <p:cNvPr id="178" name="橢圓 177"/>
                <p:cNvSpPr/>
                <p:nvPr/>
              </p:nvSpPr>
              <p:spPr bwMode="auto">
                <a:xfrm>
                  <a:off x="8904312" y="3789040"/>
                  <a:ext cx="1872208" cy="187220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179" name="橢圓 178"/>
                <p:cNvSpPr/>
                <p:nvPr/>
              </p:nvSpPr>
              <p:spPr bwMode="auto">
                <a:xfrm>
                  <a:off x="9048328" y="3933056"/>
                  <a:ext cx="936104" cy="936104"/>
                </a:xfrm>
                <a:prstGeom prst="ellipse">
                  <a:avLst/>
                </a:prstGeom>
                <a:solidFill>
                  <a:srgbClr val="000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180" name="橢圓 179"/>
                <p:cNvSpPr/>
                <p:nvPr/>
              </p:nvSpPr>
              <p:spPr bwMode="auto">
                <a:xfrm>
                  <a:off x="9624392" y="4221088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  <p:grpSp>
            <p:nvGrpSpPr>
              <p:cNvPr id="174" name="群組 173"/>
              <p:cNvGrpSpPr/>
              <p:nvPr/>
            </p:nvGrpSpPr>
            <p:grpSpPr>
              <a:xfrm flipH="1">
                <a:off x="6885003" y="3290424"/>
                <a:ext cx="1197834" cy="1197834"/>
                <a:chOff x="8904312" y="3789040"/>
                <a:chExt cx="1872208" cy="1872208"/>
              </a:xfrm>
            </p:grpSpPr>
            <p:sp>
              <p:nvSpPr>
                <p:cNvPr id="175" name="橢圓 174"/>
                <p:cNvSpPr/>
                <p:nvPr/>
              </p:nvSpPr>
              <p:spPr bwMode="auto">
                <a:xfrm>
                  <a:off x="8904312" y="3789040"/>
                  <a:ext cx="1872208" cy="187220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176" name="橢圓 175"/>
                <p:cNvSpPr/>
                <p:nvPr/>
              </p:nvSpPr>
              <p:spPr bwMode="auto">
                <a:xfrm>
                  <a:off x="9048328" y="3933056"/>
                  <a:ext cx="936104" cy="936104"/>
                </a:xfrm>
                <a:prstGeom prst="ellipse">
                  <a:avLst/>
                </a:prstGeom>
                <a:solidFill>
                  <a:srgbClr val="000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177" name="橢圓 176"/>
                <p:cNvSpPr/>
                <p:nvPr/>
              </p:nvSpPr>
              <p:spPr bwMode="auto">
                <a:xfrm>
                  <a:off x="9624392" y="4221088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</p:grpSp>
        <p:grpSp>
          <p:nvGrpSpPr>
            <p:cNvPr id="170" name="群組 169"/>
            <p:cNvGrpSpPr/>
            <p:nvPr/>
          </p:nvGrpSpPr>
          <p:grpSpPr>
            <a:xfrm>
              <a:off x="6290370" y="3140968"/>
              <a:ext cx="2973982" cy="1995475"/>
              <a:chOff x="5787596" y="2996952"/>
              <a:chExt cx="2210594" cy="1995475"/>
            </a:xfrm>
          </p:grpSpPr>
          <p:sp>
            <p:nvSpPr>
              <p:cNvPr id="171" name="手繪多邊形 170"/>
              <p:cNvSpPr/>
              <p:nvPr/>
            </p:nvSpPr>
            <p:spPr bwMode="auto">
              <a:xfrm>
                <a:off x="6888088" y="2996952"/>
                <a:ext cx="1110102" cy="1993176"/>
              </a:xfrm>
              <a:custGeom>
                <a:avLst/>
                <a:gdLst>
                  <a:gd name="connsiteX0" fmla="*/ 0 w 1105132"/>
                  <a:gd name="connsiteY0" fmla="*/ 1993176 h 1993176"/>
                  <a:gd name="connsiteX1" fmla="*/ 220717 w 1105132"/>
                  <a:gd name="connsiteY1" fmla="*/ 1015714 h 1993176"/>
                  <a:gd name="connsiteX2" fmla="*/ 1103586 w 1105132"/>
                  <a:gd name="connsiteY2" fmla="*/ 6721 h 1993176"/>
                  <a:gd name="connsiteX3" fmla="*/ 425669 w 1105132"/>
                  <a:gd name="connsiteY3" fmla="*/ 605811 h 1993176"/>
                  <a:gd name="connsiteX4" fmla="*/ 78827 w 1105132"/>
                  <a:gd name="connsiteY4" fmla="*/ 1189135 h 1993176"/>
                  <a:gd name="connsiteX5" fmla="*/ 47296 w 1105132"/>
                  <a:gd name="connsiteY5" fmla="*/ 1867052 h 1993176"/>
                  <a:gd name="connsiteX0" fmla="*/ 0 w 1105132"/>
                  <a:gd name="connsiteY0" fmla="*/ 1993176 h 1993176"/>
                  <a:gd name="connsiteX1" fmla="*/ 220717 w 1105132"/>
                  <a:gd name="connsiteY1" fmla="*/ 1015714 h 1993176"/>
                  <a:gd name="connsiteX2" fmla="*/ 1103586 w 1105132"/>
                  <a:gd name="connsiteY2" fmla="*/ 6721 h 1993176"/>
                  <a:gd name="connsiteX3" fmla="*/ 425669 w 1105132"/>
                  <a:gd name="connsiteY3" fmla="*/ 605811 h 1993176"/>
                  <a:gd name="connsiteX4" fmla="*/ 78827 w 1105132"/>
                  <a:gd name="connsiteY4" fmla="*/ 1189135 h 1993176"/>
                  <a:gd name="connsiteX5" fmla="*/ 13958 w 1105132"/>
                  <a:gd name="connsiteY5" fmla="*/ 1986114 h 1993176"/>
                  <a:gd name="connsiteX0" fmla="*/ 4970 w 1110102"/>
                  <a:gd name="connsiteY0" fmla="*/ 1993176 h 1993176"/>
                  <a:gd name="connsiteX1" fmla="*/ 225687 w 1110102"/>
                  <a:gd name="connsiteY1" fmla="*/ 1015714 h 1993176"/>
                  <a:gd name="connsiteX2" fmla="*/ 1108556 w 1110102"/>
                  <a:gd name="connsiteY2" fmla="*/ 6721 h 1993176"/>
                  <a:gd name="connsiteX3" fmla="*/ 430639 w 1110102"/>
                  <a:gd name="connsiteY3" fmla="*/ 605811 h 1993176"/>
                  <a:gd name="connsiteX4" fmla="*/ 83797 w 1110102"/>
                  <a:gd name="connsiteY4" fmla="*/ 1189135 h 1993176"/>
                  <a:gd name="connsiteX5" fmla="*/ 4640 w 1110102"/>
                  <a:gd name="connsiteY5" fmla="*/ 1990877 h 1993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0102" h="1993176">
                    <a:moveTo>
                      <a:pt x="4970" y="1993176"/>
                    </a:moveTo>
                    <a:cubicBezTo>
                      <a:pt x="23363" y="1669983"/>
                      <a:pt x="41756" y="1346790"/>
                      <a:pt x="225687" y="1015714"/>
                    </a:cubicBezTo>
                    <a:cubicBezTo>
                      <a:pt x="409618" y="684638"/>
                      <a:pt x="1074397" y="75038"/>
                      <a:pt x="1108556" y="6721"/>
                    </a:cubicBezTo>
                    <a:cubicBezTo>
                      <a:pt x="1142715" y="-61596"/>
                      <a:pt x="601432" y="408742"/>
                      <a:pt x="430639" y="605811"/>
                    </a:cubicBezTo>
                    <a:cubicBezTo>
                      <a:pt x="259846" y="802880"/>
                      <a:pt x="154797" y="958291"/>
                      <a:pt x="83797" y="1189135"/>
                    </a:cubicBezTo>
                    <a:cubicBezTo>
                      <a:pt x="12797" y="1419979"/>
                      <a:pt x="-11126" y="1757022"/>
                      <a:pt x="4640" y="1990877"/>
                    </a:cubicBezTo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2" name="手繪多邊形 171"/>
              <p:cNvSpPr/>
              <p:nvPr/>
            </p:nvSpPr>
            <p:spPr bwMode="auto">
              <a:xfrm flipH="1">
                <a:off x="5787596" y="2999251"/>
                <a:ext cx="1110102" cy="1993176"/>
              </a:xfrm>
              <a:custGeom>
                <a:avLst/>
                <a:gdLst>
                  <a:gd name="connsiteX0" fmla="*/ 0 w 1105132"/>
                  <a:gd name="connsiteY0" fmla="*/ 1993176 h 1993176"/>
                  <a:gd name="connsiteX1" fmla="*/ 220717 w 1105132"/>
                  <a:gd name="connsiteY1" fmla="*/ 1015714 h 1993176"/>
                  <a:gd name="connsiteX2" fmla="*/ 1103586 w 1105132"/>
                  <a:gd name="connsiteY2" fmla="*/ 6721 h 1993176"/>
                  <a:gd name="connsiteX3" fmla="*/ 425669 w 1105132"/>
                  <a:gd name="connsiteY3" fmla="*/ 605811 h 1993176"/>
                  <a:gd name="connsiteX4" fmla="*/ 78827 w 1105132"/>
                  <a:gd name="connsiteY4" fmla="*/ 1189135 h 1993176"/>
                  <a:gd name="connsiteX5" fmla="*/ 47296 w 1105132"/>
                  <a:gd name="connsiteY5" fmla="*/ 1867052 h 1993176"/>
                  <a:gd name="connsiteX0" fmla="*/ 0 w 1105132"/>
                  <a:gd name="connsiteY0" fmla="*/ 1993176 h 1993176"/>
                  <a:gd name="connsiteX1" fmla="*/ 220717 w 1105132"/>
                  <a:gd name="connsiteY1" fmla="*/ 1015714 h 1993176"/>
                  <a:gd name="connsiteX2" fmla="*/ 1103586 w 1105132"/>
                  <a:gd name="connsiteY2" fmla="*/ 6721 h 1993176"/>
                  <a:gd name="connsiteX3" fmla="*/ 425669 w 1105132"/>
                  <a:gd name="connsiteY3" fmla="*/ 605811 h 1993176"/>
                  <a:gd name="connsiteX4" fmla="*/ 78827 w 1105132"/>
                  <a:gd name="connsiteY4" fmla="*/ 1189135 h 1993176"/>
                  <a:gd name="connsiteX5" fmla="*/ 13958 w 1105132"/>
                  <a:gd name="connsiteY5" fmla="*/ 1986114 h 1993176"/>
                  <a:gd name="connsiteX0" fmla="*/ 4970 w 1110102"/>
                  <a:gd name="connsiteY0" fmla="*/ 1993176 h 1993176"/>
                  <a:gd name="connsiteX1" fmla="*/ 225687 w 1110102"/>
                  <a:gd name="connsiteY1" fmla="*/ 1015714 h 1993176"/>
                  <a:gd name="connsiteX2" fmla="*/ 1108556 w 1110102"/>
                  <a:gd name="connsiteY2" fmla="*/ 6721 h 1993176"/>
                  <a:gd name="connsiteX3" fmla="*/ 430639 w 1110102"/>
                  <a:gd name="connsiteY3" fmla="*/ 605811 h 1993176"/>
                  <a:gd name="connsiteX4" fmla="*/ 83797 w 1110102"/>
                  <a:gd name="connsiteY4" fmla="*/ 1189135 h 1993176"/>
                  <a:gd name="connsiteX5" fmla="*/ 4640 w 1110102"/>
                  <a:gd name="connsiteY5" fmla="*/ 1990877 h 1993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0102" h="1993176">
                    <a:moveTo>
                      <a:pt x="4970" y="1993176"/>
                    </a:moveTo>
                    <a:cubicBezTo>
                      <a:pt x="23363" y="1669983"/>
                      <a:pt x="41756" y="1346790"/>
                      <a:pt x="225687" y="1015714"/>
                    </a:cubicBezTo>
                    <a:cubicBezTo>
                      <a:pt x="409618" y="684638"/>
                      <a:pt x="1074397" y="75038"/>
                      <a:pt x="1108556" y="6721"/>
                    </a:cubicBezTo>
                    <a:cubicBezTo>
                      <a:pt x="1142715" y="-61596"/>
                      <a:pt x="601432" y="408742"/>
                      <a:pt x="430639" y="605811"/>
                    </a:cubicBezTo>
                    <a:cubicBezTo>
                      <a:pt x="259846" y="802880"/>
                      <a:pt x="154797" y="958291"/>
                      <a:pt x="83797" y="1189135"/>
                    </a:cubicBezTo>
                    <a:cubicBezTo>
                      <a:pt x="12797" y="1419979"/>
                      <a:pt x="-11126" y="1757022"/>
                      <a:pt x="4640" y="1990877"/>
                    </a:cubicBezTo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99983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88F79DF4-0BDA-4BE7-834A-1C1F56C93CDD}"/>
              </a:ext>
            </a:extLst>
          </p:cNvPr>
          <p:cNvGrpSpPr/>
          <p:nvPr/>
        </p:nvGrpSpPr>
        <p:grpSpPr>
          <a:xfrm>
            <a:off x="1112703" y="1486952"/>
            <a:ext cx="9335869" cy="3459622"/>
            <a:chOff x="936433" y="1387800"/>
            <a:chExt cx="9335869" cy="345962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7F28F62-9E51-44C3-874A-AC12C37C0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8424" y="1387800"/>
              <a:ext cx="9333878" cy="3459622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F9343AF-45AD-4560-96CA-9A14AC0276D2}"/>
                </a:ext>
              </a:extLst>
            </p:cNvPr>
            <p:cNvSpPr/>
            <p:nvPr/>
          </p:nvSpPr>
          <p:spPr>
            <a:xfrm>
              <a:off x="936433" y="3272010"/>
              <a:ext cx="5949109" cy="15643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标题 7">
            <a:extLst>
              <a:ext uri="{FF2B5EF4-FFF2-40B4-BE49-F238E27FC236}">
                <a16:creationId xmlns:a16="http://schemas.microsoft.com/office/drawing/2014/main" id="{F3E4391B-FEF7-434D-B37C-89EAB8DB7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切換語言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5498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712FA96C-D966-43CE-8C44-6CAC316F643E}"/>
              </a:ext>
            </a:extLst>
          </p:cNvPr>
          <p:cNvGrpSpPr/>
          <p:nvPr/>
        </p:nvGrpSpPr>
        <p:grpSpPr>
          <a:xfrm>
            <a:off x="1149523" y="1079652"/>
            <a:ext cx="9496580" cy="2015245"/>
            <a:chOff x="1149523" y="1079652"/>
            <a:chExt cx="9496580" cy="2015245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BEFA116-F76B-4A05-8317-1D66EA895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9523" y="1608409"/>
              <a:ext cx="9496580" cy="1486488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6D78AC2-FEEF-4A5F-BA54-2F10B5C2D4CA}"/>
                </a:ext>
              </a:extLst>
            </p:cNvPr>
            <p:cNvSpPr/>
            <p:nvPr/>
          </p:nvSpPr>
          <p:spPr>
            <a:xfrm>
              <a:off x="1155052" y="1079652"/>
              <a:ext cx="2566930" cy="484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安裝好的畫面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63789"/>
          </a:xfrm>
        </p:spPr>
        <p:txBody>
          <a:bodyPr/>
          <a:lstStyle/>
          <a:p>
            <a:r>
              <a:rPr lang="en-US" altLang="zh-TW" dirty="0"/>
              <a:t>AMA 3.0 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7</a:t>
            </a:fld>
            <a:endParaRPr lang="zh-TW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397E03B-65E3-4416-B3BE-19EA2E59FC4B}"/>
              </a:ext>
            </a:extLst>
          </p:cNvPr>
          <p:cNvGrpSpPr/>
          <p:nvPr/>
        </p:nvGrpSpPr>
        <p:grpSpPr>
          <a:xfrm>
            <a:off x="1194872" y="3993505"/>
            <a:ext cx="9469456" cy="2010688"/>
            <a:chOff x="1194872" y="3993505"/>
            <a:chExt cx="9469456" cy="201068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454B99B-EF4B-4E2B-9704-A875F76137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995"/>
            <a:stretch/>
          </p:blipFill>
          <p:spPr>
            <a:xfrm>
              <a:off x="1194872" y="3993505"/>
              <a:ext cx="9469456" cy="1486488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5122FBA-B45D-404E-AB10-01687B2EAFDC}"/>
                </a:ext>
              </a:extLst>
            </p:cNvPr>
            <p:cNvSpPr/>
            <p:nvPr/>
          </p:nvSpPr>
          <p:spPr>
            <a:xfrm>
              <a:off x="4646135" y="5519450"/>
              <a:ext cx="2566930" cy="484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有編碼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E7843BF-B67F-4506-BE7C-4027872AF84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402666" y="3528377"/>
            <a:ext cx="2285654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CN" dirty="0">
                <a:solidFill>
                  <a:srgbClr val="000000"/>
                </a:solidFill>
              </a:rPr>
              <a:t>a.</a:t>
            </a:r>
            <a:r>
              <a:rPr lang="zh-CN" altLang="en-US" dirty="0">
                <a:solidFill>
                  <a:srgbClr val="000000"/>
                </a:solidFill>
              </a:rPr>
              <a:t>輔助   </a:t>
            </a:r>
            <a:r>
              <a:rPr lang="en-US" altLang="zh-CN" dirty="0">
                <a:solidFill>
                  <a:srgbClr val="000000"/>
                </a:solidFill>
              </a:rPr>
              <a:t>&gt; 3.</a:t>
            </a:r>
            <a:r>
              <a:rPr lang="zh-CN" altLang="en-US" dirty="0">
                <a:solidFill>
                  <a:srgbClr val="000000"/>
                </a:solidFill>
              </a:rPr>
              <a:t>指令編碼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5475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版面</a:t>
            </a:r>
            <a:br>
              <a:rPr lang="en-US" altLang="zh-TW" sz="2800" dirty="0"/>
            </a:br>
            <a:r>
              <a:rPr lang="zh-TW" altLang="en-US" sz="2800" dirty="0"/>
              <a:t>工作區／工具列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29EC046F-1647-43B6-A819-34EE85502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8" name="投影片編號版面配置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8</a:t>
            </a:fld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9403699" y="3701393"/>
            <a:ext cx="1105932" cy="731500"/>
            <a:chOff x="5087888" y="908720"/>
            <a:chExt cx="3048264" cy="2016224"/>
          </a:xfrm>
        </p:grpSpPr>
        <p:pic>
          <p:nvPicPr>
            <p:cNvPr id="18" name="圖片 17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7888" y="908720"/>
              <a:ext cx="3048264" cy="2016224"/>
            </a:xfrm>
            <a:prstGeom prst="rect">
              <a:avLst/>
            </a:prstGeom>
          </p:spPr>
        </p:pic>
        <p:grpSp>
          <p:nvGrpSpPr>
            <p:cNvPr id="19" name="群組 18"/>
            <p:cNvGrpSpPr/>
            <p:nvPr/>
          </p:nvGrpSpPr>
          <p:grpSpPr>
            <a:xfrm>
              <a:off x="5447928" y="1628800"/>
              <a:ext cx="2282132" cy="941832"/>
              <a:chOff x="6885003" y="3290424"/>
              <a:chExt cx="2902444" cy="1197834"/>
            </a:xfrm>
          </p:grpSpPr>
          <p:grpSp>
            <p:nvGrpSpPr>
              <p:cNvPr id="20" name="群組 19"/>
              <p:cNvGrpSpPr/>
              <p:nvPr/>
            </p:nvGrpSpPr>
            <p:grpSpPr>
              <a:xfrm>
                <a:off x="8589613" y="3290424"/>
                <a:ext cx="1197834" cy="1197834"/>
                <a:chOff x="8904312" y="3789040"/>
                <a:chExt cx="1872208" cy="1872208"/>
              </a:xfrm>
            </p:grpSpPr>
            <p:sp>
              <p:nvSpPr>
                <p:cNvPr id="25" name="橢圓 24"/>
                <p:cNvSpPr/>
                <p:nvPr/>
              </p:nvSpPr>
              <p:spPr bwMode="auto">
                <a:xfrm>
                  <a:off x="8904312" y="3789040"/>
                  <a:ext cx="1872208" cy="187220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26" name="橢圓 25"/>
                <p:cNvSpPr/>
                <p:nvPr/>
              </p:nvSpPr>
              <p:spPr bwMode="auto">
                <a:xfrm>
                  <a:off x="9048328" y="3933056"/>
                  <a:ext cx="936104" cy="936104"/>
                </a:xfrm>
                <a:prstGeom prst="ellipse">
                  <a:avLst/>
                </a:prstGeom>
                <a:solidFill>
                  <a:srgbClr val="000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27" name="橢圓 26"/>
                <p:cNvSpPr/>
                <p:nvPr/>
              </p:nvSpPr>
              <p:spPr bwMode="auto">
                <a:xfrm>
                  <a:off x="9624392" y="4221088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  <p:grpSp>
            <p:nvGrpSpPr>
              <p:cNvPr id="21" name="群組 20"/>
              <p:cNvGrpSpPr/>
              <p:nvPr/>
            </p:nvGrpSpPr>
            <p:grpSpPr>
              <a:xfrm flipH="1">
                <a:off x="6885003" y="3290424"/>
                <a:ext cx="1197834" cy="1197834"/>
                <a:chOff x="8904312" y="3789040"/>
                <a:chExt cx="1872208" cy="1872208"/>
              </a:xfrm>
            </p:grpSpPr>
            <p:sp>
              <p:nvSpPr>
                <p:cNvPr id="22" name="橢圓 21"/>
                <p:cNvSpPr/>
                <p:nvPr/>
              </p:nvSpPr>
              <p:spPr bwMode="auto">
                <a:xfrm>
                  <a:off x="8904312" y="3789040"/>
                  <a:ext cx="1872208" cy="187220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23" name="橢圓 22"/>
                <p:cNvSpPr/>
                <p:nvPr/>
              </p:nvSpPr>
              <p:spPr bwMode="auto">
                <a:xfrm>
                  <a:off x="9048328" y="3933056"/>
                  <a:ext cx="936104" cy="936104"/>
                </a:xfrm>
                <a:prstGeom prst="ellipse">
                  <a:avLst/>
                </a:prstGeom>
                <a:solidFill>
                  <a:srgbClr val="000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24" name="橢圓 23"/>
                <p:cNvSpPr/>
                <p:nvPr/>
              </p:nvSpPr>
              <p:spPr bwMode="auto">
                <a:xfrm>
                  <a:off x="9624392" y="4221088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97624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工作區 </a:t>
            </a:r>
            <a:r>
              <a:rPr lang="en-US" altLang="zh-TW" dirty="0"/>
              <a:t>/ </a:t>
            </a:r>
            <a:r>
              <a:rPr lang="zh-TW" altLang="en-US" dirty="0"/>
              <a:t>顯示區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 dirty="0"/>
          </a:p>
        </p:txBody>
      </p:sp>
      <p:sp>
        <p:nvSpPr>
          <p:cNvPr id="532495" name="Rectangle 15"/>
          <p:cNvSpPr>
            <a:spLocks noChangeArrowheads="1"/>
          </p:cNvSpPr>
          <p:nvPr/>
        </p:nvSpPr>
        <p:spPr bwMode="auto">
          <a:xfrm>
            <a:off x="5137244" y="5751820"/>
            <a:ext cx="1462260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solidFill>
                  <a:schemeClr val="tx2"/>
                </a:solidFill>
                <a:ea typeface="新細明體" charset="-120"/>
              </a:rPr>
              <a:t>3.</a:t>
            </a:r>
            <a:r>
              <a:rPr lang="zh-TW" altLang="en-US" sz="2000" dirty="0">
                <a:solidFill>
                  <a:schemeClr val="tx2"/>
                </a:solidFill>
                <a:ea typeface="新細明體" charset="-120"/>
              </a:rPr>
              <a:t> 顯示比例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184" y="1085850"/>
            <a:ext cx="791363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409950" y="2076450"/>
            <a:ext cx="6642864" cy="2971800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5307632" y="2461986"/>
            <a:ext cx="2750518" cy="2152650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2486" name="Rectangle 6"/>
          <p:cNvSpPr>
            <a:spLocks noChangeArrowheads="1"/>
          </p:cNvSpPr>
          <p:nvPr/>
        </p:nvSpPr>
        <p:spPr bwMode="auto">
          <a:xfrm>
            <a:off x="1934181" y="5751820"/>
            <a:ext cx="1205778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solidFill>
                  <a:schemeClr val="tx2"/>
                </a:solidFill>
                <a:ea typeface="新細明體" charset="-120"/>
              </a:rPr>
              <a:t>1. </a:t>
            </a:r>
            <a:r>
              <a:rPr lang="zh-TW" altLang="en-US" sz="2000" dirty="0">
                <a:solidFill>
                  <a:schemeClr val="tx2"/>
                </a:solidFill>
                <a:ea typeface="新細明體" charset="-120"/>
              </a:rPr>
              <a:t>工作區</a:t>
            </a:r>
          </a:p>
        </p:txBody>
      </p:sp>
      <p:sp>
        <p:nvSpPr>
          <p:cNvPr id="532489" name="Rectangle 9"/>
          <p:cNvSpPr>
            <a:spLocks noChangeArrowheads="1"/>
          </p:cNvSpPr>
          <p:nvPr/>
        </p:nvSpPr>
        <p:spPr bwMode="auto">
          <a:xfrm>
            <a:off x="3550140" y="5751820"/>
            <a:ext cx="1205779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solidFill>
                  <a:schemeClr val="tx2"/>
                </a:solidFill>
                <a:ea typeface="新細明體" charset="-120"/>
              </a:rPr>
              <a:t>2.</a:t>
            </a:r>
            <a:r>
              <a:rPr lang="zh-TW" altLang="en-US" sz="2000" dirty="0">
                <a:solidFill>
                  <a:schemeClr val="tx2"/>
                </a:solidFill>
                <a:ea typeface="新細明體" charset="-120"/>
              </a:rPr>
              <a:t> 顯示區</a:t>
            </a:r>
          </a:p>
        </p:txBody>
      </p:sp>
      <p:sp>
        <p:nvSpPr>
          <p:cNvPr id="4" name="橢圓 3"/>
          <p:cNvSpPr/>
          <p:nvPr/>
        </p:nvSpPr>
        <p:spPr>
          <a:xfrm>
            <a:off x="3848101" y="3552826"/>
            <a:ext cx="257175" cy="257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TW" sz="2000" dirty="0"/>
              <a:t>1</a:t>
            </a:r>
            <a:endParaRPr lang="zh-TW" altLang="en-US" sz="2000" dirty="0"/>
          </a:p>
        </p:txBody>
      </p:sp>
      <p:sp>
        <p:nvSpPr>
          <p:cNvPr id="22" name="橢圓 21"/>
          <p:cNvSpPr/>
          <p:nvPr/>
        </p:nvSpPr>
        <p:spPr>
          <a:xfrm>
            <a:off x="6565056" y="3552825"/>
            <a:ext cx="257175" cy="257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TW" sz="2000" dirty="0"/>
              <a:t>2</a:t>
            </a:r>
            <a:endParaRPr lang="zh-TW" altLang="en-US" sz="2000" dirty="0"/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6980830" y="5751820"/>
            <a:ext cx="1462260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solidFill>
                  <a:schemeClr val="tx2"/>
                </a:solidFill>
                <a:ea typeface="新細明體" charset="-120"/>
              </a:rPr>
              <a:t>4. </a:t>
            </a:r>
            <a:r>
              <a:rPr lang="zh-TW" altLang="en-US" sz="2000" dirty="0">
                <a:solidFill>
                  <a:schemeClr val="tx2"/>
                </a:solidFill>
                <a:ea typeface="新細明體" charset="-120"/>
              </a:rPr>
              <a:t>調控大小</a:t>
            </a:r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8824416" y="5751820"/>
            <a:ext cx="1462260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solidFill>
                  <a:schemeClr val="tx2"/>
                </a:solidFill>
                <a:ea typeface="新細明體" charset="-120"/>
              </a:rPr>
              <a:t>5. </a:t>
            </a:r>
            <a:r>
              <a:rPr lang="zh-TW" altLang="en-US" sz="2000" dirty="0">
                <a:solidFill>
                  <a:schemeClr val="tx2"/>
                </a:solidFill>
                <a:ea typeface="新細明體" charset="-120"/>
              </a:rPr>
              <a:t>最適大小</a:t>
            </a:r>
          </a:p>
        </p:txBody>
      </p:sp>
      <p:sp>
        <p:nvSpPr>
          <p:cNvPr id="26" name="橢圓 25"/>
          <p:cNvSpPr/>
          <p:nvPr/>
        </p:nvSpPr>
        <p:spPr>
          <a:xfrm>
            <a:off x="8893176" y="5314951"/>
            <a:ext cx="257175" cy="257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TW" sz="2000" dirty="0"/>
              <a:t>3</a:t>
            </a:r>
            <a:endParaRPr lang="zh-TW" altLang="en-US" sz="2000" dirty="0"/>
          </a:p>
        </p:txBody>
      </p:sp>
      <p:sp>
        <p:nvSpPr>
          <p:cNvPr id="27" name="橢圓 26"/>
          <p:cNvSpPr/>
          <p:nvPr/>
        </p:nvSpPr>
        <p:spPr>
          <a:xfrm>
            <a:off x="9386477" y="5314951"/>
            <a:ext cx="257175" cy="257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TW" sz="2000" dirty="0"/>
              <a:t>4</a:t>
            </a:r>
            <a:endParaRPr lang="zh-TW" altLang="en-US" sz="2000" dirty="0"/>
          </a:p>
        </p:txBody>
      </p:sp>
      <p:sp>
        <p:nvSpPr>
          <p:cNvPr id="30" name="橢圓 29"/>
          <p:cNvSpPr/>
          <p:nvPr/>
        </p:nvSpPr>
        <p:spPr>
          <a:xfrm>
            <a:off x="9879778" y="5314951"/>
            <a:ext cx="257175" cy="257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TW" sz="2000" dirty="0"/>
              <a:t>5</a:t>
            </a:r>
            <a:endParaRPr lang="zh-TW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44216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AlignmentMenu~GatherButton"/>
  <p:tag name="AMAVERSION" val="3.0~alpha 7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AlignmentMenu~GatherButton"/>
  <p:tag name="AMAVERSION" val="3.0~alpha 7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AlignmentMenu~GatherButton"/>
  <p:tag name="AMAVERSION" val="3.0~alpha 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ssistMenu~AddLabelToggleButton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95.28661"/>
  <p:tag name="RMOST" val="267.1806"/>
  <p:tag name="TMOST" val="-102.8224"/>
  <p:tag name="BMOST" val="96.2891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95.28661"/>
  <p:tag name="RMOST" val="267.1806"/>
  <p:tag name="TMOST" val="96.28912"/>
  <p:tag name="BMOST" val="482.65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876.6132"/>
  <p:tag name="RMOST" val="939.4286"/>
  <p:tag name="TMOST" val="78.85709"/>
  <p:tag name="BMOST" val="105.514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95.28661"/>
  <p:tag name="RMOST" val="267.1806"/>
  <p:tag name="TMOST" val="-102.8224"/>
  <p:tag name="BMOST" val="96.2891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95.28661"/>
  <p:tag name="RMOST" val="267.1806"/>
  <p:tag name="TMOST" val="96.28912"/>
  <p:tag name="BMOST" val="482.65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AssistMenu~AddLabelToggleButton"/>
  <p:tag name="AMAVERSION" val="3.0~alpha 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ssistMenu~QuickMenu~RecentToolbarButton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ssistMenu~AddLabelToggleButton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AssistMenu~QuickMenu~RecentToolbarButton"/>
  <p:tag name="AMAVERSION" val="3.0~alpha 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CNT_Connecto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CNT_Connecto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CNT_Connecto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AMAGROUP_MEMBER" val="Mai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CPSEUDODOT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AMAGROUP_MEMBER" val="Main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CPSEUDODOT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AMAGROUP_MEMBER" val="Main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CPSEUDODOT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AssistMenu~InsBoxSettingButton"/>
  <p:tag name="AMAVERSION" val="3.0~alpha 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AssistMenu~QuickMenu~HotkeysListButton"/>
  <p:tag name="AMAVERSION" val="3.0~alpha 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AssistMenu~QuickMenu~HotkeyToolbarButton"/>
  <p:tag name="AMAVERSION" val="3.0~alpha 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7"/>
  <p:tag name="INSTRUCTIONPATH" val="AssistMenu~InsBoxSettingButton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AssistMenu~ResizeWindowButton"/>
  <p:tag name="AMAVERSION" val="3.0~alpha 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AssistMenu~InsBoxSettingButton"/>
  <p:tag name="AMAVERSION" val="3.0~alpha 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AssistMenu~InsBoxSettingButton"/>
  <p:tag name="AMAVERSION" val="3.0~alpha 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AssistMenu~ResizeWindowButton"/>
  <p:tag name="AMAVERSION" val="3.0~alpha 7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AssistMenu~InsBoxSettingButton"/>
  <p:tag name="AMAVERSION" val="3.0~alpha 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AssistMenu~InsBoxSettingButton"/>
  <p:tag name="AMAVERSION" val="3.0~alpha 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AssistMenu~InsBoxSettingButton"/>
  <p:tag name="AMAVERSION" val="3.0~alpha 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ShowMenu~ShowLabelingButton"/>
  <p:tag name="AMAVERSION" val="3.0~alpha 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AlignmentMenu~SequentialGatherButton"/>
  <p:tag name="AMAVERSION" val="3.0~alpha 7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AssistMenu~InsBoxSettingButton"/>
  <p:tag name="AMAVERSION" val="3.0~alpha 7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ssistMenu~ResizeWindowButton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heme/theme1.xml><?xml version="1.0" encoding="utf-8"?>
<a:theme xmlns:a="http://schemas.openxmlformats.org/drawingml/2006/main" name="AMA-2Col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MA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簡報1" id="{3D7EA78F-1BE4-40FF-8A36-33EA45B0FD07}" vid="{B2231F73-D711-42A4-B80A-559D03FF833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1574</Words>
  <Application>Microsoft Office PowerPoint</Application>
  <PresentationFormat>寬螢幕</PresentationFormat>
  <Paragraphs>319</Paragraphs>
  <Slides>44</Slides>
  <Notes>5</Notes>
  <HiddenSlides>1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49" baseType="lpstr">
      <vt:lpstr>微軟正黑體</vt:lpstr>
      <vt:lpstr>新細明體</vt:lpstr>
      <vt:lpstr>Arial</vt:lpstr>
      <vt:lpstr>Calibri</vt:lpstr>
      <vt:lpstr>AMA-2Colum</vt:lpstr>
      <vt:lpstr>數學與藝術 1-基礎篇</vt:lpstr>
      <vt:lpstr>綱要</vt:lpstr>
      <vt:lpstr>工作環境介面</vt:lpstr>
      <vt:lpstr>工作環境</vt:lpstr>
      <vt:lpstr>基礎篇 工作環境介面</vt:lpstr>
      <vt:lpstr>切換語言</vt:lpstr>
      <vt:lpstr>AMA 3.0 </vt:lpstr>
      <vt:lpstr>版面 工作區／工具列</vt:lpstr>
      <vt:lpstr>工作區 / 顯示區</vt:lpstr>
      <vt:lpstr>PowerPoint 簡報</vt:lpstr>
      <vt:lpstr>自定義快速訪問 工具列</vt:lpstr>
      <vt:lpstr>自訂快速存取工具列</vt:lpstr>
      <vt:lpstr>自訂快速存取工具列- 移動工具列</vt:lpstr>
      <vt:lpstr>自訂快速存取工具列 - 新增</vt:lpstr>
      <vt:lpstr>自訂快速存取工具列 - 刪除</vt:lpstr>
      <vt:lpstr>快速存取工具列 – 匯出 / 匯入</vt:lpstr>
      <vt:lpstr>匯出 / 匯入</vt:lpstr>
      <vt:lpstr>快速鍵</vt:lpstr>
      <vt:lpstr>指令編碼</vt:lpstr>
      <vt:lpstr>快速鍵 AMA</vt:lpstr>
      <vt:lpstr>顯示指令路徑</vt:lpstr>
      <vt:lpstr>快速鍵 - PPT</vt:lpstr>
      <vt:lpstr>快速鍵 AMA</vt:lpstr>
      <vt:lpstr>工作環境介面</vt:lpstr>
      <vt:lpstr>第四單元 雙欄設計</vt:lpstr>
      <vt:lpstr>雙欄設計</vt:lpstr>
      <vt:lpstr>雙欄設計</vt:lpstr>
      <vt:lpstr>雙欄設計</vt:lpstr>
      <vt:lpstr>雙欄設計</vt:lpstr>
      <vt:lpstr>雙欄設計</vt:lpstr>
      <vt:lpstr>雙欄設計</vt:lpstr>
      <vt:lpstr>雙欄設計</vt:lpstr>
      <vt:lpstr>雙欄設計</vt:lpstr>
      <vt:lpstr>雙欄設計</vt:lpstr>
      <vt:lpstr>雙欄設計</vt:lpstr>
      <vt:lpstr>雙欄設計</vt:lpstr>
      <vt:lpstr>雙欄設計</vt:lpstr>
      <vt:lpstr>雙欄設計</vt:lpstr>
      <vt:lpstr>雙欄設計</vt:lpstr>
      <vt:lpstr>雙欄設計</vt:lpstr>
      <vt:lpstr>雙欄設計</vt:lpstr>
      <vt:lpstr>雙欄設計</vt:lpstr>
      <vt:lpstr>雙欄設計</vt:lpstr>
      <vt:lpstr>雙欄設計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基礎篇 工作環境介面</dc:title>
  <dc:creator>Mingjang Chen</dc:creator>
  <cp:lastModifiedBy>典謀 吳</cp:lastModifiedBy>
  <cp:revision>140</cp:revision>
  <dcterms:created xsi:type="dcterms:W3CDTF">2021-07-03T07:04:28Z</dcterms:created>
  <dcterms:modified xsi:type="dcterms:W3CDTF">2024-09-20T00:38:49Z</dcterms:modified>
</cp:coreProperties>
</file>