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0"/>
  </p:notesMasterIdLst>
  <p:sldIdLst>
    <p:sldId id="554" r:id="rId2"/>
    <p:sldId id="555" r:id="rId3"/>
    <p:sldId id="558" r:id="rId4"/>
    <p:sldId id="559" r:id="rId5"/>
    <p:sldId id="564" r:id="rId6"/>
    <p:sldId id="560" r:id="rId7"/>
    <p:sldId id="563" r:id="rId8"/>
    <p:sldId id="5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EEBF7"/>
    <a:srgbClr val="3333FF"/>
    <a:srgbClr val="1F4E7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4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EAF4-F559-45DE-BD11-9C03C7FFAA88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6466-18A6-42A1-980D-3536CF874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96466-18A6-42A1-980D-3536CF874F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51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8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7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95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7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9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8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9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4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5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6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dirty="0"/>
              <a:t>作業內容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400" dirty="0"/>
              <a:t>首頁設計</a:t>
            </a:r>
            <a:endParaRPr lang="en-US" altLang="zh-TW" sz="24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400" dirty="0"/>
              <a:t>彙整：自選課堂的練習成果</a:t>
            </a:r>
            <a:r>
              <a:rPr lang="en-US" altLang="zh-TW" sz="2400" dirty="0"/>
              <a:t>/</a:t>
            </a:r>
            <a:r>
              <a:rPr lang="zh-TW" altLang="en-US" sz="2400" dirty="0"/>
              <a:t>自己練習的成果</a:t>
            </a:r>
            <a:endParaRPr lang="en-US" altLang="zh-TW" sz="24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400" dirty="0"/>
              <a:t>步驟視覺化：自選或指定一作品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400" dirty="0"/>
              <a:t>最後ㄧ頁為自我評量、心得、見解及課程意見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TW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TW" alt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TW" alt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TW" altLang="en-US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80200" y="5394326"/>
            <a:ext cx="3081338" cy="78422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微軟正黑體" pitchFamily="34" charset="-120"/>
                <a:ea typeface="微軟正黑體" pitchFamily="34" charset="-120"/>
              </a:rPr>
              <a:t>繳交作業時本頁刪除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700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作業檔案命名規則</a:t>
            </a:r>
          </a:p>
          <a:p>
            <a:r>
              <a:rPr lang="zh-TW" altLang="en-US" dirty="0"/>
              <a:t>課號</a:t>
            </a:r>
            <a:r>
              <a:rPr lang="en-US" altLang="zh-TW" dirty="0"/>
              <a:t>-</a:t>
            </a:r>
            <a:r>
              <a:rPr lang="zh-TW" altLang="en-US" dirty="0"/>
              <a:t>課名</a:t>
            </a:r>
            <a:r>
              <a:rPr lang="en-US" altLang="zh-TW" dirty="0"/>
              <a:t>-</a:t>
            </a:r>
            <a:r>
              <a:rPr lang="zh-TW" altLang="en-US" dirty="0"/>
              <a:t>學號</a:t>
            </a:r>
            <a:r>
              <a:rPr lang="en-US" altLang="zh-TW" dirty="0"/>
              <a:t>-</a:t>
            </a:r>
            <a:r>
              <a:rPr lang="zh-TW" altLang="en-US" dirty="0"/>
              <a:t>姓名</a:t>
            </a:r>
            <a:r>
              <a:rPr lang="en-US" altLang="zh-TW" dirty="0"/>
              <a:t>-</a:t>
            </a:r>
            <a:r>
              <a:rPr lang="zh-TW" altLang="en-US" dirty="0"/>
              <a:t>作業名稱</a:t>
            </a:r>
            <a:r>
              <a:rPr lang="en-US" altLang="zh-TW" dirty="0"/>
              <a:t>-</a:t>
            </a:r>
            <a:r>
              <a:rPr lang="zh-TW" altLang="en-US" dirty="0"/>
              <a:t>上課日期</a:t>
            </a:r>
            <a:r>
              <a:rPr lang="en-US" altLang="zh-TW" dirty="0"/>
              <a:t>.xxx</a:t>
            </a:r>
            <a:r>
              <a:rPr lang="zh-TW" altLang="en-US" dirty="0"/>
              <a:t>，例如 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上傳資料一律壓縮為</a:t>
            </a:r>
            <a:r>
              <a:rPr lang="en-US" altLang="zh-TW" dirty="0"/>
              <a:t>ZIP/RAR</a:t>
            </a:r>
            <a:r>
              <a:rPr lang="zh-TW" altLang="en-US" dirty="0"/>
              <a:t>規格</a:t>
            </a:r>
          </a:p>
          <a:p>
            <a:r>
              <a:rPr lang="zh-TW" altLang="en-US" dirty="0"/>
              <a:t>上述的檔案名稱壓縮後名稱為</a:t>
            </a:r>
          </a:p>
          <a:p>
            <a:pPr lvl="1"/>
            <a:r>
              <a:rPr lang="en-US" altLang="zh-TW" dirty="0"/>
              <a:t>561068-</a:t>
            </a:r>
            <a:r>
              <a:rPr lang="zh-TW" altLang="en-US" dirty="0"/>
              <a:t>造型</a:t>
            </a:r>
            <a:r>
              <a:rPr lang="en-US" altLang="zh-TW" dirty="0"/>
              <a:t>-00110011-</a:t>
            </a:r>
            <a:r>
              <a:rPr lang="zh-TW" altLang="en-US" dirty="0"/>
              <a:t>陳某仁</a:t>
            </a:r>
            <a:r>
              <a:rPr lang="en-US" altLang="zh-TW" dirty="0"/>
              <a:t>-</a:t>
            </a:r>
            <a:r>
              <a:rPr lang="zh-TW" altLang="en-US" dirty="0"/>
              <a:t>2-初探篇</a:t>
            </a:r>
            <a:r>
              <a:rPr lang="en-US" altLang="zh-TW" dirty="0"/>
              <a:t>-2023-0223.zip  </a:t>
            </a:r>
            <a:r>
              <a:rPr lang="zh-TW" altLang="en-US" dirty="0"/>
              <a:t>或</a:t>
            </a:r>
          </a:p>
          <a:p>
            <a:pPr lvl="1"/>
            <a:r>
              <a:rPr lang="en-US" altLang="zh-TW" dirty="0"/>
              <a:t>561068-</a:t>
            </a:r>
            <a:r>
              <a:rPr lang="zh-TW" altLang="en-US" dirty="0"/>
              <a:t>造型</a:t>
            </a:r>
            <a:r>
              <a:rPr lang="en-US" altLang="zh-TW" dirty="0"/>
              <a:t>-00110011-</a:t>
            </a:r>
            <a:r>
              <a:rPr lang="zh-TW" altLang="en-US" dirty="0"/>
              <a:t>陳某仁</a:t>
            </a:r>
            <a:r>
              <a:rPr lang="en-US" altLang="zh-TW"/>
              <a:t>-</a:t>
            </a:r>
            <a:r>
              <a:rPr lang="zh-TW" altLang="en-US"/>
              <a:t>2</a:t>
            </a:r>
            <a:r>
              <a:rPr lang="zh-TW" altLang="en-US" dirty="0"/>
              <a:t>-初探篇</a:t>
            </a:r>
            <a:r>
              <a:rPr lang="en-US" altLang="zh-TW" dirty="0"/>
              <a:t>-2023-0223.rar </a:t>
            </a:r>
          </a:p>
          <a:p>
            <a:r>
              <a:rPr lang="zh-TW" altLang="en-US" dirty="0"/>
              <a:t>寄信：</a:t>
            </a:r>
            <a:endParaRPr lang="en-US" altLang="zh-TW" dirty="0"/>
          </a:p>
          <a:p>
            <a:pPr lvl="1"/>
            <a:r>
              <a:rPr lang="zh-TW" altLang="en-US" dirty="0"/>
              <a:t>請用 </a:t>
            </a:r>
            <a:r>
              <a:rPr lang="en-US" altLang="zh-TW" dirty="0"/>
              <a:t>e3</a:t>
            </a:r>
            <a:r>
              <a:rPr lang="zh-TW" altLang="en-US" dirty="0"/>
              <a:t>教學平台</a:t>
            </a:r>
            <a:endParaRPr lang="en-US" altLang="zh-TW" dirty="0"/>
          </a:p>
          <a:p>
            <a:pPr lvl="1"/>
            <a:r>
              <a:rPr lang="en-US" altLang="zh-TW" dirty="0"/>
              <a:t>Title</a:t>
            </a:r>
            <a:r>
              <a:rPr lang="zh-TW" altLang="en-US" dirty="0"/>
              <a:t>：學號</a:t>
            </a:r>
            <a:r>
              <a:rPr lang="en-US" altLang="zh-TW" dirty="0"/>
              <a:t>-</a:t>
            </a:r>
            <a:r>
              <a:rPr lang="zh-TW" altLang="en-US" dirty="0"/>
              <a:t>姓名</a:t>
            </a:r>
            <a:r>
              <a:rPr lang="en-US" altLang="zh-TW" dirty="0"/>
              <a:t>-</a:t>
            </a:r>
            <a:r>
              <a:rPr lang="zh-TW" altLang="en-US" dirty="0"/>
              <a:t>事情</a:t>
            </a:r>
            <a:r>
              <a:rPr lang="en-US" altLang="zh-TW" dirty="0"/>
              <a:t>….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586664" y="6073776"/>
            <a:ext cx="3081337" cy="784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微軟正黑體" pitchFamily="34" charset="-120"/>
                <a:ea typeface="微軟正黑體" pitchFamily="34" charset="-120"/>
              </a:rPr>
              <a:t>繳交作業時本頁刪除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5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2-初探篇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課號</a:t>
            </a:r>
            <a:r>
              <a:rPr lang="en-US" altLang="zh-TW" sz="2000" dirty="0"/>
              <a:t>: </a:t>
            </a:r>
            <a:r>
              <a:rPr lang="en-US" altLang="zh-TW" sz="2000" dirty="0">
                <a:solidFill>
                  <a:srgbClr val="3333FF"/>
                </a:solidFill>
              </a:rPr>
              <a:t>561041</a:t>
            </a:r>
          </a:p>
          <a:p>
            <a:pPr marL="0" indent="0">
              <a:buNone/>
            </a:pPr>
            <a:r>
              <a:rPr lang="zh-TW" altLang="en-US" sz="2000" dirty="0"/>
              <a:t>課程名稱：</a:t>
            </a:r>
            <a:r>
              <a:rPr lang="zh-TW" altLang="en-US" sz="2000" dirty="0">
                <a:solidFill>
                  <a:srgbClr val="3333FF"/>
                </a:solidFill>
              </a:rPr>
              <a:t>造型與繪圖</a:t>
            </a:r>
            <a:endParaRPr lang="en-US" altLang="zh-TW" sz="2000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作業名稱： 2-初探篇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系級：      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學號：</a:t>
            </a:r>
          </a:p>
          <a:p>
            <a:pPr marL="0" indent="0">
              <a:buNone/>
            </a:pPr>
            <a:r>
              <a:rPr lang="zh-TW" altLang="en-US" sz="2000" dirty="0"/>
              <a:t>姓名：</a:t>
            </a:r>
          </a:p>
          <a:p>
            <a:pPr marL="0" indent="0">
              <a:buNone/>
            </a:pPr>
            <a:endParaRPr lang="zh-TW" altLang="en-US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7017817" y="1409700"/>
            <a:ext cx="3333750" cy="417195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ctr" anchorCtr="1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TW" altLang="en-US"/>
              <a:t>個人相片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604932" y="4065380"/>
            <a:ext cx="305724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本頁請自行設計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4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列入計分 </a:t>
            </a:r>
            <a:r>
              <a:rPr lang="en-US" altLang="zh-TW" sz="24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5%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64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自我評量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629926"/>
              </p:ext>
            </p:extLst>
          </p:nvPr>
        </p:nvGraphicFramePr>
        <p:xfrm>
          <a:off x="554636" y="1124744"/>
          <a:ext cx="10704604" cy="3315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611">
                  <a:extLst>
                    <a:ext uri="{9D8B030D-6E8A-4147-A177-3AD203B41FA5}">
                      <a16:colId xmlns:a16="http://schemas.microsoft.com/office/drawing/2014/main" val="3287034028"/>
                    </a:ext>
                  </a:extLst>
                </a:gridCol>
                <a:gridCol w="78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9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良好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80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吸引力、創意、美感、清楚、技巧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彙整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頁數、色調、完整、精緻、變化、創意、說明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6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步驟視覺化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結構、標題、翻頁銜接、步驟清楚、內容完整、脈絡清楚、變化、引導、說明、文圖關聯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1019"/>
                  </a:ext>
                </a:extLst>
              </a:tr>
              <a:tr h="394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心得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排版、著重、關聯、發想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16865"/>
                  </a:ext>
                </a:extLst>
              </a:tr>
              <a:tr h="692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參考資料、新發現、新技術、新運用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064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D149C-5B91-4C78-BB82-124FB2A1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3B140A-BA02-493E-ACE6-A78F970D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707D927-5231-4D93-AF43-5DA713467D4F}"/>
              </a:ext>
            </a:extLst>
          </p:cNvPr>
          <p:cNvGrpSpPr/>
          <p:nvPr/>
        </p:nvGrpSpPr>
        <p:grpSpPr>
          <a:xfrm>
            <a:off x="826265" y="1299990"/>
            <a:ext cx="10477040" cy="4616069"/>
            <a:chOff x="826265" y="1299990"/>
            <a:chExt cx="7948767" cy="461606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CD384E8-C229-49FC-B234-A96CD971036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26265" y="1299990"/>
              <a:ext cx="2580702" cy="224744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26944E2-D348-4DC6-ACC9-51CF290AF11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506119" y="1299990"/>
              <a:ext cx="2580702" cy="224744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9B6B85-5AA6-4982-B6CA-CDC518ABE54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194330" y="1333041"/>
              <a:ext cx="2580702" cy="224744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DFE17D-FDE7-47A7-8689-4666E0EEECE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26265" y="3668617"/>
              <a:ext cx="2580702" cy="224744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F38F7D5-F8D6-4D05-B8CE-06AFB4F103F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506119" y="3668617"/>
              <a:ext cx="2580702" cy="224744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9BA71D9-2A13-4FCD-9D8A-430D2F07257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185972" y="3668617"/>
              <a:ext cx="2580702" cy="224744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4020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彙整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None/>
            </a:pPr>
            <a:r>
              <a:rPr lang="zh-TW" altLang="en-US" dirty="0"/>
              <a:t>彙整</a:t>
            </a:r>
            <a:br>
              <a:rPr lang="en-US" altLang="zh-TW" dirty="0"/>
            </a:br>
            <a:r>
              <a:rPr lang="zh-TW" altLang="en-US" dirty="0"/>
              <a:t>課堂的練習成果 或 課後成果</a:t>
            </a:r>
            <a:endParaRPr lang="en-US" altLang="zh-TW" dirty="0"/>
          </a:p>
          <a:p>
            <a:pPr algn="ctr">
              <a:spcBef>
                <a:spcPct val="0"/>
              </a:spcBef>
              <a:buNone/>
            </a:pPr>
            <a:r>
              <a:rPr lang="zh-TW" altLang="en-US" dirty="0"/>
              <a:t>以子題為單位</a:t>
            </a:r>
          </a:p>
          <a:p>
            <a:pPr algn="ctr">
              <a:spcBef>
                <a:spcPct val="0"/>
              </a:spcBef>
              <a:buNone/>
            </a:pPr>
            <a:r>
              <a:rPr lang="zh-TW" altLang="en-US" dirty="0"/>
              <a:t>或</a:t>
            </a:r>
          </a:p>
          <a:p>
            <a:pPr algn="ctr">
              <a:spcBef>
                <a:spcPct val="0"/>
              </a:spcBef>
              <a:buNone/>
            </a:pPr>
            <a:r>
              <a:rPr lang="zh-TW" altLang="en-US" dirty="0"/>
              <a:t>其他相關創作</a:t>
            </a:r>
            <a:br>
              <a:rPr lang="en-US" altLang="zh-TW" dirty="0"/>
            </a:br>
            <a:r>
              <a:rPr lang="zh-TW" altLang="en-US" dirty="0"/>
              <a:t>至少 </a:t>
            </a:r>
            <a:r>
              <a:rPr lang="en-US" altLang="zh-TW"/>
              <a:t>10 </a:t>
            </a:r>
            <a:r>
              <a:rPr lang="zh-TW" altLang="en-US" dirty="0"/>
              <a:t>頁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步驟視覺化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C91E5D-E154-4F22-A127-7CA51B847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4912F2-E6FF-4B75-A4AA-B12D8EE89AFF}"/>
              </a:ext>
            </a:extLst>
          </p:cNvPr>
          <p:cNvSpPr/>
          <p:nvPr/>
        </p:nvSpPr>
        <p:spPr>
          <a:xfrm>
            <a:off x="6257581" y="2313541"/>
            <a:ext cx="3657600" cy="1718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主題自選或指定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頁中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加入必要的說明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10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心得與回饋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35084" y="1382949"/>
            <a:ext cx="4674197" cy="1979928"/>
          </a:xfrm>
          <a:custGeom>
            <a:avLst/>
            <a:gdLst>
              <a:gd name="connsiteX0" fmla="*/ 0 w 4595856"/>
              <a:gd name="connsiteY0" fmla="*/ 0 h 1872208"/>
              <a:gd name="connsiteX1" fmla="*/ 4595856 w 4595856"/>
              <a:gd name="connsiteY1" fmla="*/ 0 h 1872208"/>
              <a:gd name="connsiteX2" fmla="*/ 4595856 w 4595856"/>
              <a:gd name="connsiteY2" fmla="*/ 1872208 h 1872208"/>
              <a:gd name="connsiteX3" fmla="*/ 0 w 4595856"/>
              <a:gd name="connsiteY3" fmla="*/ 1872208 h 1872208"/>
              <a:gd name="connsiteX4" fmla="*/ 0 w 4595856"/>
              <a:gd name="connsiteY4" fmla="*/ 0 h 1872208"/>
              <a:gd name="connsiteX0" fmla="*/ 0 w 4595856"/>
              <a:gd name="connsiteY0" fmla="*/ 0 h 1872208"/>
              <a:gd name="connsiteX1" fmla="*/ 4595856 w 4595856"/>
              <a:gd name="connsiteY1" fmla="*/ 0 h 1872208"/>
              <a:gd name="connsiteX2" fmla="*/ 4595856 w 4595856"/>
              <a:gd name="connsiteY2" fmla="*/ 1872208 h 1872208"/>
              <a:gd name="connsiteX3" fmla="*/ 0 w 4595856"/>
              <a:gd name="connsiteY3" fmla="*/ 1872208 h 1872208"/>
              <a:gd name="connsiteX4" fmla="*/ 0 w 4595856"/>
              <a:gd name="connsiteY4" fmla="*/ 0 h 1872208"/>
              <a:gd name="connsiteX0" fmla="*/ 0 w 4595856"/>
              <a:gd name="connsiteY0" fmla="*/ 0 h 1872208"/>
              <a:gd name="connsiteX1" fmla="*/ 4595856 w 4595856"/>
              <a:gd name="connsiteY1" fmla="*/ 0 h 1872208"/>
              <a:gd name="connsiteX2" fmla="*/ 4595856 w 4595856"/>
              <a:gd name="connsiteY2" fmla="*/ 1872208 h 1872208"/>
              <a:gd name="connsiteX3" fmla="*/ 0 w 4595856"/>
              <a:gd name="connsiteY3" fmla="*/ 1872208 h 1872208"/>
              <a:gd name="connsiteX4" fmla="*/ 0 w 4595856"/>
              <a:gd name="connsiteY4" fmla="*/ 0 h 1872208"/>
              <a:gd name="connsiteX0" fmla="*/ 0 w 4595856"/>
              <a:gd name="connsiteY0" fmla="*/ 107720 h 1979928"/>
              <a:gd name="connsiteX1" fmla="*/ 4595856 w 4595856"/>
              <a:gd name="connsiteY1" fmla="*/ 107720 h 1979928"/>
              <a:gd name="connsiteX2" fmla="*/ 4595856 w 4595856"/>
              <a:gd name="connsiteY2" fmla="*/ 1979928 h 1979928"/>
              <a:gd name="connsiteX3" fmla="*/ 0 w 4595856"/>
              <a:gd name="connsiteY3" fmla="*/ 1979928 h 1979928"/>
              <a:gd name="connsiteX4" fmla="*/ 0 w 4595856"/>
              <a:gd name="connsiteY4" fmla="*/ 107720 h 1979928"/>
              <a:gd name="connsiteX0" fmla="*/ 78341 w 4674197"/>
              <a:gd name="connsiteY0" fmla="*/ 107720 h 1979928"/>
              <a:gd name="connsiteX1" fmla="*/ 4674197 w 4674197"/>
              <a:gd name="connsiteY1" fmla="*/ 107720 h 1979928"/>
              <a:gd name="connsiteX2" fmla="*/ 4674197 w 4674197"/>
              <a:gd name="connsiteY2" fmla="*/ 1979928 h 1979928"/>
              <a:gd name="connsiteX3" fmla="*/ 78341 w 4674197"/>
              <a:gd name="connsiteY3" fmla="*/ 1979928 h 1979928"/>
              <a:gd name="connsiteX4" fmla="*/ 78341 w 4674197"/>
              <a:gd name="connsiteY4" fmla="*/ 107720 h 197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4197" h="1979928">
                <a:moveTo>
                  <a:pt x="78341" y="107720"/>
                </a:moveTo>
                <a:cubicBezTo>
                  <a:pt x="596741" y="-134651"/>
                  <a:pt x="3142245" y="107720"/>
                  <a:pt x="4674197" y="107720"/>
                </a:cubicBezTo>
                <a:lnTo>
                  <a:pt x="4674197" y="1979928"/>
                </a:lnTo>
                <a:lnTo>
                  <a:pt x="78341" y="1979928"/>
                </a:lnTo>
                <a:cubicBezTo>
                  <a:pt x="78341" y="1355859"/>
                  <a:pt x="-97928" y="269081"/>
                  <a:pt x="78341" y="10772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以區塊模式</a:t>
            </a:r>
            <a:br>
              <a:rPr lang="en-US" altLang="zh-TW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分列</a:t>
            </a:r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42702" y="3578901"/>
            <a:ext cx="5295390" cy="1965239"/>
          </a:xfrm>
          <a:custGeom>
            <a:avLst/>
            <a:gdLst>
              <a:gd name="connsiteX0" fmla="*/ 0 w 5158291"/>
              <a:gd name="connsiteY0" fmla="*/ 0 h 1872208"/>
              <a:gd name="connsiteX1" fmla="*/ 5158291 w 5158291"/>
              <a:gd name="connsiteY1" fmla="*/ 0 h 1872208"/>
              <a:gd name="connsiteX2" fmla="*/ 5158291 w 5158291"/>
              <a:gd name="connsiteY2" fmla="*/ 1872208 h 1872208"/>
              <a:gd name="connsiteX3" fmla="*/ 0 w 5158291"/>
              <a:gd name="connsiteY3" fmla="*/ 1872208 h 1872208"/>
              <a:gd name="connsiteX4" fmla="*/ 0 w 5158291"/>
              <a:gd name="connsiteY4" fmla="*/ 0 h 1872208"/>
              <a:gd name="connsiteX0" fmla="*/ 137099 w 5295390"/>
              <a:gd name="connsiteY0" fmla="*/ 0 h 1872208"/>
              <a:gd name="connsiteX1" fmla="*/ 5295390 w 5295390"/>
              <a:gd name="connsiteY1" fmla="*/ 0 h 1872208"/>
              <a:gd name="connsiteX2" fmla="*/ 5295390 w 5295390"/>
              <a:gd name="connsiteY2" fmla="*/ 1872208 h 1872208"/>
              <a:gd name="connsiteX3" fmla="*/ 137099 w 5295390"/>
              <a:gd name="connsiteY3" fmla="*/ 1872208 h 1872208"/>
              <a:gd name="connsiteX4" fmla="*/ 137099 w 5295390"/>
              <a:gd name="connsiteY4" fmla="*/ 0 h 1872208"/>
              <a:gd name="connsiteX0" fmla="*/ 137099 w 5295390"/>
              <a:gd name="connsiteY0" fmla="*/ 0 h 1965239"/>
              <a:gd name="connsiteX1" fmla="*/ 5295390 w 5295390"/>
              <a:gd name="connsiteY1" fmla="*/ 0 h 1965239"/>
              <a:gd name="connsiteX2" fmla="*/ 5295390 w 5295390"/>
              <a:gd name="connsiteY2" fmla="*/ 1872208 h 1965239"/>
              <a:gd name="connsiteX3" fmla="*/ 137099 w 5295390"/>
              <a:gd name="connsiteY3" fmla="*/ 1872208 h 1965239"/>
              <a:gd name="connsiteX4" fmla="*/ 137099 w 5295390"/>
              <a:gd name="connsiteY4" fmla="*/ 0 h 196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390" h="1965239">
                <a:moveTo>
                  <a:pt x="137099" y="0"/>
                </a:moveTo>
                <a:lnTo>
                  <a:pt x="5295390" y="0"/>
                </a:lnTo>
                <a:lnTo>
                  <a:pt x="5295390" y="1872208"/>
                </a:lnTo>
                <a:cubicBezTo>
                  <a:pt x="3575960" y="1872208"/>
                  <a:pt x="534505" y="2081529"/>
                  <a:pt x="137099" y="1872208"/>
                </a:cubicBezTo>
                <a:cubicBezTo>
                  <a:pt x="-171374" y="1523561"/>
                  <a:pt x="137099" y="624069"/>
                  <a:pt x="137099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注意排版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695720" y="1309503"/>
            <a:ext cx="5215012" cy="2053374"/>
          </a:xfrm>
          <a:custGeom>
            <a:avLst/>
            <a:gdLst>
              <a:gd name="connsiteX0" fmla="*/ 0 w 5112188"/>
              <a:gd name="connsiteY0" fmla="*/ 0 h 1872208"/>
              <a:gd name="connsiteX1" fmla="*/ 5112188 w 5112188"/>
              <a:gd name="connsiteY1" fmla="*/ 0 h 1872208"/>
              <a:gd name="connsiteX2" fmla="*/ 5112188 w 5112188"/>
              <a:gd name="connsiteY2" fmla="*/ 1872208 h 1872208"/>
              <a:gd name="connsiteX3" fmla="*/ 0 w 5112188"/>
              <a:gd name="connsiteY3" fmla="*/ 1872208 h 1872208"/>
              <a:gd name="connsiteX4" fmla="*/ 0 w 5112188"/>
              <a:gd name="connsiteY4" fmla="*/ 0 h 1872208"/>
              <a:gd name="connsiteX0" fmla="*/ 0 w 5112188"/>
              <a:gd name="connsiteY0" fmla="*/ 181166 h 2053374"/>
              <a:gd name="connsiteX1" fmla="*/ 5112188 w 5112188"/>
              <a:gd name="connsiteY1" fmla="*/ 181166 h 2053374"/>
              <a:gd name="connsiteX2" fmla="*/ 5112188 w 5112188"/>
              <a:gd name="connsiteY2" fmla="*/ 2053374 h 2053374"/>
              <a:gd name="connsiteX3" fmla="*/ 0 w 5112188"/>
              <a:gd name="connsiteY3" fmla="*/ 2053374 h 2053374"/>
              <a:gd name="connsiteX4" fmla="*/ 0 w 5112188"/>
              <a:gd name="connsiteY4" fmla="*/ 181166 h 2053374"/>
              <a:gd name="connsiteX0" fmla="*/ 0 w 5215012"/>
              <a:gd name="connsiteY0" fmla="*/ 181166 h 2053374"/>
              <a:gd name="connsiteX1" fmla="*/ 5112188 w 5215012"/>
              <a:gd name="connsiteY1" fmla="*/ 181166 h 2053374"/>
              <a:gd name="connsiteX2" fmla="*/ 5112188 w 5215012"/>
              <a:gd name="connsiteY2" fmla="*/ 2053374 h 2053374"/>
              <a:gd name="connsiteX3" fmla="*/ 0 w 5215012"/>
              <a:gd name="connsiteY3" fmla="*/ 2053374 h 2053374"/>
              <a:gd name="connsiteX4" fmla="*/ 0 w 5215012"/>
              <a:gd name="connsiteY4" fmla="*/ 181166 h 205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5012" h="2053374">
                <a:moveTo>
                  <a:pt x="0" y="181166"/>
                </a:moveTo>
                <a:cubicBezTo>
                  <a:pt x="1704063" y="181166"/>
                  <a:pt x="4575912" y="-226458"/>
                  <a:pt x="5112188" y="181166"/>
                </a:cubicBezTo>
                <a:cubicBezTo>
                  <a:pt x="5343542" y="452695"/>
                  <a:pt x="5112188" y="1429305"/>
                  <a:pt x="5112188" y="2053374"/>
                </a:cubicBezTo>
                <a:lnTo>
                  <a:pt x="0" y="2053374"/>
                </a:lnTo>
                <a:lnTo>
                  <a:pt x="0" y="181166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279614" y="3578901"/>
            <a:ext cx="4632506" cy="1945653"/>
          </a:xfrm>
          <a:custGeom>
            <a:avLst/>
            <a:gdLst>
              <a:gd name="connsiteX0" fmla="*/ 0 w 4514994"/>
              <a:gd name="connsiteY0" fmla="*/ 0 h 1872208"/>
              <a:gd name="connsiteX1" fmla="*/ 4514994 w 4514994"/>
              <a:gd name="connsiteY1" fmla="*/ 0 h 1872208"/>
              <a:gd name="connsiteX2" fmla="*/ 4514994 w 4514994"/>
              <a:gd name="connsiteY2" fmla="*/ 1872208 h 1872208"/>
              <a:gd name="connsiteX3" fmla="*/ 0 w 4514994"/>
              <a:gd name="connsiteY3" fmla="*/ 1872208 h 1872208"/>
              <a:gd name="connsiteX4" fmla="*/ 0 w 4514994"/>
              <a:gd name="connsiteY4" fmla="*/ 0 h 1872208"/>
              <a:gd name="connsiteX0" fmla="*/ 0 w 4632506"/>
              <a:gd name="connsiteY0" fmla="*/ 0 h 1872208"/>
              <a:gd name="connsiteX1" fmla="*/ 4514994 w 4632506"/>
              <a:gd name="connsiteY1" fmla="*/ 0 h 1872208"/>
              <a:gd name="connsiteX2" fmla="*/ 4514994 w 4632506"/>
              <a:gd name="connsiteY2" fmla="*/ 1872208 h 1872208"/>
              <a:gd name="connsiteX3" fmla="*/ 0 w 4632506"/>
              <a:gd name="connsiteY3" fmla="*/ 1872208 h 1872208"/>
              <a:gd name="connsiteX4" fmla="*/ 0 w 4632506"/>
              <a:gd name="connsiteY4" fmla="*/ 0 h 1872208"/>
              <a:gd name="connsiteX0" fmla="*/ 0 w 4632506"/>
              <a:gd name="connsiteY0" fmla="*/ 0 h 1945653"/>
              <a:gd name="connsiteX1" fmla="*/ 4514994 w 4632506"/>
              <a:gd name="connsiteY1" fmla="*/ 0 h 1945653"/>
              <a:gd name="connsiteX2" fmla="*/ 4514994 w 4632506"/>
              <a:gd name="connsiteY2" fmla="*/ 1872208 h 1945653"/>
              <a:gd name="connsiteX3" fmla="*/ 0 w 4632506"/>
              <a:gd name="connsiteY3" fmla="*/ 1872208 h 1945653"/>
              <a:gd name="connsiteX4" fmla="*/ 0 w 4632506"/>
              <a:gd name="connsiteY4" fmla="*/ 0 h 194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2506" h="1945653">
                <a:moveTo>
                  <a:pt x="0" y="0"/>
                </a:moveTo>
                <a:lnTo>
                  <a:pt x="4514994" y="0"/>
                </a:lnTo>
                <a:cubicBezTo>
                  <a:pt x="4514994" y="624069"/>
                  <a:pt x="4779398" y="1325257"/>
                  <a:pt x="4514994" y="1872208"/>
                </a:cubicBezTo>
                <a:cubicBezTo>
                  <a:pt x="4100666" y="2037461"/>
                  <a:pt x="1504998" y="1872208"/>
                  <a:pt x="0" y="187220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0C2F39-F83A-4F93-909D-7AF8075E16F1}"/>
              </a:ext>
            </a:extLst>
          </p:cNvPr>
          <p:cNvSpPr/>
          <p:nvPr/>
        </p:nvSpPr>
        <p:spPr>
          <a:xfrm>
            <a:off x="5218756" y="765539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altLang="zh-TW" dirty="0"/>
              <a:t>1~2 </a:t>
            </a:r>
            <a:r>
              <a:rPr lang="zh-TW" altLang="en-US" dirty="0"/>
              <a:t>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092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T" val="2019"/>
  <p:tag name="AMA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T" val="2019"/>
  <p:tag name="AMA" val="3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327</Words>
  <Application>Microsoft Office PowerPoint</Application>
  <PresentationFormat>寬螢幕</PresentationFormat>
  <Paragraphs>63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Times New Roman</vt:lpstr>
      <vt:lpstr>AMA-2Colum</vt:lpstr>
      <vt:lpstr>作業內容</vt:lpstr>
      <vt:lpstr>注意事項</vt:lpstr>
      <vt:lpstr>2-初探篇</vt:lpstr>
      <vt:lpstr>自我評量</vt:lpstr>
      <vt:lpstr>目錄</vt:lpstr>
      <vt:lpstr>彙整</vt:lpstr>
      <vt:lpstr>步驟視覺化</vt:lpstr>
      <vt:lpstr>心得與回饋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基礎篇 工作環境介面</dc:title>
  <dc:creator>Mingjang Chen</dc:creator>
  <cp:lastModifiedBy>USER</cp:lastModifiedBy>
  <cp:revision>155</cp:revision>
  <dcterms:created xsi:type="dcterms:W3CDTF">2021-07-03T07:04:28Z</dcterms:created>
  <dcterms:modified xsi:type="dcterms:W3CDTF">2024-09-26T23:48:26Z</dcterms:modified>
</cp:coreProperties>
</file>