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2" r:id="rId65"/>
    <p:sldId id="321" r:id="rId66"/>
    <p:sldId id="323" r:id="rId67"/>
    <p:sldId id="324" r:id="rId68"/>
    <p:sldId id="326" r:id="rId69"/>
    <p:sldId id="327" r:id="rId70"/>
    <p:sldId id="328" r:id="rId71"/>
    <p:sldId id="335" r:id="rId72"/>
    <p:sldId id="336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8" r:id="rId97"/>
    <p:sldId id="363" r:id="rId98"/>
    <p:sldId id="365" r:id="rId99"/>
    <p:sldId id="364" r:id="rId100"/>
    <p:sldId id="366" r:id="rId101"/>
    <p:sldId id="367" r:id="rId102"/>
    <p:sldId id="371" r:id="rId103"/>
    <p:sldId id="369" r:id="rId104"/>
    <p:sldId id="372" r:id="rId105"/>
    <p:sldId id="370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AC7E6-B81D-38F3-1C70-2EEE3159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486076-0AF9-1ACC-018D-65FDF663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AFBFA-F0FA-FDC7-D68F-58728F5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4AB43A-7A66-686E-945D-C3FCDA74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04FC2-881A-6F8A-AE6A-5A7380C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6CD13-C34C-BD68-557B-9528A11A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C314B-C2AC-70C7-0FAB-AD71D0A8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51541-1132-CA73-E92D-CDA258A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94B356-93E6-6957-1B8D-0A53956E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D8B06-26D9-9A1B-3676-83E5C7C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0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E5CC75-2881-A915-122D-A04CD781D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60438E-EC69-D25F-39AB-0AA86A9C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530A4-43C2-F63A-78FC-160F75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B8CD8-E884-CA36-179D-C6D149AA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1E034-621D-93C8-3289-008085E9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3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1A7A5-BB12-49AC-A177-29E4C6B3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E33632-00C2-60BA-F1FA-709C053D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46090-81BA-B694-2666-DD819671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690DB-8B00-D036-4179-D981FB1F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FCE5B-AF3A-971E-69B4-D91CDBF5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3C363-6790-69AE-ED8B-11BB08E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E0985-BA4A-59FF-41E5-B522C4A5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F263-8BDC-3630-B5EF-34889CF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B46C7-FEEE-CB73-4677-9509B862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2D4AC3-EBF5-6720-8B04-6EBB98F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6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E814-D96E-5CCC-8EFB-DFEED2F0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4E6AA-C527-9655-C826-AC5F06E6E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C2EA3-AA1C-E0C0-FE7C-4266DCA7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81D7DC-86C5-7391-5956-81161D3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EF84A4-1A13-1F48-1653-E8499044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95DE9-C99D-8F3E-9506-B569DBF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1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EE7B4-F9A6-0A88-73C3-6B5AA731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CDD08C-4DD0-E4E5-838B-27D3D2C0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6ACC68-89DA-EC4C-1D8C-8BF1DEDB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22E3A0-F02B-7CD7-8F55-E61B9B769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2AB3BC-9710-BA77-4AE8-ACA68F173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C260D3-C342-6655-B559-9A84C8FB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14113C-44F5-2995-985B-D521174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D5E3E8-0F60-FBD9-F2B8-EDC9FBF2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9B521-9057-B2AB-98EB-6C838E53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68EE1C-042E-C09F-B555-B5EE174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8B530E-6C39-4B7D-D7BB-B60B061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8A7379-121F-7CB6-604B-3B6AB1B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88134E-F3A1-31BD-CE3D-051D2C04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E3150-D924-1635-BF2D-8125BFA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3BA636-2FB9-E651-F7DF-CA308252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4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36F04-EF40-CAF5-9056-07A914ED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44B3B-C016-8078-F0A5-0F979D49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FE0460-C919-25A8-B0E9-1958A9C8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1AA695-7BAE-D77B-4A2F-D2121339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3FB46-4BEE-90AD-A840-A803547C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43693A-39B8-818B-95F5-52CF5282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D6DF2-1E1A-CFBC-D0CF-92BACD2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0B6047-6D18-1CC1-E1B9-EE4DEA183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47DA61-17BC-F69A-753F-73642F4C6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8261BE-CBD4-494C-1E8F-54ED668A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9D8CF3-3769-BBF3-ADBE-71473EEB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F7D901-ADB6-6253-8C77-7D8AAD98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8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D2F201-A05C-0145-B6B8-45F2E36A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108143-62F6-DAD9-4996-CF9CE5A5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00875-2A24-F3F1-81EC-53EA54CA3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FDC4-08F4-4A09-A2E4-A98D500D76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76D4E-E848-8B73-E7F2-A36051EBF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5A4068-A753-174E-43ED-EAD57E9B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C3871-8C31-F5F9-859E-F5D4C21F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大地的量度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EE1668-0E8D-789C-1C52-B6A071413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介於觀察與文字之間的中國地圖</a:t>
            </a:r>
            <a:endParaRPr lang="en-US" altLang="zh-TW" dirty="0"/>
          </a:p>
          <a:p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109611066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吳典謀</a:t>
            </a:r>
          </a:p>
        </p:txBody>
      </p:sp>
    </p:spTree>
    <p:extLst>
      <p:ext uri="{BB962C8B-B14F-4D97-AF65-F5344CB8AC3E}">
        <p14:creationId xmlns:p14="http://schemas.microsoft.com/office/powerpoint/2010/main" val="128385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3372090" y="1427769"/>
            <a:ext cx="54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正確的曆法與準確的地圖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0E4746-CD34-CB07-00E3-7CA8C91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5" y="2324941"/>
            <a:ext cx="2643626" cy="26436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1013E0-2E52-CA7C-8AE1-AB0DAB309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05" y="2324941"/>
            <a:ext cx="2642400" cy="2642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592B580-E59E-A8A4-60C2-5E5048B0EBE4}"/>
              </a:ext>
            </a:extLst>
          </p:cNvPr>
          <p:cNvSpPr txBox="1"/>
          <p:nvPr/>
        </p:nvSpPr>
        <p:spPr>
          <a:xfrm>
            <a:off x="3083464" y="5199398"/>
            <a:ext cx="233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掌管農業活動</a:t>
            </a: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75D8D4-E83B-2D3B-E2D6-B0A17A1113B3}"/>
              </a:ext>
            </a:extLst>
          </p:cNvPr>
          <p:cNvSpPr txBox="1"/>
          <p:nvPr/>
        </p:nvSpPr>
        <p:spPr>
          <a:xfrm>
            <a:off x="6241877" y="5199398"/>
            <a:ext cx="339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用於空間的量度和控制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9424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在渾天說之前，蓋天說指大地是平坦的。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80F913-4014-3C59-35A4-FAB2D042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14" y="2042164"/>
            <a:ext cx="3757772" cy="4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0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除此之外，朱熹曾設想地表是彎曲的。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472904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除此之外，朱熹曾設想地表是彎曲的。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97A4A-F9A5-B8A7-0F28-3B38A2DB3F58}"/>
              </a:ext>
            </a:extLst>
          </p:cNvPr>
          <p:cNvSpPr txBox="1"/>
          <p:nvPr/>
        </p:nvSpPr>
        <p:spPr>
          <a:xfrm>
            <a:off x="2086947" y="2074976"/>
            <a:ext cx="8018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「天地之形，如人以兩</a:t>
            </a:r>
            <a:r>
              <a:rPr lang="zh-TW" altLang="en-US" sz="2800" b="1" dirty="0">
                <a:latin typeface="華康魏碑體" panose="03000709000000000000" pitchFamily="65" charset="-120"/>
                <a:ea typeface="華康魏碑體" panose="03000709000000000000" pitchFamily="65" charset="-120"/>
              </a:rPr>
              <a:t>盌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相合，貯水於內。以手常常掉開，則水在內不出；稍住手，則水漏矣。」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朱熹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415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《</a:t>
            </a:r>
            <a:r>
              <a:rPr lang="zh-TW" altLang="en-US" sz="2800" dirty="0"/>
              <a:t>圖書編</a:t>
            </a:r>
            <a:r>
              <a:rPr lang="en-US" altLang="zh-TW" sz="2800" dirty="0"/>
              <a:t>》</a:t>
            </a:r>
            <a:r>
              <a:rPr lang="zh-TW" altLang="en-US" sz="2800" dirty="0"/>
              <a:t>中，章潢贊成地球是球形的觀念。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5D318-3BC6-B96A-1095-F31A45B8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48" y="1977384"/>
            <a:ext cx="2261703" cy="35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0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《</a:t>
            </a:r>
            <a:r>
              <a:rPr lang="zh-TW" altLang="en-US" sz="2800" dirty="0"/>
              <a:t>圖書編</a:t>
            </a:r>
            <a:r>
              <a:rPr lang="en-US" altLang="zh-TW" sz="2800" dirty="0"/>
              <a:t>》</a:t>
            </a:r>
            <a:r>
              <a:rPr lang="zh-TW" altLang="en-US" sz="2800" dirty="0"/>
              <a:t>中，章潢贊成地球是球形的觀念。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5D318-3BC6-B96A-1095-F31A45B8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48" y="1977384"/>
            <a:ext cx="2261703" cy="35651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D59AD9-14FC-D30D-5B69-9F572C443BF5}"/>
              </a:ext>
            </a:extLst>
          </p:cNvPr>
          <p:cNvSpPr txBox="1"/>
          <p:nvPr/>
        </p:nvSpPr>
        <p:spPr>
          <a:xfrm>
            <a:off x="2086946" y="5602706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章潢或許是想調和中國傳統觀念與西方的新觀念。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64313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《</a:t>
            </a:r>
            <a:r>
              <a:rPr lang="zh-TW" altLang="en-US" sz="2800" dirty="0"/>
              <a:t>三才圖會</a:t>
            </a:r>
            <a:r>
              <a:rPr lang="en-US" altLang="zh-TW" sz="2800" dirty="0"/>
              <a:t>》</a:t>
            </a:r>
            <a:r>
              <a:rPr lang="zh-TW" altLang="en-US" sz="2800" dirty="0"/>
              <a:t>中，王圻繪製了類似的「太陽中道之圖」。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6C6CCE-A957-9008-B920-4C56954B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91" y="2006081"/>
            <a:ext cx="3222817" cy="42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920620" y="2967335"/>
            <a:ext cx="1035076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八、地圖座標網格</a:t>
            </a:r>
          </a:p>
        </p:txBody>
      </p:sp>
    </p:spTree>
    <p:extLst>
      <p:ext uri="{BB962C8B-B14F-4D97-AF65-F5344CB8AC3E}">
        <p14:creationId xmlns:p14="http://schemas.microsoft.com/office/powerpoint/2010/main" val="113198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已知最早使用計里畫方格的是</a:t>
            </a:r>
            <a:r>
              <a:rPr lang="en-US" altLang="zh-TW" sz="2800" dirty="0"/>
              <a:t>1136</a:t>
            </a:r>
            <a:r>
              <a:rPr lang="zh-TW" altLang="en-US" sz="2800" dirty="0"/>
              <a:t>年刻石的</a:t>
            </a:r>
            <a:r>
              <a:rPr lang="en-US" altLang="zh-TW" sz="2800" dirty="0"/>
              <a:t>《</a:t>
            </a:r>
            <a:r>
              <a:rPr lang="zh-TW" altLang="en-US" sz="2800" dirty="0"/>
              <a:t>禹跡圖</a:t>
            </a:r>
            <a:r>
              <a:rPr lang="en-US" altLang="zh-TW" sz="2800" dirty="0"/>
              <a:t>》</a:t>
            </a:r>
          </a:p>
        </p:txBody>
      </p:sp>
      <p:pic>
        <p:nvPicPr>
          <p:cNvPr id="2050" name="Picture 2" descr="禹跡圖- 維基百科，自由嘅百科全書">
            <a:extLst>
              <a:ext uri="{FF2B5EF4-FFF2-40B4-BE49-F238E27FC236}">
                <a16:creationId xmlns:a16="http://schemas.microsoft.com/office/drawing/2014/main" id="{EC57C1F8-0575-E1E4-FA2C-E0F2C45E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70" y="1788685"/>
            <a:ext cx="4170460" cy="42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48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禹跡圖- 維基百科，自由嘅百科全書">
            <a:extLst>
              <a:ext uri="{FF2B5EF4-FFF2-40B4-BE49-F238E27FC236}">
                <a16:creationId xmlns:a16="http://schemas.microsoft.com/office/drawing/2014/main" id="{EC57C1F8-0575-E1E4-FA2C-E0F2C45E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4612" y="0"/>
            <a:ext cx="34261772" cy="3520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0BAF1C-88B6-6A4C-9891-8E8C961847AE}"/>
              </a:ext>
            </a:extLst>
          </p:cNvPr>
          <p:cNvSpPr/>
          <p:nvPr/>
        </p:nvSpPr>
        <p:spPr>
          <a:xfrm>
            <a:off x="4282440" y="3017520"/>
            <a:ext cx="883920" cy="1767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611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中國的方網格與歐洲的座標網格其實不同。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621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8C95246-757B-E1A3-2861-FBC464291CF1}"/>
              </a:ext>
            </a:extLst>
          </p:cNvPr>
          <p:cNvSpPr txBox="1"/>
          <p:nvPr/>
        </p:nvSpPr>
        <p:spPr>
          <a:xfrm>
            <a:off x="1242349" y="2644170"/>
            <a:ext cx="970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「灌溉式農業文明的統治者卓越奠定了</a:t>
            </a:r>
            <a:endParaRPr lang="en-US" altLang="zh-TW" sz="3200" dirty="0"/>
          </a:p>
          <a:p>
            <a:r>
              <a:rPr lang="zh-TW" altLang="en-US" sz="3200" dirty="0"/>
              <a:t>　兩個重要而又相互關聯的基礎：天文學和數學」</a:t>
            </a:r>
            <a:endParaRPr lang="en-US" altLang="zh-TW" sz="3200" dirty="0"/>
          </a:p>
          <a:p>
            <a:pPr algn="r"/>
            <a:r>
              <a:rPr lang="en-US" altLang="zh-TW" sz="3200" dirty="0"/>
              <a:t>——</a:t>
            </a:r>
            <a:r>
              <a:rPr lang="zh-TW" altLang="en-US" sz="3200" dirty="0"/>
              <a:t>威特福格爾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0437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中國的方網格與歐洲的座標網格其實不同。</a:t>
            </a:r>
            <a:endParaRPr lang="en-US" altLang="zh-TW" sz="2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EA30673-D07C-6892-FD04-D67A30EE0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44220"/>
              </p:ext>
            </p:extLst>
          </p:nvPr>
        </p:nvGraphicFramePr>
        <p:xfrm>
          <a:off x="1779037" y="2453951"/>
          <a:ext cx="8633926" cy="1931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6963">
                  <a:extLst>
                    <a:ext uri="{9D8B030D-6E8A-4147-A177-3AD203B41FA5}">
                      <a16:colId xmlns:a16="http://schemas.microsoft.com/office/drawing/2014/main" val="2198187343"/>
                    </a:ext>
                  </a:extLst>
                </a:gridCol>
                <a:gridCol w="4316963">
                  <a:extLst>
                    <a:ext uri="{9D8B030D-6E8A-4147-A177-3AD203B41FA5}">
                      <a16:colId xmlns:a16="http://schemas.microsoft.com/office/drawing/2014/main" val="3799300262"/>
                    </a:ext>
                  </a:extLst>
                </a:gridCol>
              </a:tblGrid>
              <a:tr h="5307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歐洲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中國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95824"/>
                  </a:ext>
                </a:extLst>
              </a:tr>
              <a:tr h="1400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92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78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中國的方網格與歐洲的座標網格其實不同。</a:t>
            </a:r>
            <a:endParaRPr lang="en-US" altLang="zh-TW" sz="2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EA30673-D07C-6892-FD04-D67A30EE0D8D}"/>
              </a:ext>
            </a:extLst>
          </p:cNvPr>
          <p:cNvGraphicFramePr>
            <a:graphicFrameLocks noGrp="1"/>
          </p:cNvGraphicFramePr>
          <p:nvPr/>
        </p:nvGraphicFramePr>
        <p:xfrm>
          <a:off x="1779037" y="2453951"/>
          <a:ext cx="8633926" cy="1931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6963">
                  <a:extLst>
                    <a:ext uri="{9D8B030D-6E8A-4147-A177-3AD203B41FA5}">
                      <a16:colId xmlns:a16="http://schemas.microsoft.com/office/drawing/2014/main" val="2198187343"/>
                    </a:ext>
                  </a:extLst>
                </a:gridCol>
                <a:gridCol w="4316963">
                  <a:extLst>
                    <a:ext uri="{9D8B030D-6E8A-4147-A177-3AD203B41FA5}">
                      <a16:colId xmlns:a16="http://schemas.microsoft.com/office/drawing/2014/main" val="3799300262"/>
                    </a:ext>
                  </a:extLst>
                </a:gridCol>
              </a:tblGrid>
              <a:tr h="5307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歐洲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中國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95824"/>
                  </a:ext>
                </a:extLst>
              </a:tr>
              <a:tr h="1400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92977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67C5F435-6F05-549D-9D7F-CEE7BBC7BA40}"/>
              </a:ext>
            </a:extLst>
          </p:cNvPr>
          <p:cNvSpPr txBox="1"/>
          <p:nvPr/>
        </p:nvSpPr>
        <p:spPr>
          <a:xfrm>
            <a:off x="1779037" y="3122150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根據托勒密的概念建構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90FE1A-50E6-2D84-403A-68B54DCFD3FE}"/>
              </a:ext>
            </a:extLst>
          </p:cNvPr>
          <p:cNvSpPr txBox="1"/>
          <p:nvPr/>
        </p:nvSpPr>
        <p:spPr>
          <a:xfrm>
            <a:off x="1779037" y="3491482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利用經緯度與座標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CB8803-C024-13E1-3402-C71678CEDD2D}"/>
              </a:ext>
            </a:extLst>
          </p:cNvPr>
          <p:cNvSpPr txBox="1"/>
          <p:nvPr/>
        </p:nvSpPr>
        <p:spPr>
          <a:xfrm>
            <a:off x="1779037" y="3860814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將圓球上的座標投影</a:t>
            </a:r>
          </a:p>
        </p:txBody>
      </p:sp>
    </p:spTree>
    <p:extLst>
      <p:ext uri="{BB962C8B-B14F-4D97-AF65-F5344CB8AC3E}">
        <p14:creationId xmlns:p14="http://schemas.microsoft.com/office/powerpoint/2010/main" val="2069306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中國的方網格與歐洲的座標網格其實不同。</a:t>
            </a:r>
            <a:endParaRPr lang="en-US" altLang="zh-TW" sz="2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EA30673-D07C-6892-FD04-D67A30EE0D8D}"/>
              </a:ext>
            </a:extLst>
          </p:cNvPr>
          <p:cNvGraphicFramePr>
            <a:graphicFrameLocks noGrp="1"/>
          </p:cNvGraphicFramePr>
          <p:nvPr/>
        </p:nvGraphicFramePr>
        <p:xfrm>
          <a:off x="1779037" y="2453951"/>
          <a:ext cx="8633926" cy="1931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6963">
                  <a:extLst>
                    <a:ext uri="{9D8B030D-6E8A-4147-A177-3AD203B41FA5}">
                      <a16:colId xmlns:a16="http://schemas.microsoft.com/office/drawing/2014/main" val="2198187343"/>
                    </a:ext>
                  </a:extLst>
                </a:gridCol>
                <a:gridCol w="4316963">
                  <a:extLst>
                    <a:ext uri="{9D8B030D-6E8A-4147-A177-3AD203B41FA5}">
                      <a16:colId xmlns:a16="http://schemas.microsoft.com/office/drawing/2014/main" val="3799300262"/>
                    </a:ext>
                  </a:extLst>
                </a:gridCol>
              </a:tblGrid>
              <a:tr h="5307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歐洲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中國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95824"/>
                  </a:ext>
                </a:extLst>
              </a:tr>
              <a:tr h="1400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92977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67C5F435-6F05-549D-9D7F-CEE7BBC7BA40}"/>
              </a:ext>
            </a:extLst>
          </p:cNvPr>
          <p:cNvSpPr txBox="1"/>
          <p:nvPr/>
        </p:nvSpPr>
        <p:spPr>
          <a:xfrm>
            <a:off x="1779037" y="3122150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根據托勒密的概念建構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90FE1A-50E6-2D84-403A-68B54DCFD3FE}"/>
              </a:ext>
            </a:extLst>
          </p:cNvPr>
          <p:cNvSpPr txBox="1"/>
          <p:nvPr/>
        </p:nvSpPr>
        <p:spPr>
          <a:xfrm>
            <a:off x="1779037" y="3491482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利用經緯度與座標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CB8803-C024-13E1-3402-C71678CEDD2D}"/>
              </a:ext>
            </a:extLst>
          </p:cNvPr>
          <p:cNvSpPr txBox="1"/>
          <p:nvPr/>
        </p:nvSpPr>
        <p:spPr>
          <a:xfrm>
            <a:off x="1779037" y="3860814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將圓球上的座標投影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D73913-3EE1-FC3E-ABC8-C93BD9D70868}"/>
              </a:ext>
            </a:extLst>
          </p:cNvPr>
          <p:cNvSpPr txBox="1"/>
          <p:nvPr/>
        </p:nvSpPr>
        <p:spPr>
          <a:xfrm>
            <a:off x="6351037" y="3122150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並非使用座標決定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786D81-E9E2-954C-4E64-923ABC72BB08}"/>
              </a:ext>
            </a:extLst>
          </p:cNvPr>
          <p:cNvSpPr txBox="1"/>
          <p:nvPr/>
        </p:nvSpPr>
        <p:spPr>
          <a:xfrm>
            <a:off x="6351037" y="3491482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完全由距離決定方格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AB90FD-5F1A-1139-D838-14B0C5A07DEE}"/>
              </a:ext>
            </a:extLst>
          </p:cNvPr>
          <p:cNvSpPr txBox="1"/>
          <p:nvPr/>
        </p:nvSpPr>
        <p:spPr>
          <a:xfrm>
            <a:off x="6351037" y="3860814"/>
            <a:ext cx="3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假定地球是平的</a:t>
            </a:r>
          </a:p>
        </p:txBody>
      </p:sp>
    </p:spTree>
    <p:extLst>
      <p:ext uri="{BB962C8B-B14F-4D97-AF65-F5344CB8AC3E}">
        <p14:creationId xmlns:p14="http://schemas.microsoft.com/office/powerpoint/2010/main" val="346488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地圖學的計里畫方格的出現有幾種原因：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4062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地圖學的計里畫方格的出現有幾種原因：</a:t>
            </a:r>
            <a:endParaRPr lang="en-US" altLang="zh-TW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AA491-E481-5354-1A1D-1F139F70AC82}"/>
              </a:ext>
            </a:extLst>
          </p:cNvPr>
          <p:cNvSpPr txBox="1"/>
          <p:nvPr/>
        </p:nvSpPr>
        <p:spPr>
          <a:xfrm>
            <a:off x="1779037" y="194434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為了方便井田制度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594662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地圖學的計里畫方格的出現有幾種原因：</a:t>
            </a:r>
            <a:endParaRPr lang="en-US" altLang="zh-TW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AA491-E481-5354-1A1D-1F139F70AC82}"/>
              </a:ext>
            </a:extLst>
          </p:cNvPr>
          <p:cNvSpPr txBox="1"/>
          <p:nvPr/>
        </p:nvSpPr>
        <p:spPr>
          <a:xfrm>
            <a:off x="1779037" y="194434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為了方便井田制度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B9D6-411E-254D-2CA5-0A51E4F68A98}"/>
              </a:ext>
            </a:extLst>
          </p:cNvPr>
          <p:cNvSpPr txBox="1"/>
          <p:nvPr/>
        </p:nvSpPr>
        <p:spPr>
          <a:xfrm>
            <a:off x="1779037" y="2467560"/>
            <a:ext cx="8633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張衡的</a:t>
            </a:r>
            <a:r>
              <a:rPr lang="en-US" altLang="zh-TW" sz="2800" dirty="0"/>
              <a:t>《</a:t>
            </a:r>
            <a:r>
              <a:rPr lang="zh-TW" altLang="en-US" sz="2800" dirty="0"/>
              <a:t>筭罔錄</a:t>
            </a:r>
            <a:r>
              <a:rPr lang="en-US" altLang="zh-TW" sz="2800" dirty="0"/>
              <a:t>》</a:t>
            </a:r>
            <a:r>
              <a:rPr lang="zh-TW" altLang="en-US" sz="2800" dirty="0"/>
              <a:t>中提到用網蓋著天地，計算天地的大小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14210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地圖學的計里畫方格的出現有幾種原因：</a:t>
            </a:r>
            <a:endParaRPr lang="en-US" altLang="zh-TW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AA491-E481-5354-1A1D-1F139F70AC82}"/>
              </a:ext>
            </a:extLst>
          </p:cNvPr>
          <p:cNvSpPr txBox="1"/>
          <p:nvPr/>
        </p:nvSpPr>
        <p:spPr>
          <a:xfrm>
            <a:off x="1779037" y="194434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為了方便井田制度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B9D6-411E-254D-2CA5-0A51E4F68A98}"/>
              </a:ext>
            </a:extLst>
          </p:cNvPr>
          <p:cNvSpPr txBox="1"/>
          <p:nvPr/>
        </p:nvSpPr>
        <p:spPr>
          <a:xfrm>
            <a:off x="1779037" y="2467560"/>
            <a:ext cx="8633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張衡的</a:t>
            </a:r>
            <a:r>
              <a:rPr lang="en-US" altLang="zh-TW" sz="2800" dirty="0"/>
              <a:t>《</a:t>
            </a:r>
            <a:r>
              <a:rPr lang="zh-TW" altLang="en-US" sz="2800" dirty="0"/>
              <a:t>筭罔錄</a:t>
            </a:r>
            <a:r>
              <a:rPr lang="en-US" altLang="zh-TW" sz="2800" dirty="0"/>
              <a:t>》</a:t>
            </a:r>
            <a:r>
              <a:rPr lang="zh-TW" altLang="en-US" sz="2800" dirty="0"/>
              <a:t>中提到用網蓋著天地，計算天地的大小</a:t>
            </a:r>
            <a:endParaRPr lang="en-US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867112-149C-46F1-92B5-94816D9AC295}"/>
              </a:ext>
            </a:extLst>
          </p:cNvPr>
          <p:cNvSpPr txBox="1"/>
          <p:nvPr/>
        </p:nvSpPr>
        <p:spPr>
          <a:xfrm>
            <a:off x="2230015" y="3429000"/>
            <a:ext cx="818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「蓋網絡天地而筭之，因名焉。」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筭罔論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72192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地圖學的計里畫方格的出現有幾種原因：</a:t>
            </a:r>
            <a:endParaRPr lang="en-US" altLang="zh-TW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AA491-E481-5354-1A1D-1F139F70AC82}"/>
              </a:ext>
            </a:extLst>
          </p:cNvPr>
          <p:cNvSpPr txBox="1"/>
          <p:nvPr/>
        </p:nvSpPr>
        <p:spPr>
          <a:xfrm>
            <a:off x="1779037" y="194434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為了方便井田制度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B9D6-411E-254D-2CA5-0A51E4F68A98}"/>
              </a:ext>
            </a:extLst>
          </p:cNvPr>
          <p:cNvSpPr txBox="1"/>
          <p:nvPr/>
        </p:nvSpPr>
        <p:spPr>
          <a:xfrm>
            <a:off x="1779037" y="2467560"/>
            <a:ext cx="8633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張衡的</a:t>
            </a:r>
            <a:r>
              <a:rPr lang="en-US" altLang="zh-TW" sz="2800" dirty="0"/>
              <a:t>《</a:t>
            </a:r>
            <a:r>
              <a:rPr lang="zh-TW" altLang="en-US" sz="2800" dirty="0"/>
              <a:t>筭罔錄</a:t>
            </a:r>
            <a:r>
              <a:rPr lang="en-US" altLang="zh-TW" sz="2800" dirty="0"/>
              <a:t>》</a:t>
            </a:r>
            <a:r>
              <a:rPr lang="zh-TW" altLang="en-US" sz="2800" dirty="0"/>
              <a:t>中提到用網蓋著天地，計算天地的大小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77E294-A9FF-EC0D-4180-0CC8EADE262E}"/>
              </a:ext>
            </a:extLst>
          </p:cNvPr>
          <p:cNvSpPr txBox="1"/>
          <p:nvPr/>
        </p:nvSpPr>
        <p:spPr>
          <a:xfrm>
            <a:off x="1779037" y="342900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裴秀「准望」的延伸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80231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1779037" y="1067263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地圖學的計里畫方格的出現有幾種原因：</a:t>
            </a:r>
            <a:endParaRPr lang="en-US" altLang="zh-TW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AA491-E481-5354-1A1D-1F139F70AC82}"/>
              </a:ext>
            </a:extLst>
          </p:cNvPr>
          <p:cNvSpPr txBox="1"/>
          <p:nvPr/>
        </p:nvSpPr>
        <p:spPr>
          <a:xfrm>
            <a:off x="1779037" y="194434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為了方便井田制度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B9D6-411E-254D-2CA5-0A51E4F68A98}"/>
              </a:ext>
            </a:extLst>
          </p:cNvPr>
          <p:cNvSpPr txBox="1"/>
          <p:nvPr/>
        </p:nvSpPr>
        <p:spPr>
          <a:xfrm>
            <a:off x="1779037" y="2467560"/>
            <a:ext cx="8633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張衡的</a:t>
            </a:r>
            <a:r>
              <a:rPr lang="en-US" altLang="zh-TW" sz="2800" dirty="0"/>
              <a:t>《</a:t>
            </a:r>
            <a:r>
              <a:rPr lang="zh-TW" altLang="en-US" sz="2800" dirty="0"/>
              <a:t>筭罔錄</a:t>
            </a:r>
            <a:r>
              <a:rPr lang="en-US" altLang="zh-TW" sz="2800" dirty="0"/>
              <a:t>》</a:t>
            </a:r>
            <a:r>
              <a:rPr lang="zh-TW" altLang="en-US" sz="2800" dirty="0"/>
              <a:t>中提到用網蓋著天地，計算天地的大小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77E294-A9FF-EC0D-4180-0CC8EADE262E}"/>
              </a:ext>
            </a:extLst>
          </p:cNvPr>
          <p:cNvSpPr txBox="1"/>
          <p:nvPr/>
        </p:nvSpPr>
        <p:spPr>
          <a:xfrm>
            <a:off x="1779037" y="3429000"/>
            <a:ext cx="86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裴秀「准望」的延伸</a:t>
            </a:r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1A3805-F822-2E85-7F25-3B6C67F5E2CD}"/>
              </a:ext>
            </a:extLst>
          </p:cNvPr>
          <p:cNvSpPr txBox="1"/>
          <p:nvPr/>
        </p:nvSpPr>
        <p:spPr>
          <a:xfrm>
            <a:off x="2239347" y="3959553"/>
            <a:ext cx="8173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「元人朱思本圖，其圖有計里畫方之法，而形實自是可据，從而分合，東西相侔，不致背舛。」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羅洪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廣輿圖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30461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2142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5023412" y="3198166"/>
            <a:ext cx="467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由於儀式對中國知識分子很重要</a:t>
            </a:r>
          </a:p>
        </p:txBody>
      </p:sp>
    </p:spTree>
    <p:extLst>
      <p:ext uri="{BB962C8B-B14F-4D97-AF65-F5344CB8AC3E}">
        <p14:creationId xmlns:p14="http://schemas.microsoft.com/office/powerpoint/2010/main" val="157781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09A06D-12D0-A3E4-127C-95962752F439}"/>
              </a:ext>
            </a:extLst>
          </p:cNvPr>
          <p:cNvSpPr txBox="1"/>
          <p:nvPr/>
        </p:nvSpPr>
        <p:spPr>
          <a:xfrm>
            <a:off x="2585012" y="4702875"/>
            <a:ext cx="70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「夫寸生於黍，黍生於日，日生於形，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　形生於景，此度之本也。」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史記</a:t>
            </a:r>
          </a:p>
        </p:txBody>
      </p:sp>
    </p:spTree>
    <p:extLst>
      <p:ext uri="{BB962C8B-B14F-4D97-AF65-F5344CB8AC3E}">
        <p14:creationId xmlns:p14="http://schemas.microsoft.com/office/powerpoint/2010/main" val="126122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739B54-0DAD-647F-8543-D2EEDEE8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07" y="312516"/>
            <a:ext cx="4674725" cy="62329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5BE318-1727-5D42-4D76-A9C03AAA73A6}"/>
              </a:ext>
            </a:extLst>
          </p:cNvPr>
          <p:cNvSpPr txBox="1"/>
          <p:nvPr/>
        </p:nvSpPr>
        <p:spPr>
          <a:xfrm>
            <a:off x="6766605" y="3013501"/>
            <a:ext cx="412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利用占星術的丈量技術，</a:t>
            </a:r>
            <a:endParaRPr lang="en-US" altLang="zh-TW" sz="2400" dirty="0"/>
          </a:p>
          <a:p>
            <a:r>
              <a:rPr lang="zh-TW" altLang="en-US" sz="2400" dirty="0"/>
              <a:t>地圖的丈量也可以更加精準</a:t>
            </a:r>
          </a:p>
        </p:txBody>
      </p:sp>
    </p:spTree>
    <p:extLst>
      <p:ext uri="{BB962C8B-B14F-4D97-AF65-F5344CB8AC3E}">
        <p14:creationId xmlns:p14="http://schemas.microsoft.com/office/powerpoint/2010/main" val="227856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5104435" y="3811625"/>
            <a:ext cx="467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農業用途</a:t>
            </a:r>
          </a:p>
        </p:txBody>
      </p:sp>
    </p:spTree>
    <p:extLst>
      <p:ext uri="{BB962C8B-B14F-4D97-AF65-F5344CB8AC3E}">
        <p14:creationId xmlns:p14="http://schemas.microsoft.com/office/powerpoint/2010/main" val="383725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2585012" y="4783898"/>
            <a:ext cx="702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「此渠皆可行舟，有余則用溉浸，百姓飧其力。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　至於所過，往往引其水益用溉田疇之渠，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　以萬億計，然莫足數也。」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史記</a:t>
            </a:r>
          </a:p>
        </p:txBody>
      </p:sp>
    </p:spTree>
    <p:extLst>
      <p:ext uri="{BB962C8B-B14F-4D97-AF65-F5344CB8AC3E}">
        <p14:creationId xmlns:p14="http://schemas.microsoft.com/office/powerpoint/2010/main" val="16196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5104435" y="3626430"/>
            <a:ext cx="538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水利也包含運河，可以方便載運農產品</a:t>
            </a:r>
          </a:p>
        </p:txBody>
      </p:sp>
    </p:spTree>
    <p:extLst>
      <p:ext uri="{BB962C8B-B14F-4D97-AF65-F5344CB8AC3E}">
        <p14:creationId xmlns:p14="http://schemas.microsoft.com/office/powerpoint/2010/main" val="230201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2925901" y="2967335"/>
            <a:ext cx="634019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二、水利與地圖學</a:t>
            </a:r>
          </a:p>
        </p:txBody>
      </p:sp>
    </p:spTree>
    <p:extLst>
      <p:ext uri="{BB962C8B-B14F-4D97-AF65-F5344CB8AC3E}">
        <p14:creationId xmlns:p14="http://schemas.microsoft.com/office/powerpoint/2010/main" val="33312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6" y="2154281"/>
            <a:ext cx="2417349" cy="241734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D86C49-3124-8187-8AA4-520B838D2CD4}"/>
              </a:ext>
            </a:extLst>
          </p:cNvPr>
          <p:cNvSpPr txBox="1"/>
          <p:nvPr/>
        </p:nvSpPr>
        <p:spPr>
          <a:xfrm>
            <a:off x="2772013" y="826837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過去地圖學者在評價古代中國地圖學的成就時，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認為古代地圖學是定量的。</a:t>
            </a:r>
          </a:p>
        </p:txBody>
      </p:sp>
    </p:spTree>
    <p:extLst>
      <p:ext uri="{BB962C8B-B14F-4D97-AF65-F5344CB8AC3E}">
        <p14:creationId xmlns:p14="http://schemas.microsoft.com/office/powerpoint/2010/main" val="147385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3167390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政府重視水利工程，因而也注重水文地圖。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9855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A77394-2462-D3AE-61E6-8446C93724B3}"/>
              </a:ext>
            </a:extLst>
          </p:cNvPr>
          <p:cNvSpPr txBox="1"/>
          <p:nvPr/>
        </p:nvSpPr>
        <p:spPr>
          <a:xfrm>
            <a:off x="2581835" y="889194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例如：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2D3EE1-3584-E1AA-B490-A75B9657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2" y="1581798"/>
            <a:ext cx="3299012" cy="48236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A86A0C-F7C4-1109-31DA-35F24958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90" y="2038900"/>
            <a:ext cx="5265876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2382978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在許多情形下，奏摺中都附有地圖和圖解，向皇帝報告有關水利工程的狀況。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4005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2382978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在許多情形下，奏摺中都附有地圖和圖解，向皇帝報告有關水利工程的狀況。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26FF00-3EA6-22F4-E922-1A32D444B215}"/>
              </a:ext>
            </a:extLst>
          </p:cNvPr>
          <p:cNvSpPr txBox="1"/>
          <p:nvPr/>
        </p:nvSpPr>
        <p:spPr>
          <a:xfrm>
            <a:off x="2581835" y="3520916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乾隆皇帝時常根據這些地圖傳旨進行水利工程。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3332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奏摺中的地圖均已失傳，所以我們無法知道地圖使用什麼樣的表示形式。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94532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不過可以從描述中略知一二：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905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不過可以從描述中略知一二：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016F1B-798B-8D50-61F1-E97209B636C4}"/>
              </a:ext>
            </a:extLst>
          </p:cNvPr>
          <p:cNvSpPr txBox="1"/>
          <p:nvPr/>
        </p:nvSpPr>
        <p:spPr>
          <a:xfrm>
            <a:off x="2581835" y="2252989"/>
            <a:ext cx="702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塘內用深綠，中泓用深藍，陰沙用水墨，各色繪圖分明。今次所進之圖，僅用淡色勾描，不分深淺，未能一目了然，著並諭該撫，嗣後進圖，仍照舊式分別顏色繪圖。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8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不過可以從描述中略知一二：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016F1B-798B-8D50-61F1-E97209B636C4}"/>
              </a:ext>
            </a:extLst>
          </p:cNvPr>
          <p:cNvSpPr txBox="1"/>
          <p:nvPr/>
        </p:nvSpPr>
        <p:spPr>
          <a:xfrm>
            <a:off x="2581835" y="2252989"/>
            <a:ext cx="702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塘內用深綠，中泓用深藍，陰沙用水墨，各色繪圖分明。今次所進之圖，僅用淡色勾描，不分深淺，未能一目了然，著並諭該撫，嗣後進圖，仍照舊式分別顏色繪圖。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49194-6E52-A6C3-3425-2B234FA1A875}"/>
              </a:ext>
            </a:extLst>
          </p:cNvPr>
          <p:cNvSpPr txBox="1"/>
          <p:nvPr/>
        </p:nvSpPr>
        <p:spPr>
          <a:xfrm>
            <a:off x="2581834" y="4442121"/>
            <a:ext cx="736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由此可知當時的繪製地圖方式並沒有統一標準。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1029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除了奏摺外，水文專注中也有地圖。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172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4" y="1015860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在有些情形下，地圖很少，文字說明的篇幅很大：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EBE676-79C2-9662-751D-3D29CC21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89" y="2185120"/>
            <a:ext cx="4138019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87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50684BD-E1EB-6B9B-7218-18A2C959A44D}"/>
              </a:ext>
            </a:extLst>
          </p:cNvPr>
          <p:cNvSpPr txBox="1"/>
          <p:nvPr/>
        </p:nvSpPr>
        <p:spPr>
          <a:xfrm>
            <a:off x="4003125" y="95747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中國地圖學者引證了其他學科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36" y="2154281"/>
            <a:ext cx="2417349" cy="2417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D2EAB6-2A4D-5586-33F2-D3E7895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09" y="1778056"/>
            <a:ext cx="1080000" cy="10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0AF16F-A383-C08A-6196-0114DA9F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32" y="3528694"/>
            <a:ext cx="1080000" cy="10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C6D5F5-8A0E-1FEF-B604-6FE6E5D62680}"/>
              </a:ext>
            </a:extLst>
          </p:cNvPr>
          <p:cNvSpPr txBox="1"/>
          <p:nvPr/>
        </p:nvSpPr>
        <p:spPr>
          <a:xfrm>
            <a:off x="7413011" y="2627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水文學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090BB9-07CA-F574-1E72-84F78F36171B}"/>
              </a:ext>
            </a:extLst>
          </p:cNvPr>
          <p:cNvSpPr txBox="1"/>
          <p:nvPr/>
        </p:nvSpPr>
        <p:spPr>
          <a:xfrm>
            <a:off x="7413013" y="46986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天文學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F251D9-EC7D-89EB-0B49-9D53BBFB51C7}"/>
              </a:ext>
            </a:extLst>
          </p:cNvPr>
          <p:cNvSpPr txBox="1"/>
          <p:nvPr/>
        </p:nvSpPr>
        <p:spPr>
          <a:xfrm>
            <a:off x="3047223" y="542079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來證明古代中國地圖具有科學的傳統</a:t>
            </a:r>
          </a:p>
        </p:txBody>
      </p:sp>
    </p:spTree>
    <p:extLst>
      <p:ext uri="{BB962C8B-B14F-4D97-AF65-F5344CB8AC3E}">
        <p14:creationId xmlns:p14="http://schemas.microsoft.com/office/powerpoint/2010/main" val="141103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4" y="1015860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許多人常常會以為中國地圖學跟歐洲地圖學一樣只有地圖，完全擺脫文字說明。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33D276-6EA0-8DCC-2743-319BE214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89" y="2185120"/>
            <a:ext cx="4138019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2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4" y="1015860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許多人常常會以為中國地圖學跟歐洲地圖學一樣只有地圖，完全擺脫文字說明。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A63491-7E6F-DDD2-6145-52D2D6B69B6B}"/>
              </a:ext>
            </a:extLst>
          </p:cNvPr>
          <p:cNvSpPr txBox="1"/>
          <p:nvPr/>
        </p:nvSpPr>
        <p:spPr>
          <a:xfrm>
            <a:off x="2581834" y="2474893"/>
            <a:ext cx="351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但行水金鑒中的文字說明了清代中國地圖仍注重文字說明。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24DDDF-1CDC-F93D-E4D5-E49BD9BA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48" y="2185120"/>
            <a:ext cx="4138019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8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1559859" y="2967335"/>
            <a:ext cx="9072282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三、考據學術與地圖學</a:t>
            </a:r>
          </a:p>
        </p:txBody>
      </p:sp>
    </p:spTree>
    <p:extLst>
      <p:ext uri="{BB962C8B-B14F-4D97-AF65-F5344CB8AC3E}">
        <p14:creationId xmlns:p14="http://schemas.microsoft.com/office/powerpoint/2010/main" val="69340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明末清初時考據學興起。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6028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明末清初時考據學興起。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B642A8-75C2-6FD6-9F7A-B6A7C0DCB193}"/>
              </a:ext>
            </a:extLst>
          </p:cNvPr>
          <p:cNvSpPr txBox="1"/>
          <p:nvPr/>
        </p:nvSpPr>
        <p:spPr>
          <a:xfrm>
            <a:off x="2581835" y="2127484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原因：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280ED1-A241-1A93-44A0-4C51402923EB}"/>
              </a:ext>
            </a:extLst>
          </p:cNvPr>
          <p:cNvSpPr txBox="1"/>
          <p:nvPr/>
        </p:nvSpPr>
        <p:spPr>
          <a:xfrm>
            <a:off x="2581834" y="2650704"/>
            <a:ext cx="736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明末清初學者不滿宋明對經典著作的解釋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2905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明末清初時考據學興起。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B642A8-75C2-6FD6-9F7A-B6A7C0DCB193}"/>
              </a:ext>
            </a:extLst>
          </p:cNvPr>
          <p:cNvSpPr txBox="1"/>
          <p:nvPr/>
        </p:nvSpPr>
        <p:spPr>
          <a:xfrm>
            <a:off x="2581835" y="2127484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原因：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280ED1-A241-1A93-44A0-4C51402923EB}"/>
              </a:ext>
            </a:extLst>
          </p:cNvPr>
          <p:cNvSpPr txBox="1"/>
          <p:nvPr/>
        </p:nvSpPr>
        <p:spPr>
          <a:xfrm>
            <a:off x="2581834" y="2650704"/>
            <a:ext cx="736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明末清初學者不滿宋明對經典著作的解釋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21C46C-1346-9EAA-DD58-B0337EEB46FE}"/>
              </a:ext>
            </a:extLst>
          </p:cNvPr>
          <p:cNvSpPr txBox="1"/>
          <p:nvPr/>
        </p:nvSpPr>
        <p:spPr>
          <a:xfrm>
            <a:off x="2581834" y="3173924"/>
            <a:ext cx="736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與西方接觸，歐洲的數學與科學的成就刺激中國檢討過去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69117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明末清初時考據學興起。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B642A8-75C2-6FD6-9F7A-B6A7C0DCB193}"/>
              </a:ext>
            </a:extLst>
          </p:cNvPr>
          <p:cNvSpPr txBox="1"/>
          <p:nvPr/>
        </p:nvSpPr>
        <p:spPr>
          <a:xfrm>
            <a:off x="2581835" y="2127484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原因：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280ED1-A241-1A93-44A0-4C51402923EB}"/>
              </a:ext>
            </a:extLst>
          </p:cNvPr>
          <p:cNvSpPr txBox="1"/>
          <p:nvPr/>
        </p:nvSpPr>
        <p:spPr>
          <a:xfrm>
            <a:off x="2581834" y="2650704"/>
            <a:ext cx="736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明末清初學者不滿宋明對經典著作的解釋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21C46C-1346-9EAA-DD58-B0337EEB46FE}"/>
              </a:ext>
            </a:extLst>
          </p:cNvPr>
          <p:cNvSpPr txBox="1"/>
          <p:nvPr/>
        </p:nvSpPr>
        <p:spPr>
          <a:xfrm>
            <a:off x="2581834" y="3173924"/>
            <a:ext cx="736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與西方接觸，歐洲的數學與科學的成就刺激中國檢討過去</a:t>
            </a:r>
            <a:endParaRPr lang="en-US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617F18-E9F1-E6BA-A719-D09426E1626C}"/>
              </a:ext>
            </a:extLst>
          </p:cNvPr>
          <p:cNvSpPr txBox="1"/>
          <p:nvPr/>
        </p:nvSpPr>
        <p:spPr>
          <a:xfrm>
            <a:off x="2581834" y="4128031"/>
            <a:ext cx="736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學者認為西方的數學與天文學是中國傳去的，所以這些數學與天文學被認為是遺失的過去。對於遺失的過去需要重建。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74552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在考證並重建過去的過程中，地圖非常重要。</a:t>
            </a:r>
            <a:endParaRPr lang="en-US" altLang="zh-TW" sz="2800" dirty="0"/>
          </a:p>
        </p:txBody>
      </p:sp>
      <p:pic>
        <p:nvPicPr>
          <p:cNvPr id="13" name="Picture 10" descr="File:叢書集成初編3207 唐兩京城坊考（二）.djvu">
            <a:extLst>
              <a:ext uri="{FF2B5EF4-FFF2-40B4-BE49-F238E27FC236}">
                <a16:creationId xmlns:a16="http://schemas.microsoft.com/office/drawing/2014/main" id="{4C2C1678-08B0-B873-719A-75EAFB69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6975363"/>
            <a:ext cx="3352800" cy="51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2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在考證並重建過去的過程中，地圖非常重要。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147AE0-015F-539B-D4BC-5CE9FF00EBCC}"/>
              </a:ext>
            </a:extLst>
          </p:cNvPr>
          <p:cNvSpPr txBox="1"/>
          <p:nvPr/>
        </p:nvSpPr>
        <p:spPr>
          <a:xfrm>
            <a:off x="2581835" y="2127484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《</a:t>
            </a:r>
            <a:r>
              <a:rPr lang="zh-TW" altLang="en-US" sz="2800" dirty="0"/>
              <a:t>唐兩京城坊考</a:t>
            </a:r>
            <a:r>
              <a:rPr lang="en-US" altLang="zh-TW" sz="2800" dirty="0"/>
              <a:t>》</a:t>
            </a:r>
            <a:r>
              <a:rPr lang="zh-TW" altLang="en-US" sz="2800" dirty="0"/>
              <a:t>就是利用地圖佐證古代地名與地點的研究。</a:t>
            </a:r>
            <a:endParaRPr lang="en-US" altLang="zh-TW" sz="2800" dirty="0"/>
          </a:p>
        </p:txBody>
      </p:sp>
      <p:pic>
        <p:nvPicPr>
          <p:cNvPr id="1034" name="Picture 10" descr="File:叢書集成初編3207 唐兩京城坊考（二）.djvu">
            <a:extLst>
              <a:ext uri="{FF2B5EF4-FFF2-40B4-BE49-F238E27FC236}">
                <a16:creationId xmlns:a16="http://schemas.microsoft.com/office/drawing/2014/main" id="{5D4928B2-F22D-AD07-86B9-6403016B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3329336"/>
            <a:ext cx="3352800" cy="51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在考證並重建過去的過程中，地圖非常重要。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147AE0-015F-539B-D4BC-5CE9FF00EBCC}"/>
              </a:ext>
            </a:extLst>
          </p:cNvPr>
          <p:cNvSpPr txBox="1"/>
          <p:nvPr/>
        </p:nvSpPr>
        <p:spPr>
          <a:xfrm>
            <a:off x="2581835" y="2127484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《</a:t>
            </a:r>
            <a:r>
              <a:rPr lang="zh-TW" altLang="en-US" sz="2800" dirty="0"/>
              <a:t>唐兩京城坊考</a:t>
            </a:r>
            <a:r>
              <a:rPr lang="en-US" altLang="zh-TW" sz="2800" dirty="0"/>
              <a:t>》</a:t>
            </a:r>
            <a:r>
              <a:rPr lang="zh-TW" altLang="en-US" sz="2800" dirty="0"/>
              <a:t>就是利用地圖佐證古代地名與地點的研究。</a:t>
            </a:r>
            <a:endParaRPr lang="en-US" altLang="zh-TW" sz="2800" dirty="0"/>
          </a:p>
        </p:txBody>
      </p:sp>
      <p:pic>
        <p:nvPicPr>
          <p:cNvPr id="1034" name="Picture 10" descr="File:叢書集成初編3207 唐兩京城坊考（二）.djvu">
            <a:extLst>
              <a:ext uri="{FF2B5EF4-FFF2-40B4-BE49-F238E27FC236}">
                <a16:creationId xmlns:a16="http://schemas.microsoft.com/office/drawing/2014/main" id="{5D4928B2-F22D-AD07-86B9-6403016B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3329336"/>
            <a:ext cx="3352800" cy="51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5F72DC1-3AD7-11F1-47E5-6ED23464E6B1}"/>
              </a:ext>
            </a:extLst>
          </p:cNvPr>
          <p:cNvSpPr txBox="1"/>
          <p:nvPr/>
        </p:nvSpPr>
        <p:spPr>
          <a:xfrm>
            <a:off x="6095999" y="3429000"/>
            <a:ext cx="3514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「余嗜讀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舊唐書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及唐代小說，每於言宮苑曲折，里巷岐錯，取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長安志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證之，往往得其舛誤，而東都蓋闕如也。」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98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50684BD-E1EB-6B9B-7218-18A2C959A44D}"/>
              </a:ext>
            </a:extLst>
          </p:cNvPr>
          <p:cNvSpPr txBox="1"/>
          <p:nvPr/>
        </p:nvSpPr>
        <p:spPr>
          <a:xfrm>
            <a:off x="4618680" y="9574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但更多人不這麼認為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36" y="2154281"/>
            <a:ext cx="2417349" cy="24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在考證並重建過去的過程中，地圖非常重要。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147AE0-015F-539B-D4BC-5CE9FF00EBCC}"/>
              </a:ext>
            </a:extLst>
          </p:cNvPr>
          <p:cNvSpPr txBox="1"/>
          <p:nvPr/>
        </p:nvSpPr>
        <p:spPr>
          <a:xfrm>
            <a:off x="2581834" y="2127484"/>
            <a:ext cx="784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「古之為學者，左圖右史，圖必與史相因也。」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71BA6A-D2CB-A359-AD0C-69BC87525452}"/>
              </a:ext>
            </a:extLst>
          </p:cNvPr>
          <p:cNvSpPr txBox="1"/>
          <p:nvPr/>
        </p:nvSpPr>
        <p:spPr>
          <a:xfrm>
            <a:off x="2581834" y="289844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徐松認為地圖的繪製必須考慮實際狀況。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7410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徐松將唐代文學與實際歷史狀況的關係重新連結起來。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998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徐松將唐代文學與實際歷史狀況的關係重新連結起來。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2CBF8D-EE8F-A193-2B04-8B342EBF98C8}"/>
              </a:ext>
            </a:extLst>
          </p:cNvPr>
          <p:cNvSpPr txBox="1"/>
          <p:nvPr/>
        </p:nvSpPr>
        <p:spPr>
          <a:xfrm>
            <a:off x="2581835" y="2474893"/>
            <a:ext cx="3514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例如：</a:t>
            </a:r>
            <a:endParaRPr lang="en-US" altLang="zh-TW" sz="2800" dirty="0"/>
          </a:p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「宮城東西長四里，南北二百七十步（按七十呂大臨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長安圖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作四十），周十三里一百八十步，其崇三丈五尺。」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唐兩京城坊考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82D666-FE36-A79A-F096-6582E2F7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0626"/>
            <a:ext cx="4430507" cy="36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70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地圖學的校勘不但在歷史重建上重要，還有助於現在的了解。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20607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地圖學的校勘不但在歷史重建上重要，還有助於現在的了解。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F275D9-B1DC-7924-821C-770CBBDD4D35}"/>
              </a:ext>
            </a:extLst>
          </p:cNvPr>
          <p:cNvSpPr txBox="1"/>
          <p:nvPr/>
        </p:nvSpPr>
        <p:spPr>
          <a:xfrm>
            <a:off x="2581835" y="2474893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從</a:t>
            </a:r>
            <a:r>
              <a:rPr lang="en-US" altLang="zh-TW" sz="2800" dirty="0"/>
              <a:t>《</a:t>
            </a:r>
            <a:r>
              <a:rPr lang="zh-TW" altLang="en-US" sz="2800" dirty="0"/>
              <a:t>大清一統志</a:t>
            </a:r>
            <a:r>
              <a:rPr lang="en-US" altLang="zh-TW" sz="2800" dirty="0"/>
              <a:t>》</a:t>
            </a:r>
            <a:r>
              <a:rPr lang="zh-TW" altLang="en-US" sz="2800" dirty="0"/>
              <a:t>中可以看出內容主要為文字敘述。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2802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地圖學的校勘不但在歷史重建上重要，還有助於現在的了解。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F275D9-B1DC-7924-821C-770CBBDD4D35}"/>
              </a:ext>
            </a:extLst>
          </p:cNvPr>
          <p:cNvSpPr txBox="1"/>
          <p:nvPr/>
        </p:nvSpPr>
        <p:spPr>
          <a:xfrm>
            <a:off x="2581835" y="2474893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從</a:t>
            </a:r>
            <a:r>
              <a:rPr lang="en-US" altLang="zh-TW" sz="2800" dirty="0"/>
              <a:t>《</a:t>
            </a:r>
            <a:r>
              <a:rPr lang="zh-TW" altLang="en-US" sz="2800" dirty="0"/>
              <a:t>大清一統志</a:t>
            </a:r>
            <a:r>
              <a:rPr lang="en-US" altLang="zh-TW" sz="2800" dirty="0"/>
              <a:t>》</a:t>
            </a:r>
            <a:r>
              <a:rPr lang="zh-TW" altLang="en-US" sz="2800" dirty="0"/>
              <a:t>中可以看出內容主要為文字敘述。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40593A-C891-F19D-DF89-8314C2368DF1}"/>
              </a:ext>
            </a:extLst>
          </p:cNvPr>
          <p:cNvSpPr txBox="1"/>
          <p:nvPr/>
        </p:nvSpPr>
        <p:spPr>
          <a:xfrm>
            <a:off x="2581835" y="3593267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書中沒有座標網格，沒有經緯線，也沒有比例尺。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4995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地圖學的校勘不但在歷史重建上重要，還有助於現在的了解。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F275D9-B1DC-7924-821C-770CBBDD4D35}"/>
              </a:ext>
            </a:extLst>
          </p:cNvPr>
          <p:cNvSpPr txBox="1"/>
          <p:nvPr/>
        </p:nvSpPr>
        <p:spPr>
          <a:xfrm>
            <a:off x="2581835" y="2474893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從</a:t>
            </a:r>
            <a:r>
              <a:rPr lang="en-US" altLang="zh-TW" sz="2800" dirty="0"/>
              <a:t>《</a:t>
            </a:r>
            <a:r>
              <a:rPr lang="zh-TW" altLang="en-US" sz="2800" dirty="0"/>
              <a:t>大清一統志</a:t>
            </a:r>
            <a:r>
              <a:rPr lang="en-US" altLang="zh-TW" sz="2800" dirty="0"/>
              <a:t>》</a:t>
            </a:r>
            <a:r>
              <a:rPr lang="zh-TW" altLang="en-US" sz="2800" dirty="0"/>
              <a:t>中可以看出內容主要為文字敘述。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40593A-C891-F19D-DF89-8314C2368DF1}"/>
              </a:ext>
            </a:extLst>
          </p:cNvPr>
          <p:cNvSpPr txBox="1"/>
          <p:nvPr/>
        </p:nvSpPr>
        <p:spPr>
          <a:xfrm>
            <a:off x="2581835" y="3593267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書中沒有座標網格，沒有經緯線，也沒有比例尺。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4ED5C7-9C6A-3BB8-7658-82592002A8AF}"/>
              </a:ext>
            </a:extLst>
          </p:cNvPr>
          <p:cNvSpPr txBox="1"/>
          <p:nvPr/>
        </p:nvSpPr>
        <p:spPr>
          <a:xfrm>
            <a:off x="2581835" y="4711641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代表仍有相當多的中國知識分子不承認西方地圖的優點。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45307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徐繼畬提到了中國人不承認西方地圖的優點，並且研究西洋的優點。</a:t>
            </a:r>
            <a:endParaRPr lang="en-US" altLang="zh-TW" sz="2800" dirty="0"/>
          </a:p>
        </p:txBody>
      </p:sp>
      <p:pic>
        <p:nvPicPr>
          <p:cNvPr id="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D569ED6-0D05-2443-8C47-069D2681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7053642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68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反對清代中國學術的內向心態</a:t>
            </a:r>
            <a:endParaRPr lang="en-US" altLang="zh-TW" sz="2800" dirty="0"/>
          </a:p>
        </p:txBody>
      </p:sp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3593267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23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反對清代中國學術的內向心態</a:t>
            </a:r>
            <a:endParaRPr lang="en-US" altLang="zh-TW" sz="2800" dirty="0"/>
          </a:p>
        </p:txBody>
      </p:sp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3593267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B58A202-730D-743F-18DC-C1DD1B598962}"/>
              </a:ext>
            </a:extLst>
          </p:cNvPr>
          <p:cNvSpPr txBox="1"/>
          <p:nvPr/>
        </p:nvSpPr>
        <p:spPr>
          <a:xfrm>
            <a:off x="2581835" y="1951673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考證不僅中國材料，也考證外國的史料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95115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50684BD-E1EB-6B9B-7218-18A2C959A44D}"/>
              </a:ext>
            </a:extLst>
          </p:cNvPr>
          <p:cNvSpPr txBox="1"/>
          <p:nvPr/>
        </p:nvSpPr>
        <p:spPr>
          <a:xfrm>
            <a:off x="2310362" y="95747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他們認為地圖學不只包含數學的技術，也包含人文主義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36" y="2154281"/>
            <a:ext cx="2417349" cy="2417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272EBB1-D198-984C-3CA7-AD3B0B80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17" y="2152430"/>
            <a:ext cx="24192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2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反對清代中國學術的內向心態</a:t>
            </a:r>
            <a:endParaRPr lang="en-US" altLang="zh-TW" sz="2800" dirty="0"/>
          </a:p>
        </p:txBody>
      </p:sp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3593267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B58A202-730D-743F-18DC-C1DD1B598962}"/>
              </a:ext>
            </a:extLst>
          </p:cNvPr>
          <p:cNvSpPr txBox="1"/>
          <p:nvPr/>
        </p:nvSpPr>
        <p:spPr>
          <a:xfrm>
            <a:off x="2581835" y="1951673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考證不僅中國材料，也考證外國的史料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F8BE6F-76F7-19FA-624B-A7056D1C69AE}"/>
              </a:ext>
            </a:extLst>
          </p:cNvPr>
          <p:cNvSpPr txBox="1"/>
          <p:nvPr/>
        </p:nvSpPr>
        <p:spPr>
          <a:xfrm>
            <a:off x="2581835" y="2546827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內容上有差異時，採用最新的材料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31340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反對清代中國學術的內向心態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58A202-730D-743F-18DC-C1DD1B598962}"/>
              </a:ext>
            </a:extLst>
          </p:cNvPr>
          <p:cNvSpPr txBox="1"/>
          <p:nvPr/>
        </p:nvSpPr>
        <p:spPr>
          <a:xfrm>
            <a:off x="2581835" y="3683226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考證不僅中國材料，也考證外國的史料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F8BE6F-76F7-19FA-624B-A7056D1C69AE}"/>
              </a:ext>
            </a:extLst>
          </p:cNvPr>
          <p:cNvSpPr txBox="1"/>
          <p:nvPr/>
        </p:nvSpPr>
        <p:spPr>
          <a:xfrm>
            <a:off x="2581835" y="4278380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內容上有差異時，採用最新的材料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6E952F-6542-19C7-E09E-95D9E5F2E918}"/>
              </a:ext>
            </a:extLst>
          </p:cNvPr>
          <p:cNvSpPr txBox="1"/>
          <p:nvPr/>
        </p:nvSpPr>
        <p:spPr>
          <a:xfrm>
            <a:off x="2581835" y="1879739"/>
            <a:ext cx="7028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「得泰西人地圖冊子，每接晤英咪兩國人，輒披圖詢議，於大地國土形勢，知其涯略，復搜采雜書數十種。」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686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反對清代中國學術的內向心態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58A202-730D-743F-18DC-C1DD1B598962}"/>
              </a:ext>
            </a:extLst>
          </p:cNvPr>
          <p:cNvSpPr txBox="1"/>
          <p:nvPr/>
        </p:nvSpPr>
        <p:spPr>
          <a:xfrm>
            <a:off x="2581835" y="1884750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考證不僅中國材料，也考證外國的史料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F8BE6F-76F7-19FA-624B-A7056D1C69AE}"/>
              </a:ext>
            </a:extLst>
          </p:cNvPr>
          <p:cNvSpPr txBox="1"/>
          <p:nvPr/>
        </p:nvSpPr>
        <p:spPr>
          <a:xfrm>
            <a:off x="2581835" y="2407970"/>
            <a:ext cx="702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內容上有差異時，採用最新的材料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6E952F-6542-19C7-E09E-95D9E5F2E918}"/>
              </a:ext>
            </a:extLst>
          </p:cNvPr>
          <p:cNvSpPr txBox="1"/>
          <p:nvPr/>
        </p:nvSpPr>
        <p:spPr>
          <a:xfrm>
            <a:off x="2581835" y="2931190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「每得一書，或有新聞，輒竄改增補，稿凡數十易。」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4014A5B1-CC68-E9F8-98DE-9867D142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7017780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71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《</a:t>
            </a:r>
            <a:r>
              <a:rPr lang="zh-TW" altLang="en-US" sz="2800" dirty="0"/>
              <a:t>瀛環志略</a:t>
            </a:r>
            <a:r>
              <a:rPr lang="en-US" altLang="zh-TW" sz="2800" dirty="0"/>
              <a:t>》</a:t>
            </a:r>
            <a:r>
              <a:rPr lang="zh-TW" altLang="en-US" sz="2800" dirty="0"/>
              <a:t>是一本地理著作，但是意圖不僅僅在提供地理訊息。</a:t>
            </a:r>
            <a:endParaRPr lang="en-US" altLang="zh-TW" sz="2800" dirty="0"/>
          </a:p>
        </p:txBody>
      </p:sp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3593267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6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581835" y="1356519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《</a:t>
            </a:r>
            <a:r>
              <a:rPr lang="zh-TW" altLang="en-US" sz="2800" dirty="0"/>
              <a:t>瀛環志略</a:t>
            </a:r>
            <a:r>
              <a:rPr lang="en-US" altLang="zh-TW" sz="2800" dirty="0"/>
              <a:t>》</a:t>
            </a:r>
            <a:r>
              <a:rPr lang="zh-TW" altLang="en-US" sz="2800" dirty="0"/>
              <a:t>是一本地理著作，但是意圖不僅僅在提供地理訊息。</a:t>
            </a:r>
            <a:endParaRPr lang="en-US" altLang="zh-TW" sz="2800" dirty="0"/>
          </a:p>
        </p:txBody>
      </p:sp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3593267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E0FFAA9-0013-0AA0-1041-B4E805EA826F}"/>
              </a:ext>
            </a:extLst>
          </p:cNvPr>
          <p:cNvSpPr txBox="1"/>
          <p:nvPr/>
        </p:nvSpPr>
        <p:spPr>
          <a:xfrm>
            <a:off x="2581835" y="2474893"/>
            <a:ext cx="702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它改正了中國過去對外國的錯誤報導，並且在觀念上引入西洋的世界地圖。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9108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7089500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8776EA-D000-B194-D830-13275499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7" y="378899"/>
            <a:ext cx="7135906" cy="61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40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7089500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8776EA-D000-B194-D830-13275499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10" y="1322391"/>
            <a:ext cx="4928546" cy="421321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F72D6FD-549D-7D5A-4E85-F3345D638901}"/>
              </a:ext>
            </a:extLst>
          </p:cNvPr>
          <p:cNvSpPr txBox="1"/>
          <p:nvPr/>
        </p:nvSpPr>
        <p:spPr>
          <a:xfrm>
            <a:off x="6209646" y="2000970"/>
            <a:ext cx="492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教導士大夫們地球是球形的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620754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7089500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8776EA-D000-B194-D830-13275499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10" y="1322391"/>
            <a:ext cx="4928546" cy="421321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F72D6FD-549D-7D5A-4E85-F3345D638901}"/>
              </a:ext>
            </a:extLst>
          </p:cNvPr>
          <p:cNvSpPr txBox="1"/>
          <p:nvPr/>
        </p:nvSpPr>
        <p:spPr>
          <a:xfrm>
            <a:off x="6209646" y="2000970"/>
            <a:ext cx="492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教導士大夫們地球是球形的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A227D8-5804-D680-B68E-14B0C8838006}"/>
              </a:ext>
            </a:extLst>
          </p:cNvPr>
          <p:cNvSpPr txBox="1"/>
          <p:nvPr/>
        </p:nvSpPr>
        <p:spPr>
          <a:xfrm>
            <a:off x="6209646" y="2644783"/>
            <a:ext cx="4928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「地形如球。以周天度數分經緯線，縱橫畫之，每一週得三百六十度，每一度得中國之二百五十里。海得十之六有奇，土不及十之四。」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392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瀛環志略:《瀛寰志略》是在19世紀中葉由清朝的徐繼畲所編纂。該書成書於道-百科知識中文網">
            <a:extLst>
              <a:ext uri="{FF2B5EF4-FFF2-40B4-BE49-F238E27FC236}">
                <a16:creationId xmlns:a16="http://schemas.microsoft.com/office/drawing/2014/main" id="{3C2D967A-8FA2-9A94-997F-DF95CFA3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7089500"/>
            <a:ext cx="2686610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8776EA-D000-B194-D830-13275499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10" y="1322391"/>
            <a:ext cx="4928546" cy="421321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F72D6FD-549D-7D5A-4E85-F3345D638901}"/>
              </a:ext>
            </a:extLst>
          </p:cNvPr>
          <p:cNvSpPr txBox="1"/>
          <p:nvPr/>
        </p:nvSpPr>
        <p:spPr>
          <a:xfrm>
            <a:off x="6209646" y="2951946"/>
            <a:ext cx="492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客觀的呈現西方列強的情勢，並且為中國的政論打下基礎。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5146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920620" y="2967335"/>
            <a:ext cx="1035076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四、地圖、量度、文字描述</a:t>
            </a:r>
          </a:p>
        </p:txBody>
      </p:sp>
    </p:spTree>
    <p:extLst>
      <p:ext uri="{BB962C8B-B14F-4D97-AF65-F5344CB8AC3E}">
        <p14:creationId xmlns:p14="http://schemas.microsoft.com/office/powerpoint/2010/main" val="3120815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2925901" y="2967335"/>
            <a:ext cx="634019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一、政府注重量度</a:t>
            </a:r>
          </a:p>
        </p:txBody>
      </p:sp>
      <p:pic>
        <p:nvPicPr>
          <p:cNvPr id="4" name="Picture 2" descr="Oriental Despotism: A Comparative Study of Total Power: Wittfogel, Karl:  9780394747019: Amazon.com: Books">
            <a:extLst>
              <a:ext uri="{FF2B5EF4-FFF2-40B4-BE49-F238E27FC236}">
                <a16:creationId xmlns:a16="http://schemas.microsoft.com/office/drawing/2014/main" id="{D0B59BDC-1FCC-819F-5BA1-812F2BDD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8" y="6930221"/>
            <a:ext cx="4658569" cy="71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4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由於強調外國的結果，中國地圖學分成了兩種趨勢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4205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由於強調外國的結果，中國地圖學分成了兩種趨勢</a:t>
            </a:r>
            <a:endParaRPr lang="en-US" altLang="zh-TW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87" y="2515862"/>
            <a:ext cx="2462400" cy="2462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3048442" y="5115808"/>
            <a:ext cx="213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量度與觀察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6398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由於強調外國的結果，中國地圖學分成了兩種趨勢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2516840"/>
            <a:ext cx="2461422" cy="24614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87" y="2515862"/>
            <a:ext cx="2462400" cy="2462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3048442" y="5115808"/>
            <a:ext cx="213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量度與觀察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13E0AA-69C4-1FA7-53C1-F759E9DA82B5}"/>
              </a:ext>
            </a:extLst>
          </p:cNvPr>
          <p:cNvSpPr txBox="1"/>
          <p:nvPr/>
        </p:nvSpPr>
        <p:spPr>
          <a:xfrm>
            <a:off x="7012580" y="5115808"/>
            <a:ext cx="213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文字描述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576438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853" y="1968040"/>
            <a:ext cx="1097598" cy="1097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91" y="979431"/>
            <a:ext cx="3074817" cy="30748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4419597" y="4238730"/>
            <a:ext cx="3352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有些知識分子認為</a:t>
            </a:r>
            <a:endParaRPr lang="en-US" altLang="zh-TW" sz="2800" dirty="0"/>
          </a:p>
          <a:p>
            <a:pPr algn="ctr"/>
            <a:r>
              <a:rPr lang="zh-TW" altLang="en-US" sz="2800" dirty="0"/>
              <a:t>地圖繪製是數學的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40523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853" y="1968040"/>
            <a:ext cx="1097598" cy="1097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91" y="979431"/>
            <a:ext cx="3074817" cy="30748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4419597" y="4238730"/>
            <a:ext cx="3352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他們已經認識到比例尺的表示方法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78105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99" y="979840"/>
            <a:ext cx="3074400" cy="3074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49" y="1968040"/>
            <a:ext cx="1098000" cy="109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4419597" y="4238730"/>
            <a:ext cx="3352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但劉安認為比例尺會歪曲實際的情況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429309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99" y="979840"/>
            <a:ext cx="3074400" cy="3074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49" y="1968040"/>
            <a:ext cx="1098000" cy="109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1611084" y="4238730"/>
            <a:ext cx="8969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「以地圖察其山川要塞，相去不過寸數，而間獨數百千里，陰險林叢弗能盡著。視之若易，行之甚難。」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漢書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45251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920620" y="2967335"/>
            <a:ext cx="1035076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五、裴秀地圖學中的數字與文字</a:t>
            </a:r>
          </a:p>
        </p:txBody>
      </p:sp>
    </p:spTree>
    <p:extLst>
      <p:ext uri="{BB962C8B-B14F-4D97-AF65-F5344CB8AC3E}">
        <p14:creationId xmlns:p14="http://schemas.microsoft.com/office/powerpoint/2010/main" val="4183139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289580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裴秀不滿意漢代地圖的情形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57969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289580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裴秀不滿意漢代地圖的情形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16BB32-27C6-DD93-BB10-1E83A2FEB7B8}"/>
              </a:ext>
            </a:extLst>
          </p:cNvPr>
          <p:cNvSpPr txBox="1"/>
          <p:nvPr/>
        </p:nvSpPr>
        <p:spPr>
          <a:xfrm>
            <a:off x="2752531" y="2924062"/>
            <a:ext cx="6686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「各不設分率，又不考正准望，亦不備載名山大川。雖有粗形，皆不精審，不可依據。」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晉書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02835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ental Despotism: A Comparative Study of Total Power: Wittfogel, Karl:  9780394747019: Amazon.com: Books">
            <a:extLst>
              <a:ext uri="{FF2B5EF4-FFF2-40B4-BE49-F238E27FC236}">
                <a16:creationId xmlns:a16="http://schemas.microsoft.com/office/drawing/2014/main" id="{2E3A8329-6C62-BDD0-84C4-E92A7794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8" y="1351224"/>
            <a:ext cx="4658569" cy="71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6803745" y="3013501"/>
            <a:ext cx="431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《</a:t>
            </a:r>
            <a:r>
              <a:rPr lang="zh-TW" altLang="en-US" sz="2400" dirty="0"/>
              <a:t>東方專制</a:t>
            </a:r>
            <a:r>
              <a:rPr lang="en-US" altLang="zh-TW" sz="2400" dirty="0"/>
              <a:t>》</a:t>
            </a:r>
            <a:r>
              <a:rPr lang="zh-TW" altLang="en-US" sz="2400" dirty="0"/>
              <a:t>一書中提到</a:t>
            </a:r>
            <a:endParaRPr lang="en-US" altLang="zh-TW" sz="2400" dirty="0"/>
          </a:p>
          <a:p>
            <a:r>
              <a:rPr lang="zh-TW" altLang="en-US" sz="2400" dirty="0"/>
              <a:t>中國官僚制度與農業經濟有關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732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806012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於是裴秀提出了製圖六體</a:t>
            </a:r>
            <a:endParaRPr lang="en-US" altLang="zh-TW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E3018F-5515-E0DC-7F79-AA92108198FC}"/>
              </a:ext>
            </a:extLst>
          </p:cNvPr>
          <p:cNvSpPr/>
          <p:nvPr/>
        </p:nvSpPr>
        <p:spPr>
          <a:xfrm>
            <a:off x="1548882" y="1931437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89C2D-0EE8-F888-0172-E58B6EDDA842}"/>
              </a:ext>
            </a:extLst>
          </p:cNvPr>
          <p:cNvSpPr/>
          <p:nvPr/>
        </p:nvSpPr>
        <p:spPr>
          <a:xfrm>
            <a:off x="1548882" y="4273421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868F11-39E7-5F9B-9ABA-9ADA2A368AFB}"/>
              </a:ext>
            </a:extLst>
          </p:cNvPr>
          <p:cNvSpPr/>
          <p:nvPr/>
        </p:nvSpPr>
        <p:spPr>
          <a:xfrm>
            <a:off x="4803711" y="1931437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3AF3A7-7C9B-CBEE-E581-317BB39A9BB7}"/>
              </a:ext>
            </a:extLst>
          </p:cNvPr>
          <p:cNvSpPr/>
          <p:nvPr/>
        </p:nvSpPr>
        <p:spPr>
          <a:xfrm>
            <a:off x="4803711" y="4273420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DE9B86-9C9E-12E2-896F-33BEF02EC3BB}"/>
              </a:ext>
            </a:extLst>
          </p:cNvPr>
          <p:cNvSpPr/>
          <p:nvPr/>
        </p:nvSpPr>
        <p:spPr>
          <a:xfrm>
            <a:off x="8058540" y="1931436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3AFDED-1229-00ED-6F63-9C46A7CD7729}"/>
              </a:ext>
            </a:extLst>
          </p:cNvPr>
          <p:cNvSpPr/>
          <p:nvPr/>
        </p:nvSpPr>
        <p:spPr>
          <a:xfrm>
            <a:off x="8058540" y="4273419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28E03B-4342-A8FC-5DF2-9EE002E810C8}"/>
              </a:ext>
            </a:extLst>
          </p:cNvPr>
          <p:cNvSpPr txBox="1"/>
          <p:nvPr/>
        </p:nvSpPr>
        <p:spPr>
          <a:xfrm>
            <a:off x="2430041" y="2449384"/>
            <a:ext cx="82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分率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9A434-86CE-A32B-EAB9-E64BDC21C115}"/>
              </a:ext>
            </a:extLst>
          </p:cNvPr>
          <p:cNvSpPr txBox="1"/>
          <p:nvPr/>
        </p:nvSpPr>
        <p:spPr>
          <a:xfrm>
            <a:off x="5578151" y="2449383"/>
            <a:ext cx="103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准望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E6260D-1D1C-4EF2-02BD-08A68E3EA9A5}"/>
              </a:ext>
            </a:extLst>
          </p:cNvPr>
          <p:cNvSpPr txBox="1"/>
          <p:nvPr/>
        </p:nvSpPr>
        <p:spPr>
          <a:xfrm>
            <a:off x="8931535" y="2449383"/>
            <a:ext cx="83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道里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89E4D-8F3B-B240-2376-D726819AE497}"/>
              </a:ext>
            </a:extLst>
          </p:cNvPr>
          <p:cNvSpPr txBox="1"/>
          <p:nvPr/>
        </p:nvSpPr>
        <p:spPr>
          <a:xfrm>
            <a:off x="2430041" y="4791367"/>
            <a:ext cx="82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高下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BB926CD-7ACF-970A-9334-1E4DA5848EAC}"/>
              </a:ext>
            </a:extLst>
          </p:cNvPr>
          <p:cNvSpPr txBox="1"/>
          <p:nvPr/>
        </p:nvSpPr>
        <p:spPr>
          <a:xfrm>
            <a:off x="5581261" y="4791367"/>
            <a:ext cx="103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方邪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CD6DF4C-6ED8-2E86-C134-E740B9A3CD37}"/>
              </a:ext>
            </a:extLst>
          </p:cNvPr>
          <p:cNvSpPr txBox="1"/>
          <p:nvPr/>
        </p:nvSpPr>
        <p:spPr>
          <a:xfrm>
            <a:off x="8940865" y="4789135"/>
            <a:ext cx="81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迂直</a:t>
            </a:r>
          </a:p>
        </p:txBody>
      </p:sp>
    </p:spTree>
    <p:extLst>
      <p:ext uri="{BB962C8B-B14F-4D97-AF65-F5344CB8AC3E}">
        <p14:creationId xmlns:p14="http://schemas.microsoft.com/office/powerpoint/2010/main" val="28243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806012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於是裴秀提出了製圖六體</a:t>
            </a:r>
            <a:endParaRPr lang="en-US" altLang="zh-TW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E3018F-5515-E0DC-7F79-AA92108198FC}"/>
              </a:ext>
            </a:extLst>
          </p:cNvPr>
          <p:cNvSpPr/>
          <p:nvPr/>
        </p:nvSpPr>
        <p:spPr>
          <a:xfrm>
            <a:off x="1548882" y="1931437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89C2D-0EE8-F888-0172-E58B6EDDA842}"/>
              </a:ext>
            </a:extLst>
          </p:cNvPr>
          <p:cNvSpPr/>
          <p:nvPr/>
        </p:nvSpPr>
        <p:spPr>
          <a:xfrm>
            <a:off x="1548882" y="4273421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868F11-39E7-5F9B-9ABA-9ADA2A368AFB}"/>
              </a:ext>
            </a:extLst>
          </p:cNvPr>
          <p:cNvSpPr/>
          <p:nvPr/>
        </p:nvSpPr>
        <p:spPr>
          <a:xfrm>
            <a:off x="4803711" y="1931437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3AF3A7-7C9B-CBEE-E581-317BB39A9BB7}"/>
              </a:ext>
            </a:extLst>
          </p:cNvPr>
          <p:cNvSpPr/>
          <p:nvPr/>
        </p:nvSpPr>
        <p:spPr>
          <a:xfrm>
            <a:off x="4803711" y="4273420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DE9B86-9C9E-12E2-896F-33BEF02EC3BB}"/>
              </a:ext>
            </a:extLst>
          </p:cNvPr>
          <p:cNvSpPr/>
          <p:nvPr/>
        </p:nvSpPr>
        <p:spPr>
          <a:xfrm>
            <a:off x="8058540" y="1931436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3AFDED-1229-00ED-6F63-9C46A7CD7729}"/>
              </a:ext>
            </a:extLst>
          </p:cNvPr>
          <p:cNvSpPr/>
          <p:nvPr/>
        </p:nvSpPr>
        <p:spPr>
          <a:xfrm>
            <a:off x="8058540" y="4273419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28E03B-4342-A8FC-5DF2-9EE002E810C8}"/>
              </a:ext>
            </a:extLst>
          </p:cNvPr>
          <p:cNvSpPr txBox="1"/>
          <p:nvPr/>
        </p:nvSpPr>
        <p:spPr>
          <a:xfrm>
            <a:off x="2430041" y="2218550"/>
            <a:ext cx="82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分率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9A434-86CE-A32B-EAB9-E64BDC21C115}"/>
              </a:ext>
            </a:extLst>
          </p:cNvPr>
          <p:cNvSpPr txBox="1"/>
          <p:nvPr/>
        </p:nvSpPr>
        <p:spPr>
          <a:xfrm>
            <a:off x="5578151" y="2218550"/>
            <a:ext cx="103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准望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E6260D-1D1C-4EF2-02BD-08A68E3EA9A5}"/>
              </a:ext>
            </a:extLst>
          </p:cNvPr>
          <p:cNvSpPr txBox="1"/>
          <p:nvPr/>
        </p:nvSpPr>
        <p:spPr>
          <a:xfrm>
            <a:off x="8931535" y="2218550"/>
            <a:ext cx="83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道里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89E4D-8F3B-B240-2376-D726819AE497}"/>
              </a:ext>
            </a:extLst>
          </p:cNvPr>
          <p:cNvSpPr txBox="1"/>
          <p:nvPr/>
        </p:nvSpPr>
        <p:spPr>
          <a:xfrm>
            <a:off x="2430041" y="4558302"/>
            <a:ext cx="82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高下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BB926CD-7ACF-970A-9334-1E4DA5848EAC}"/>
              </a:ext>
            </a:extLst>
          </p:cNvPr>
          <p:cNvSpPr txBox="1"/>
          <p:nvPr/>
        </p:nvSpPr>
        <p:spPr>
          <a:xfrm>
            <a:off x="5578151" y="4558302"/>
            <a:ext cx="103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方邪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CD6DF4C-6ED8-2E86-C134-E740B9A3CD37}"/>
              </a:ext>
            </a:extLst>
          </p:cNvPr>
          <p:cNvSpPr txBox="1"/>
          <p:nvPr/>
        </p:nvSpPr>
        <p:spPr>
          <a:xfrm>
            <a:off x="8940865" y="4558302"/>
            <a:ext cx="81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迂直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B4BCC9-53AA-8892-C70E-C5BBD95F65D4}"/>
              </a:ext>
            </a:extLst>
          </p:cNvPr>
          <p:cNvSpPr txBox="1"/>
          <p:nvPr/>
        </p:nvSpPr>
        <p:spPr>
          <a:xfrm>
            <a:off x="1759790" y="2680215"/>
            <a:ext cx="216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比例的量度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B49367-96D6-9F6D-A31B-174030E1A34D}"/>
              </a:ext>
            </a:extLst>
          </p:cNvPr>
          <p:cNvSpPr txBox="1"/>
          <p:nvPr/>
        </p:nvSpPr>
        <p:spPr>
          <a:xfrm>
            <a:off x="5019867" y="2680215"/>
            <a:ext cx="216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準確的方位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9B5107-1022-3483-154A-5B3B47B54D94}"/>
              </a:ext>
            </a:extLst>
          </p:cNvPr>
          <p:cNvSpPr txBox="1"/>
          <p:nvPr/>
        </p:nvSpPr>
        <p:spPr>
          <a:xfrm>
            <a:off x="8269448" y="2680215"/>
            <a:ext cx="216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道路的量度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89E22F-3BB4-B66C-557C-6D31F9EB63A1}"/>
              </a:ext>
            </a:extLst>
          </p:cNvPr>
          <p:cNvSpPr txBox="1"/>
          <p:nvPr/>
        </p:nvSpPr>
        <p:spPr>
          <a:xfrm>
            <a:off x="1759790" y="5019967"/>
            <a:ext cx="216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高度的水平量度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3EB3C5-90F1-EDB4-424B-0F71CFEEE2BF}"/>
              </a:ext>
            </a:extLst>
          </p:cNvPr>
          <p:cNvSpPr txBox="1"/>
          <p:nvPr/>
        </p:nvSpPr>
        <p:spPr>
          <a:xfrm>
            <a:off x="5014619" y="5019967"/>
            <a:ext cx="216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對角距離的決定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FA7E97-C62A-954C-9C5C-A358C141C966}"/>
              </a:ext>
            </a:extLst>
          </p:cNvPr>
          <p:cNvSpPr txBox="1"/>
          <p:nvPr/>
        </p:nvSpPr>
        <p:spPr>
          <a:xfrm>
            <a:off x="8269448" y="5019967"/>
            <a:ext cx="216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曲線的直線量度</a:t>
            </a:r>
          </a:p>
        </p:txBody>
      </p:sp>
    </p:spTree>
    <p:extLst>
      <p:ext uri="{BB962C8B-B14F-4D97-AF65-F5344CB8AC3E}">
        <p14:creationId xmlns:p14="http://schemas.microsoft.com/office/powerpoint/2010/main" val="2079778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806012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這六個原則是對於中國地圖學最早的陳述</a:t>
            </a:r>
            <a:endParaRPr lang="en-US" altLang="zh-TW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E3018F-5515-E0DC-7F79-AA92108198FC}"/>
              </a:ext>
            </a:extLst>
          </p:cNvPr>
          <p:cNvSpPr/>
          <p:nvPr/>
        </p:nvSpPr>
        <p:spPr>
          <a:xfrm>
            <a:off x="1548882" y="1931437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89C2D-0EE8-F888-0172-E58B6EDDA842}"/>
              </a:ext>
            </a:extLst>
          </p:cNvPr>
          <p:cNvSpPr/>
          <p:nvPr/>
        </p:nvSpPr>
        <p:spPr>
          <a:xfrm>
            <a:off x="1548882" y="4273421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868F11-39E7-5F9B-9ABA-9ADA2A368AFB}"/>
              </a:ext>
            </a:extLst>
          </p:cNvPr>
          <p:cNvSpPr/>
          <p:nvPr/>
        </p:nvSpPr>
        <p:spPr>
          <a:xfrm>
            <a:off x="4803711" y="1931437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3AF3A7-7C9B-CBEE-E581-317BB39A9BB7}"/>
              </a:ext>
            </a:extLst>
          </p:cNvPr>
          <p:cNvSpPr/>
          <p:nvPr/>
        </p:nvSpPr>
        <p:spPr>
          <a:xfrm>
            <a:off x="4803711" y="4273420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DE9B86-9C9E-12E2-896F-33BEF02EC3BB}"/>
              </a:ext>
            </a:extLst>
          </p:cNvPr>
          <p:cNvSpPr/>
          <p:nvPr/>
        </p:nvSpPr>
        <p:spPr>
          <a:xfrm>
            <a:off x="8058540" y="1931436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3AFDED-1229-00ED-6F63-9C46A7CD7729}"/>
              </a:ext>
            </a:extLst>
          </p:cNvPr>
          <p:cNvSpPr/>
          <p:nvPr/>
        </p:nvSpPr>
        <p:spPr>
          <a:xfrm>
            <a:off x="8058540" y="4273419"/>
            <a:ext cx="2584578" cy="149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28E03B-4342-A8FC-5DF2-9EE002E810C8}"/>
              </a:ext>
            </a:extLst>
          </p:cNvPr>
          <p:cNvSpPr txBox="1"/>
          <p:nvPr/>
        </p:nvSpPr>
        <p:spPr>
          <a:xfrm>
            <a:off x="2430041" y="2449384"/>
            <a:ext cx="82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分率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9A434-86CE-A32B-EAB9-E64BDC21C115}"/>
              </a:ext>
            </a:extLst>
          </p:cNvPr>
          <p:cNvSpPr txBox="1"/>
          <p:nvPr/>
        </p:nvSpPr>
        <p:spPr>
          <a:xfrm>
            <a:off x="5578151" y="2449383"/>
            <a:ext cx="103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准望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E6260D-1D1C-4EF2-02BD-08A68E3EA9A5}"/>
              </a:ext>
            </a:extLst>
          </p:cNvPr>
          <p:cNvSpPr txBox="1"/>
          <p:nvPr/>
        </p:nvSpPr>
        <p:spPr>
          <a:xfrm>
            <a:off x="8931535" y="2449383"/>
            <a:ext cx="83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道里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89E4D-8F3B-B240-2376-D726819AE497}"/>
              </a:ext>
            </a:extLst>
          </p:cNvPr>
          <p:cNvSpPr txBox="1"/>
          <p:nvPr/>
        </p:nvSpPr>
        <p:spPr>
          <a:xfrm>
            <a:off x="2430041" y="4791367"/>
            <a:ext cx="82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高下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BB926CD-7ACF-970A-9334-1E4DA5848EAC}"/>
              </a:ext>
            </a:extLst>
          </p:cNvPr>
          <p:cNvSpPr txBox="1"/>
          <p:nvPr/>
        </p:nvSpPr>
        <p:spPr>
          <a:xfrm>
            <a:off x="5581261" y="4791367"/>
            <a:ext cx="103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方邪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CD6DF4C-6ED8-2E86-C134-E740B9A3CD37}"/>
              </a:ext>
            </a:extLst>
          </p:cNvPr>
          <p:cNvSpPr txBox="1"/>
          <p:nvPr/>
        </p:nvSpPr>
        <p:spPr>
          <a:xfrm>
            <a:off x="8940865" y="4789135"/>
            <a:ext cx="81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Adobe 黑体 Std R"/>
                <a:cs typeface="+mn-cs"/>
              </a:rPr>
              <a:t>迂直</a:t>
            </a:r>
          </a:p>
        </p:txBody>
      </p:sp>
    </p:spTree>
    <p:extLst>
      <p:ext uri="{BB962C8B-B14F-4D97-AF65-F5344CB8AC3E}">
        <p14:creationId xmlns:p14="http://schemas.microsoft.com/office/powerpoint/2010/main" val="2804952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224263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裴秀所繪製的地圖仍然包含文字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06141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224263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裴秀所繪製的地圖仍然包含文字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9F826C-91DF-089A-3131-3BB3119E2514}"/>
              </a:ext>
            </a:extLst>
          </p:cNvPr>
          <p:cNvSpPr txBox="1"/>
          <p:nvPr/>
        </p:nvSpPr>
        <p:spPr>
          <a:xfrm>
            <a:off x="2086947" y="2942720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當時的政治社會制度很看重文字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28981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224263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裴秀所繪製的地圖仍然包含文字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9F826C-91DF-089A-3131-3BB3119E2514}"/>
              </a:ext>
            </a:extLst>
          </p:cNvPr>
          <p:cNvSpPr txBox="1"/>
          <p:nvPr/>
        </p:nvSpPr>
        <p:spPr>
          <a:xfrm>
            <a:off x="2086947" y="2942720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當時的政治社會制度很看重文字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06C012-D159-720C-064F-B846C3A0BE90}"/>
              </a:ext>
            </a:extLst>
          </p:cNvPr>
          <p:cNvSpPr txBox="1"/>
          <p:nvPr/>
        </p:nvSpPr>
        <p:spPr>
          <a:xfrm>
            <a:off x="2086947" y="3465940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裴秀的文學才華遠近聞名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617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裴秀提出了定量方法，同時也依賴文字說明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2516840"/>
            <a:ext cx="2461422" cy="24614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87" y="2515862"/>
            <a:ext cx="2462400" cy="2462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A55AFE-2EDB-CF5F-CD7B-E75BEE9C54E2}"/>
              </a:ext>
            </a:extLst>
          </p:cNvPr>
          <p:cNvSpPr txBox="1"/>
          <p:nvPr/>
        </p:nvSpPr>
        <p:spPr>
          <a:xfrm>
            <a:off x="3048442" y="5115808"/>
            <a:ext cx="213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量度與觀察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13E0AA-69C4-1FA7-53C1-F759E9DA82B5}"/>
              </a:ext>
            </a:extLst>
          </p:cNvPr>
          <p:cNvSpPr txBox="1"/>
          <p:nvPr/>
        </p:nvSpPr>
        <p:spPr>
          <a:xfrm>
            <a:off x="7012580" y="5115808"/>
            <a:ext cx="213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文字描述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1956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代表了兩種文化的結合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8A69F9-7DFC-92EC-B019-BF7BA3E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69" y="2516840"/>
            <a:ext cx="2461422" cy="24614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184320-D7B1-20A1-5EA7-97D26E9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80" y="2515862"/>
            <a:ext cx="2462400" cy="2462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3DD4355-45EC-5378-BA91-8E16E0200102}"/>
              </a:ext>
            </a:extLst>
          </p:cNvPr>
          <p:cNvSpPr txBox="1"/>
          <p:nvPr/>
        </p:nvSpPr>
        <p:spPr>
          <a:xfrm>
            <a:off x="2086947" y="5091165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經驗主義與考證主義的結合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95704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920620" y="2967335"/>
            <a:ext cx="1035076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六、後來地圖學中的數字與文字</a:t>
            </a:r>
          </a:p>
        </p:txBody>
      </p:sp>
    </p:spTree>
    <p:extLst>
      <p:ext uri="{BB962C8B-B14F-4D97-AF65-F5344CB8AC3E}">
        <p14:creationId xmlns:p14="http://schemas.microsoft.com/office/powerpoint/2010/main" val="748496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賈耽繼承了裴秀的製圖六體，並且也明確表示文字說明可以讓地圖更完整。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2817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ental Despotism: A Comparative Study of Total Power: Wittfogel, Karl:  9780394747019: Amazon.com: Books">
            <a:extLst>
              <a:ext uri="{FF2B5EF4-FFF2-40B4-BE49-F238E27FC236}">
                <a16:creationId xmlns:a16="http://schemas.microsoft.com/office/drawing/2014/main" id="{2E3A8329-6C62-BDD0-84C4-E92A7794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8" y="6953368"/>
            <a:ext cx="4658569" cy="71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3372090" y="3013501"/>
            <a:ext cx="54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這種經濟的成功需要兩大要素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709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賈耽繼承了裴秀的製圖六體，並且也明確表示文字說明可以讓地圖更完整。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B44463-9964-93BF-C663-C68BDAB29601}"/>
              </a:ext>
            </a:extLst>
          </p:cNvPr>
          <p:cNvSpPr txBox="1"/>
          <p:nvPr/>
        </p:nvSpPr>
        <p:spPr>
          <a:xfrm>
            <a:off x="2086947" y="2737449"/>
            <a:ext cx="8018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「諸州諸軍，需論里數人額；諸山諸水，須言首尾源流。圖上不可備書，憑據必資記注，謹撰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別錄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六卷。」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賈耽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1639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沈括也使用了文字與地圖可以互補的技巧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6082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沈括也使用了文字與地圖可以互補的技巧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B44463-9964-93BF-C663-C68BDAB29601}"/>
              </a:ext>
            </a:extLst>
          </p:cNvPr>
          <p:cNvSpPr txBox="1"/>
          <p:nvPr/>
        </p:nvSpPr>
        <p:spPr>
          <a:xfrm>
            <a:off x="2086947" y="2130959"/>
            <a:ext cx="8018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「分四至、八到為二十四至，以十二支、甲乙丙丁庚辛壬癸八干、乾坤艮巽四卦名之。使後世圖雖亡，得予此書，按二十四至以布郡縣，立可成圖，毫髮無差矣。」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沈括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235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沈括也使用了文字與地圖可以互補的技巧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B44463-9964-93BF-C663-C68BDAB29601}"/>
              </a:ext>
            </a:extLst>
          </p:cNvPr>
          <p:cNvSpPr txBox="1"/>
          <p:nvPr/>
        </p:nvSpPr>
        <p:spPr>
          <a:xfrm>
            <a:off x="2086947" y="2130959"/>
            <a:ext cx="8018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「分四至、八到為二十四至，以十二支、甲乙丙丁庚辛壬癸八干、乾坤艮巽四卦名之。使後世圖雖亡，得予此書，按二十四至以布郡縣，立可成圖，毫髮無差矣。」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沈括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5F915F-F7D5-8086-F50A-F669A1FFD986}"/>
              </a:ext>
            </a:extLst>
          </p:cNvPr>
          <p:cNvSpPr txBox="1"/>
          <p:nvPr/>
        </p:nvSpPr>
        <p:spPr>
          <a:xfrm>
            <a:off x="2086947" y="4628948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地圖和文字注記是兩種分開的東西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地圖與文字注記可以互相轉換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34114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沈括除此之外應用了量度技術，並且常常描述應用於地圖學的儀器和技術。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18209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沈括除此之外應用了量度技術，並且常常描述應用於地圖學的儀器和技術。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B44463-9964-93BF-C663-C68BDAB29601}"/>
              </a:ext>
            </a:extLst>
          </p:cNvPr>
          <p:cNvSpPr txBox="1"/>
          <p:nvPr/>
        </p:nvSpPr>
        <p:spPr>
          <a:xfrm>
            <a:off x="2086947" y="2532174"/>
            <a:ext cx="8018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「方家以磁石磨針鋒，則能指南，然長為偏東，不全南也。」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夢溪筆談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91923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沈括除此之外應用了量度技術，並且常常描述應用於地圖學的儀器和技術。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B44463-9964-93BF-C663-C68BDAB29601}"/>
              </a:ext>
            </a:extLst>
          </p:cNvPr>
          <p:cNvSpPr txBox="1"/>
          <p:nvPr/>
        </p:nvSpPr>
        <p:spPr>
          <a:xfrm>
            <a:off x="2086947" y="2532174"/>
            <a:ext cx="8018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「方家以磁石磨針鋒，則能指南，然長為偏東，不全南也。」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夢溪筆談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6E1136-4AFB-9343-B7AD-64A5109435EC}"/>
              </a:ext>
            </a:extLst>
          </p:cNvPr>
          <p:cNvSpPr txBox="1"/>
          <p:nvPr/>
        </p:nvSpPr>
        <p:spPr>
          <a:xfrm>
            <a:off x="2086947" y="3917169"/>
            <a:ext cx="8018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「水浮多盪搖，指爪及碗唇上皆可為之，運轉尤速，但堅滑易墜，不若縷懸為最善。其法取新纊中獨繭縷，以芥子許蠟，綴於針腰，無風處懸之，則針常指南。其中有磨而指北者。」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夢溪筆談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508281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090172"/>
            <a:ext cx="4183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沈括與裴秀可能都曾使用過以下測量儀器：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水平儀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測杆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測錘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水準儀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E1EAF8-21FB-6875-F7FE-D6BE2097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997290"/>
            <a:ext cx="5154514" cy="48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0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090172"/>
            <a:ext cx="4183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沈括與裴秀可能都曾使用過以下測量儀器：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水平儀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測杆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測錘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水準儀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ED56D3-5DE3-8688-2C9B-39947173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803264"/>
            <a:ext cx="3751051" cy="52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0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090172"/>
            <a:ext cx="4183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沈括與裴秀可能都曾使用過以下測量儀器：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水平儀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測杆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測錘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水準儀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E767AD-43CC-E306-5776-19721F2A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7" y="711219"/>
            <a:ext cx="3741478" cy="54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3372090" y="1427769"/>
            <a:ext cx="54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正確的曆法與準確的地圖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0E4746-CD34-CB07-00E3-7CA8C91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5" y="2324941"/>
            <a:ext cx="2643626" cy="26436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1013E0-2E52-CA7C-8AE1-AB0DAB309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05" y="2324941"/>
            <a:ext cx="2642400" cy="26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090172"/>
            <a:ext cx="4183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沈括與裴秀可能都曾使用過以下測量儀器：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水平儀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測杆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測錘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水準儀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BD7591-D15F-A717-B05D-33BB5AD9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0202"/>
            <a:ext cx="5368786" cy="25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11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090172"/>
            <a:ext cx="4183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沈括與裴秀可能都曾使用過以下測量儀器：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水平儀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測杆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測錘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水準儀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A8A87A-5DF8-D8DF-4E31-3EB27996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1590675"/>
            <a:ext cx="5357324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46F600-554D-C305-D729-F890B366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35" y="1508578"/>
            <a:ext cx="4960395" cy="42717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2090172"/>
            <a:ext cx="4183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沈括與裴秀可能都曾使用過以下測量儀器：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水平儀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測杆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測錘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水準儀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7983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920620" y="2967335"/>
            <a:ext cx="1035076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七、大地的形狀：實際觀察與文字考證</a:t>
            </a:r>
          </a:p>
        </p:txBody>
      </p:sp>
    </p:spTree>
    <p:extLst>
      <p:ext uri="{BB962C8B-B14F-4D97-AF65-F5344CB8AC3E}">
        <p14:creationId xmlns:p14="http://schemas.microsoft.com/office/powerpoint/2010/main" val="275343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最早提出渾天說的學者之一就是博學的張衡。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0886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最早提出渾天說的學者之一就是博學的張衡。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1EBAFD-AC64-314B-5E19-C913BD3C3936}"/>
              </a:ext>
            </a:extLst>
          </p:cNvPr>
          <p:cNvSpPr txBox="1"/>
          <p:nvPr/>
        </p:nvSpPr>
        <p:spPr>
          <a:xfrm>
            <a:off x="2086947" y="2224266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「渾天如雞子，天體圓如彈丸，地如雞黃。」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張衡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691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最早提出渾天說的學者之一就是博學的張衡。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1EBAFD-AC64-314B-5E19-C913BD3C3936}"/>
              </a:ext>
            </a:extLst>
          </p:cNvPr>
          <p:cNvSpPr txBox="1"/>
          <p:nvPr/>
        </p:nvSpPr>
        <p:spPr>
          <a:xfrm>
            <a:off x="2086947" y="2224266"/>
            <a:ext cx="801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「渾天如雞子，天體圓如彈丸，地如雞黃。」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張衡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776188-DBEF-F457-4348-9DDA934F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53" y="2716383"/>
            <a:ext cx="2538894" cy="41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99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在渾天說之前，蓋天說指大地是平坦的。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5734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在渾天說之前，蓋天說指大地是平坦的。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1EBAFD-AC64-314B-5E19-C913BD3C3936}"/>
              </a:ext>
            </a:extLst>
          </p:cNvPr>
          <p:cNvSpPr txBox="1"/>
          <p:nvPr/>
        </p:nvSpPr>
        <p:spPr>
          <a:xfrm>
            <a:off x="2086947" y="2224266"/>
            <a:ext cx="8018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「環矩以為圓，合矩以為方。方屬地，圓屬天；天圓地方。」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r"/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《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周髀算經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91535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086947" y="1356519"/>
            <a:ext cx="801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在渾天說之前，蓋天說指大地是平坦的。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A1E1D9-13F9-C621-5882-87E359DC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92" y="2180155"/>
            <a:ext cx="3772268" cy="3465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54339F-87B5-C5E4-5CD1-DDAA18AF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3180"/>
            <a:ext cx="4054191" cy="1272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06EEF0C-1FDA-4B23-58A6-684CC18C3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814" y="5645682"/>
            <a:ext cx="2202371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neral">
      <a:majorFont>
        <a:latin typeface="Lato"/>
        <a:ea typeface="Adobe 黑体 Std R"/>
        <a:cs typeface=""/>
      </a:majorFont>
      <a:minorFont>
        <a:latin typeface="Lato"/>
        <a:ea typeface="Adobe 黑体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3192</Words>
  <Application>Microsoft Office PowerPoint</Application>
  <PresentationFormat>寬螢幕</PresentationFormat>
  <Paragraphs>321</Paragraphs>
  <Slides>118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118</vt:i4>
      </vt:variant>
    </vt:vector>
  </HeadingPairs>
  <TitlesOfParts>
    <vt:vector size="123" baseType="lpstr">
      <vt:lpstr>王漢宗顏楷體繁</vt:lpstr>
      <vt:lpstr>華康魏碑體</vt:lpstr>
      <vt:lpstr>Arial</vt:lpstr>
      <vt:lpstr>Lato</vt:lpstr>
      <vt:lpstr>Office 佈景主題</vt:lpstr>
      <vt:lpstr>大地的量度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大地的量度</dc:title>
  <dc:creator>典謀 吳</dc:creator>
  <cp:lastModifiedBy>典謀 吳</cp:lastModifiedBy>
  <cp:revision>3</cp:revision>
  <dcterms:created xsi:type="dcterms:W3CDTF">2022-11-15T13:20:36Z</dcterms:created>
  <dcterms:modified xsi:type="dcterms:W3CDTF">2022-11-23T16:16:58Z</dcterms:modified>
</cp:coreProperties>
</file>