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3" r:id="rId5"/>
    <p:sldId id="265" r:id="rId6"/>
    <p:sldId id="264" r:id="rId7"/>
    <p:sldId id="266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opic" id="{84A4101C-8573-411C-9B3F-6A636F56F4E0}">
          <p14:sldIdLst>
            <p14:sldId id="256"/>
          </p14:sldIdLst>
        </p14:section>
        <p14:section name="Contents" id="{681758CF-5B2D-422B-A76C-024C63C81DBA}">
          <p14:sldIdLst>
            <p14:sldId id="257"/>
          </p14:sldIdLst>
        </p14:section>
        <p14:section name="Rising Threat of Chinese Money Laundering" id="{A548BF77-472C-4F70-B212-DA1A64641612}">
          <p14:sldIdLst>
            <p14:sldId id="259"/>
            <p14:sldId id="263"/>
            <p14:sldId id="265"/>
            <p14:sldId id="264"/>
            <p14:sldId id="266"/>
          </p14:sldIdLst>
        </p14:section>
        <p14:section name="The Hawala System" id="{7034F062-CCAC-47AB-B320-924BDD26B175}">
          <p14:sldIdLst>
            <p14:sldId id="260"/>
          </p14:sldIdLst>
        </p14:section>
        <p14:section name="Personal Insights" id="{6F5C9C28-1653-4A03-957E-2655CD6EA958}">
          <p14:sldIdLst>
            <p14:sldId id="261"/>
          </p14:sldIdLst>
        </p14:section>
        <p14:section name="Conclusion" id="{775BD2BF-C187-49F7-8419-1AED1EBF101F}">
          <p14:sldIdLst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010"/>
    <a:srgbClr val="0B0B0B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6" autoAdjust="0"/>
    <p:restoredTop sz="74252" autoAdjust="0"/>
  </p:normalViewPr>
  <p:slideViewPr>
    <p:cSldViewPr snapToGrid="0">
      <p:cViewPr varScale="1">
        <p:scale>
          <a:sx n="64" d="100"/>
          <a:sy n="64" d="100"/>
        </p:scale>
        <p:origin x="48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ED55F-E764-4260-BE25-7E6DEAF1D6D6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A70BC-2D2F-4A9A-8662-5E0A634037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33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A70BC-2D2F-4A9A-8662-5E0A634037E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21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Fentanyl is the leading cause of death among people under the age of 50.</a:t>
            </a:r>
          </a:p>
          <a:p>
            <a:r>
              <a:rPr lang="en-US" altLang="zh-TW" dirty="0"/>
              <a:t>The government emphasizes that one pill can kill.</a:t>
            </a:r>
          </a:p>
          <a:p>
            <a:r>
              <a:rPr lang="en-US" altLang="zh-TW" dirty="0"/>
              <a:t>Mexicans used to transport money by truck, but now use Chinese money brokers’ services.</a:t>
            </a:r>
          </a:p>
          <a:p>
            <a:r>
              <a:rPr lang="en-US" altLang="zh-TW" dirty="0"/>
              <a:t>Current American systems deal with cash flows, but Chinese money brokers do not produce cash flow.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A70BC-2D2F-4A9A-8662-5E0A634037E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477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A70BC-2D2F-4A9A-8662-5E0A634037E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75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751BF-088C-9999-28B7-43DADEAFE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02AD2FB-F39D-6D60-B38B-C932798650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FBD8A09-51AD-585F-1B06-22FC1EB1E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authorities found that drugs come from port of Gioia Tauro, an Italian port which transits 4 million containers per year.</a:t>
            </a:r>
          </a:p>
          <a:p>
            <a:r>
              <a:rPr lang="en-US" altLang="zh-TW" dirty="0"/>
              <a:t>Local authorities discovered that Chinese can make fund appear in any country without physically moving the money.</a:t>
            </a:r>
          </a:p>
          <a:p>
            <a:r>
              <a:rPr lang="en-US" altLang="zh-TW" dirty="0"/>
              <a:t>Law enforcements estimate that around 400 Chinese illegal money brokers operate in Italy.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15B54E-3DD8-FCDC-55CB-CCFD6A0A4C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A70BC-2D2F-4A9A-8662-5E0A634037E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293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080521-53D9-3D3C-6B16-CEDDAB616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9823"/>
            <a:ext cx="9144000" cy="211014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AC4CFC9-5380-9652-F53E-45F753BED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054482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878D41-B18D-3AB2-7F66-5BBF147B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AE5A77-6BFC-A590-55D8-87CB6C504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660942-2A94-D99B-8EF1-2D330E89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EA4C-AA1E-4144-A77F-BD004BF4CCF1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923C03-BD03-8567-FAE2-256318AE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2EB59E-BC87-E102-875E-BDB3841A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6CBE-ADD3-4EFC-8958-39EEC066E6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12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00BA0D0-7479-2419-6283-53E3728D8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47A277F-5E7C-E3FA-2024-E43B0CE97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82D040-74A6-0818-DF70-30A3CC3B6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EA4C-AA1E-4144-A77F-BD004BF4CCF1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52999F-F889-2BD1-03A3-01E3DCDD1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638196-F382-271A-1F3B-DBE2B326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6CBE-ADD3-4EFC-8958-39EEC066E6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03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ABAA5-DCA8-3DDD-834B-B4C67CE2B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w Alt Medium" panose="00000600000000000000" pitchFamily="50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B039B9-72FE-DA01-B580-6E0139FAD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200000"/>
              </a:lnSpc>
              <a:defRPr/>
            </a:lvl1pPr>
            <a:lvl2pPr>
              <a:lnSpc>
                <a:spcPct val="200000"/>
              </a:lnSpc>
              <a:defRPr/>
            </a:lvl2pPr>
            <a:lvl3pPr>
              <a:lnSpc>
                <a:spcPct val="200000"/>
              </a:lnSpc>
              <a:defRPr/>
            </a:lvl3pPr>
            <a:lvl4pPr>
              <a:lnSpc>
                <a:spcPct val="200000"/>
              </a:lnSpc>
              <a:defRPr/>
            </a:lvl4pPr>
            <a:lvl5pPr>
              <a:lnSpc>
                <a:spcPct val="200000"/>
              </a:lnSpc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3D9ACE-2771-7C5D-D3C8-3B9E1D4B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EA4C-AA1E-4144-A77F-BD004BF4CCF1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C3F6D5-E0C1-9213-B6DF-06C0F874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1371C8-BEDD-5C9D-39B2-18F6E3B8C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6CBE-ADD3-4EFC-8958-39EEC066E6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97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34E61F-3FBA-B4DC-4A79-50E22611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Now Alt Medium" panose="00000600000000000000" pitchFamily="50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7BF9BC-5726-12CF-EE02-78CC090C4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3C83E7-D1F7-A7F8-B3AA-8CA8A74AE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EA4C-AA1E-4144-A77F-BD004BF4CCF1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FF4A07-EB8A-2038-B87E-186E5B5B1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B7BD9D-DE1E-5EC0-1FD1-A1B34095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6CBE-ADD3-4EFC-8958-39EEC066E6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31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AA094E-A0FB-83CA-122E-0FD72840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A9622F-E809-D6E0-CFBE-21F060BD1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F80F16-8DDA-C9CC-9B91-62089699C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4C4B2A-68F8-7E9F-C065-DCD5FC5B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EA4C-AA1E-4144-A77F-BD004BF4CCF1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EA38A1-5949-2468-9F2A-46A7ED1ED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0FBFF89-0100-F637-6C99-1DF51A74B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6CBE-ADD3-4EFC-8958-39EEC066E6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19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245EDC-E042-EDF5-D7E9-6A08299A5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0BDC38-77C8-109D-3E33-BA655CA7A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95AC47-642C-6213-9FBC-A9C5F6006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A5203F8-61D1-7787-1757-B0D31C540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728E69B-2E9F-3AE7-6B53-E5C333826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CCED248-B99A-B3A2-39DF-EF818BAB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EA4C-AA1E-4144-A77F-BD004BF4CCF1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636BAA3-991E-1CC7-382B-53E96F4E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11BCB5C-7814-8915-7148-25A07C40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6CBE-ADD3-4EFC-8958-39EEC066E6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82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9A26CB-3FCA-CED8-C2DD-7522101A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18ED97C-66A3-9904-D8CC-800D2E22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EA4C-AA1E-4144-A77F-BD004BF4CCF1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910FF9F-E46B-F66C-5DBE-9C215DF0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B83571-00C4-1367-5A94-9C6777D6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6CBE-ADD3-4EFC-8958-39EEC066E6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27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4898CC2-4285-DB10-A1BD-E7C9118A0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EA4C-AA1E-4144-A77F-BD004BF4CCF1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428A3D6-27CE-ED73-62CF-74214195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A0F779-6E89-6166-FC7B-9B8568BEF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6CBE-ADD3-4EFC-8958-39EEC066E6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42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A3E7FD-75DF-081B-B01A-176F94D2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9375AC-099D-0645-CD2E-9958C3D5D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67985D-3DCC-2F7A-0930-59A9131BC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2ED011-5284-BCE0-D83E-99ABC707E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EA4C-AA1E-4144-A77F-BD004BF4CCF1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B6BA9D-3045-FD5A-3CBF-98AAF0C6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18F73D-3309-EDE0-FB4A-798094E56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6CBE-ADD3-4EFC-8958-39EEC066E6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624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195CC7-4E09-CF5F-E8C7-31D7B0C2A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F4837A5-CB14-FF7F-84A9-6D889532E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10E5F2F-2702-433D-B1C3-1CC49210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CDDF42-402F-D6AC-3643-198488BC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EA4C-AA1E-4144-A77F-BD004BF4CCF1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44ACF8A-FA94-C4D5-FB43-F9001D29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3BCB2A-859D-4DD7-7F3C-7AAE55B5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6CBE-ADD3-4EFC-8958-39EEC066E6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978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CBE0B08-A61B-EC7C-9819-6D09FBF2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7A3C7F-5A5D-769D-A9DC-AB09EEC0E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317D41-B135-6209-1869-B627E92D2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9EA4C-AA1E-4144-A77F-BD004BF4CCF1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78ABF7-71D0-74FD-EAC1-145305563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DFB29B-634F-B2E3-A59D-4912F9F4C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66CBE-ADD3-4EFC-8958-39EEC066E6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98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hyperlink" Target="https://www.brookings.edu/articles/the-north-american-fentanyl-crisis-and-the-spread-of-synthetic-opioid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813EB0-A86F-558A-876F-16A90F86BC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Now Black" panose="00000A00000000000000" pitchFamily="50" charset="0"/>
              </a:rPr>
              <a:t>Laundering Money</a:t>
            </a:r>
            <a:endParaRPr lang="zh-TW" altLang="en-US" dirty="0">
              <a:solidFill>
                <a:schemeClr val="bg1"/>
              </a:solidFill>
              <a:latin typeface="Now Black" panose="00000A00000000000000" pitchFamily="50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47FDEB-B8D9-5900-4CDA-8CC904C1CC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How Chinese Money Brokers Launder Money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AA218EF-4E28-A64C-44DA-5CA9243DB1AA}"/>
              </a:ext>
            </a:extLst>
          </p:cNvPr>
          <p:cNvSpPr txBox="1"/>
          <p:nvPr/>
        </p:nvSpPr>
        <p:spPr>
          <a:xfrm>
            <a:off x="491066" y="6163733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chemeClr val="bg1">
                    <a:lumMod val="85000"/>
                  </a:schemeClr>
                </a:solidFill>
              </a:rPr>
              <a:t>吳典謀</a:t>
            </a:r>
            <a:r>
              <a:rPr lang="en-US" altLang="zh-TW" sz="1400" dirty="0">
                <a:solidFill>
                  <a:schemeClr val="bg1">
                    <a:lumMod val="85000"/>
                  </a:schemeClr>
                </a:solidFill>
              </a:rPr>
              <a:t> Danial Wu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ABCD6BC-337C-D034-345F-96C1FB886D1A}"/>
              </a:ext>
            </a:extLst>
          </p:cNvPr>
          <p:cNvSpPr txBox="1"/>
          <p:nvPr/>
        </p:nvSpPr>
        <p:spPr>
          <a:xfrm>
            <a:off x="8511823" y="502355"/>
            <a:ext cx="3119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>
                <a:solidFill>
                  <a:schemeClr val="bg1">
                    <a:lumMod val="85000"/>
                  </a:schemeClr>
                </a:solidFill>
              </a:rPr>
              <a:t>From “The Rise of Chinese Money </a:t>
            </a:r>
          </a:p>
          <a:p>
            <a:pPr algn="r"/>
            <a:r>
              <a:rPr lang="en-US" altLang="zh-TW" sz="1400" dirty="0">
                <a:solidFill>
                  <a:schemeClr val="bg1">
                    <a:lumMod val="85000"/>
                  </a:schemeClr>
                </a:solidFill>
              </a:rPr>
              <a:t>Brokers and Global Impacts”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161649E-AAB7-8616-19EC-1E620DC23238}"/>
              </a:ext>
            </a:extLst>
          </p:cNvPr>
          <p:cNvSpPr txBox="1"/>
          <p:nvPr/>
        </p:nvSpPr>
        <p:spPr>
          <a:xfrm>
            <a:off x="10409779" y="6163733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>
                <a:solidFill>
                  <a:schemeClr val="bg1">
                    <a:lumMod val="85000"/>
                  </a:schemeClr>
                </a:solidFill>
              </a:rPr>
              <a:t>2024-12-20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1067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983972-CDCA-F171-1E4C-1A401D2C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213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7B1836-07EC-B85D-8AE3-82220C3D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Contents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5A49200-DD30-FF4F-2A82-2BFED6ABC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630145"/>
              </p:ext>
            </p:extLst>
          </p:nvPr>
        </p:nvGraphicFramePr>
        <p:xfrm>
          <a:off x="2228144" y="1586088"/>
          <a:ext cx="7735712" cy="4436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738">
                  <a:extLst>
                    <a:ext uri="{9D8B030D-6E8A-4147-A177-3AD203B41FA5}">
                      <a16:colId xmlns:a16="http://schemas.microsoft.com/office/drawing/2014/main" val="2949476896"/>
                    </a:ext>
                  </a:extLst>
                </a:gridCol>
                <a:gridCol w="7077974">
                  <a:extLst>
                    <a:ext uri="{9D8B030D-6E8A-4147-A177-3AD203B41FA5}">
                      <a16:colId xmlns:a16="http://schemas.microsoft.com/office/drawing/2014/main" val="1881802194"/>
                    </a:ext>
                  </a:extLst>
                </a:gridCol>
              </a:tblGrid>
              <a:tr h="11091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TW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Rising Threat of Chinese Money Laundering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186773"/>
                  </a:ext>
                </a:extLst>
              </a:tr>
              <a:tr h="11091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zh-TW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The Hawala System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497749"/>
                  </a:ext>
                </a:extLst>
              </a:tr>
              <a:tr h="11091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chemeClr val="tx1"/>
                          </a:solidFill>
                        </a:rPr>
                        <a:t>03</a:t>
                      </a:r>
                      <a:endParaRPr lang="zh-TW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Personal Insights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285613"/>
                  </a:ext>
                </a:extLst>
              </a:tr>
              <a:tr h="11091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chemeClr val="tx1"/>
                          </a:solidFill>
                        </a:rPr>
                        <a:t>04</a:t>
                      </a:r>
                      <a:endParaRPr lang="zh-TW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0" dirty="0">
                          <a:solidFill>
                            <a:schemeClr val="tx1"/>
                          </a:solidFill>
                        </a:rPr>
                        <a:t>Conclusion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64191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5926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99BB84-C3CC-899E-8350-E5BBF031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Rising Threat of Chinese Money Laundering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D36881-3235-B6B4-D198-B91E403E1E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Fentanyl Epidemic, Italian Mafias, and Chinese Capital Flight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5546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5BE857-CE5E-F87A-1B26-BA23B89D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Fentanyl Epidemic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938B2D7-3368-4E8C-D7CB-4963E9C424A7}"/>
              </a:ext>
            </a:extLst>
          </p:cNvPr>
          <p:cNvSpPr txBox="1"/>
          <p:nvPr/>
        </p:nvSpPr>
        <p:spPr>
          <a:xfrm>
            <a:off x="2458626" y="2602090"/>
            <a:ext cx="72747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w Black" panose="00000A00000000000000" pitchFamily="50" charset="0"/>
              </a:rPr>
              <a:t>2.7 Million</a:t>
            </a:r>
          </a:p>
          <a:p>
            <a:pPr algn="ctr"/>
            <a:r>
              <a:rPr lang="en-US" altLang="zh-TW" sz="2400" dirty="0"/>
              <a:t>Americans had an opioid use disorder by 2020.</a:t>
            </a:r>
            <a:endParaRPr lang="zh-TW" altLang="en-US" sz="20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15132B8-7911-EEDE-B2F9-18A2D60D8E04}"/>
              </a:ext>
            </a:extLst>
          </p:cNvPr>
          <p:cNvSpPr txBox="1"/>
          <p:nvPr/>
        </p:nvSpPr>
        <p:spPr>
          <a:xfrm>
            <a:off x="6009861" y="6057037"/>
            <a:ext cx="6062870" cy="60016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r"/>
            <a:r>
              <a:rPr lang="en-US" altLang="zh-TW" sz="1100" dirty="0">
                <a:solidFill>
                  <a:schemeClr val="bg1">
                    <a:lumMod val="50000"/>
                  </a:schemeClr>
                </a:solidFill>
                <a:effectLst/>
              </a:rPr>
              <a:t>Brookings. “The North American Fentanyl Crisis and the Spread of Synthetic Opioids.” Accessed December 15, 2024. </a:t>
            </a:r>
            <a:r>
              <a:rPr lang="en-US" altLang="zh-TW" sz="1100" dirty="0">
                <a:solidFill>
                  <a:schemeClr val="bg1">
                    <a:lumMod val="50000"/>
                  </a:schemeClr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https://www.brookings.edu/articles/the-north-american-fentanyl-crisis-and-the-spread-of-synthetic-opioids/</a:t>
            </a:r>
            <a:r>
              <a:rPr lang="en-US" altLang="zh-TW" sz="1100" dirty="0">
                <a:solidFill>
                  <a:schemeClr val="bg1">
                    <a:lumMod val="50000"/>
                  </a:schemeClr>
                </a:solidFill>
                <a:effectLst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1695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88866B-BE01-41DE-8367-66F3A16E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Fentanyl Epidemic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5ECEE3-25C7-EE3E-2931-097C15EF9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The </a:t>
            </a:r>
            <a:r>
              <a:rPr lang="en-US" altLang="zh-TW" b="1" dirty="0"/>
              <a:t>leading cause of death</a:t>
            </a:r>
            <a:r>
              <a:rPr lang="en-US" altLang="zh-TW" dirty="0"/>
              <a:t> among people under 50.</a:t>
            </a:r>
          </a:p>
          <a:p>
            <a:r>
              <a:rPr lang="en-US" altLang="zh-TW" b="1" dirty="0"/>
              <a:t>“One pill can kill.”</a:t>
            </a:r>
          </a:p>
          <a:p>
            <a:r>
              <a:rPr lang="en-US" altLang="zh-TW" dirty="0"/>
              <a:t>Traditional Mexican trucks to Chinese money brokers.</a:t>
            </a:r>
          </a:p>
          <a:p>
            <a:r>
              <a:rPr lang="en-US" altLang="zh-TW" dirty="0"/>
              <a:t>Authorities deal with cash flows, but brokers </a:t>
            </a:r>
            <a:r>
              <a:rPr lang="en-US" altLang="zh-TW" b="1" dirty="0"/>
              <a:t>do not produce cash flow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851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3AC4C-271E-85FE-EE31-CB2DC6606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C3884-9BD7-453A-0C74-4913D199C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Italian Mafias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5C448DD-7626-6E06-368F-E68D2F5D0DEC}"/>
              </a:ext>
            </a:extLst>
          </p:cNvPr>
          <p:cNvSpPr txBox="1"/>
          <p:nvPr/>
        </p:nvSpPr>
        <p:spPr>
          <a:xfrm>
            <a:off x="1993757" y="2834003"/>
            <a:ext cx="82044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w Black" panose="00000A00000000000000" pitchFamily="50" charset="0"/>
              </a:rPr>
              <a:t>40 to 45 Billion</a:t>
            </a:r>
          </a:p>
          <a:p>
            <a:pPr algn="ctr"/>
            <a:r>
              <a:rPr lang="en-US" altLang="zh-TW" sz="2400" dirty="0"/>
              <a:t>euros of cash flow, only by cocaine in </a:t>
            </a:r>
            <a:r>
              <a:rPr lang="en-US" altLang="zh-TW" sz="2400" dirty="0" err="1"/>
              <a:t>Itali</a:t>
            </a:r>
            <a:r>
              <a:rPr lang="en-US" altLang="zh-TW" sz="2400" dirty="0"/>
              <a:t>.</a:t>
            </a:r>
          </a:p>
          <a:p>
            <a:pPr algn="ctr"/>
            <a:r>
              <a:rPr lang="en-US" altLang="zh-TW" sz="2400" dirty="0"/>
              <a:t>It is twice the Italian state budget.</a:t>
            </a:r>
            <a:endParaRPr lang="zh-TW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6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2B9A1-8424-ECD7-5F89-836678EE1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BAA764-CB40-05F4-702D-46E1011F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Italian Mafias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46337E-D163-CBC6-96F5-B3A0B82E0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/>
              <a:t>Drugs come from </a:t>
            </a:r>
            <a:r>
              <a:rPr lang="en-US" altLang="zh-TW" b="1" dirty="0"/>
              <a:t>port of Gioia Tauro</a:t>
            </a:r>
            <a:r>
              <a:rPr lang="en-US" altLang="zh-TW" dirty="0"/>
              <a:t>, which transits 4 million containers per year. </a:t>
            </a:r>
          </a:p>
          <a:p>
            <a:r>
              <a:rPr lang="en-US" altLang="zh-TW" dirty="0"/>
              <a:t>Chinese can make fund appear in any country </a:t>
            </a:r>
            <a:r>
              <a:rPr lang="en-US" altLang="zh-TW" b="1" dirty="0"/>
              <a:t>without physically moving the money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Around </a:t>
            </a:r>
            <a:r>
              <a:rPr lang="en-US" altLang="zh-TW" b="1" dirty="0"/>
              <a:t>400 Chinese illegal money brokers </a:t>
            </a:r>
            <a:r>
              <a:rPr lang="en-US" altLang="zh-TW" dirty="0"/>
              <a:t>are operating in Italy.</a:t>
            </a:r>
            <a:endParaRPr lang="zh-TW" alt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141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9BBC1-C7C3-F68B-95E5-D2A8F3E9D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EBEA63-C3DE-BE78-9F65-4ECFC1958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Hawala System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BDB649-AA95-49CF-3DD8-B99BCEFE75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How to launder money like a pro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2292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623CF-A035-2E34-E70E-B64A05E6F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74100F-6125-7D1B-6B2F-B9FEF01B1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Personal Insights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2B13F6-FDC9-B0B0-6BA2-ABC8558964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evolution of money laundering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12547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dobe 黑體">
      <a:majorFont>
        <a:latin typeface="Now"/>
        <a:ea typeface="Adobe 黑体 Std R"/>
        <a:cs typeface=""/>
      </a:majorFont>
      <a:minorFont>
        <a:latin typeface="Now"/>
        <a:ea typeface="Adobe 黑体 Std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135</TotalTime>
  <Words>349</Words>
  <Application>Microsoft Office PowerPoint</Application>
  <PresentationFormat>寬螢幕</PresentationFormat>
  <Paragraphs>50</Paragraphs>
  <Slides>10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Arial</vt:lpstr>
      <vt:lpstr>Calibri</vt:lpstr>
      <vt:lpstr>Now</vt:lpstr>
      <vt:lpstr>Now Alt Medium</vt:lpstr>
      <vt:lpstr>Now Black</vt:lpstr>
      <vt:lpstr>Office 佈景主題</vt:lpstr>
      <vt:lpstr>Laundering Money</vt:lpstr>
      <vt:lpstr>Contents</vt:lpstr>
      <vt:lpstr>Rising Threat of Chinese Money Laundering</vt:lpstr>
      <vt:lpstr>Fentanyl Epidemic</vt:lpstr>
      <vt:lpstr>Fentanyl Epidemic</vt:lpstr>
      <vt:lpstr>Italian Mafias</vt:lpstr>
      <vt:lpstr>Italian Mafias</vt:lpstr>
      <vt:lpstr>The Hawala System</vt:lpstr>
      <vt:lpstr>Personal Insights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典謀 吳</dc:creator>
  <cp:lastModifiedBy>典謀 吳</cp:lastModifiedBy>
  <cp:revision>1</cp:revision>
  <dcterms:created xsi:type="dcterms:W3CDTF">2024-12-15T14:40:31Z</dcterms:created>
  <dcterms:modified xsi:type="dcterms:W3CDTF">2024-12-15T16:55:58Z</dcterms:modified>
</cp:coreProperties>
</file>