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102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CAC7E6-B81D-38F3-1C70-2EEE31599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486076-0AF9-1ACC-018D-65FDF6635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DAFBFA-F0FA-FDC7-D68F-58728F56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4AB43A-7A66-686E-945D-C3FCDA74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04FC2-881A-6F8A-AE6A-5A7380C8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76CD13-C34C-BD68-557B-9528A11A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4C314B-C2AC-70C7-0FAB-AD71D0A8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851541-1132-CA73-E92D-CDA258A2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94B356-93E6-6957-1B8D-0A53956E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0D8B06-26D9-9A1B-3676-83E5C7C7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10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E5CC75-2881-A915-122D-A04CD781D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60438E-EC69-D25F-39AB-0AA86A9C6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F530A4-43C2-F63A-78FC-160F75A8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8B8CD8-E884-CA36-179D-C6D149AA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A1E034-621D-93C8-3289-008085E9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3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1A7A5-BB12-49AC-A177-29E4C6B3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E33632-00C2-60BA-F1FA-709C053D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246090-81BA-B694-2666-DD819671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5690DB-8B00-D036-4179-D981FB1F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9FCE5B-AF3A-971E-69B4-D91CDBF5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98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3C363-6790-69AE-ED8B-11BB08EE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AE0985-BA4A-59FF-41E5-B522C4A5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1F263-8BDC-3630-B5EF-34889CF8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9B46C7-FEEE-CB73-4677-9509B862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2D4AC3-EBF5-6720-8B04-6EBB98FB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46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1E814-D96E-5CCC-8EFB-DFEED2F0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4E6AA-C527-9655-C826-AC5F06E6E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FC2EA3-AA1C-E0C0-FE7C-4266DCA7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81D7DC-86C5-7391-5956-81161D34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EF84A4-1A13-1F48-1653-E8499044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095DE9-C99D-8F3E-9506-B569DBF4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01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EE7B4-F9A6-0A88-73C3-6B5AA731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CDD08C-4DD0-E4E5-838B-27D3D2C0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6ACC68-89DA-EC4C-1D8C-8BF1DEDB7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22E3A0-F02B-7CD7-8F55-E61B9B769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2AB3BC-9710-BA77-4AE8-ACA68F173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C260D3-C342-6655-B559-9A84C8FB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014113C-44F5-2995-985B-D5211741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D5E3E8-0F60-FBD9-F2B8-EDC9FBF2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97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9B521-9057-B2AB-98EB-6C838E53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68EE1C-042E-C09F-B555-B5EE174D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8B530E-6C39-4B7D-D7BB-B60B0611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8A7379-121F-7CB6-604B-3B6AB1B1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95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688134E-F3A1-31BD-CE3D-051D2C04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9E3150-D924-1635-BF2D-8125BFAC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3BA636-2FB9-E651-F7DF-CA308252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48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36F04-EF40-CAF5-9056-07A914ED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44B3B-C016-8078-F0A5-0F979D492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FE0460-C919-25A8-B0E9-1958A9C8F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1AA695-7BAE-D77B-4A2F-D2121339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33FB46-4BEE-90AD-A840-A803547C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43693A-39B8-818B-95F5-52CF5282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69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D6DF2-1E1A-CFBC-D0CF-92BACD2D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0B6047-6D18-1CC1-E1B9-EE4DEA183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47DA61-17BC-F69A-753F-73642F4C6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8261BE-CBD4-494C-1E8F-54ED668A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DC4-08F4-4A09-A2E4-A98D500D762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9D8CF3-3769-BBF3-ADBE-71473EEB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F7D901-ADB6-6253-8C77-7D8AAD98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88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D2F201-A05C-0145-B6B8-45F2E36A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108143-62F6-DAD9-4996-CF9CE5A5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000875-2A24-F3F1-81EC-53EA54CA3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CFDC4-08F4-4A09-A2E4-A98D500D762E}" type="datetimeFigureOut">
              <a:rPr lang="zh-TW" altLang="en-US" smtClean="0"/>
              <a:t>2022/11/15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076D4E-E848-8B73-E7F2-A36051EBF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5A4068-A753-174E-43ED-EAD57E9BE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652C-1C61-4030-A442-0D22468BE1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C3871-8C31-F5F9-859E-F5D4C21F0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大地的量度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EE1668-0E8D-789C-1C52-B6A071413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介於觀察與文字之間的中國地圖</a:t>
            </a:r>
            <a:endParaRPr lang="en-US" altLang="zh-TW" dirty="0"/>
          </a:p>
          <a:p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109611066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吳典謀</a:t>
            </a:r>
          </a:p>
        </p:txBody>
      </p:sp>
    </p:spTree>
    <p:extLst>
      <p:ext uri="{BB962C8B-B14F-4D97-AF65-F5344CB8AC3E}">
        <p14:creationId xmlns:p14="http://schemas.microsoft.com/office/powerpoint/2010/main" val="1283856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8CD15B2-E74C-B38E-F39B-20782502BFB2}"/>
              </a:ext>
            </a:extLst>
          </p:cNvPr>
          <p:cNvSpPr txBox="1"/>
          <p:nvPr/>
        </p:nvSpPr>
        <p:spPr>
          <a:xfrm>
            <a:off x="3372090" y="1427769"/>
            <a:ext cx="5447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正確的曆法與準確的地圖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0E4746-CD34-CB07-00E3-7CA8C910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5" y="2324941"/>
            <a:ext cx="2643626" cy="26436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41013E0-2E52-CA7C-8AE1-AB0DAB309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05" y="2324941"/>
            <a:ext cx="2642400" cy="26424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592B580-E59E-A8A4-60C2-5E5048B0EBE4}"/>
              </a:ext>
            </a:extLst>
          </p:cNvPr>
          <p:cNvSpPr txBox="1"/>
          <p:nvPr/>
        </p:nvSpPr>
        <p:spPr>
          <a:xfrm>
            <a:off x="3083464" y="5199398"/>
            <a:ext cx="2333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掌管農業活動</a:t>
            </a:r>
            <a:endParaRPr lang="en-US" altLang="zh-TW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75D8D4-E83B-2D3B-E2D6-B0A17A1113B3}"/>
              </a:ext>
            </a:extLst>
          </p:cNvPr>
          <p:cNvSpPr txBox="1"/>
          <p:nvPr/>
        </p:nvSpPr>
        <p:spPr>
          <a:xfrm>
            <a:off x="6241877" y="5199398"/>
            <a:ext cx="3399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用於空間的量度和控制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94248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78C95246-757B-E1A3-2861-FBC464291CF1}"/>
              </a:ext>
            </a:extLst>
          </p:cNvPr>
          <p:cNvSpPr txBox="1"/>
          <p:nvPr/>
        </p:nvSpPr>
        <p:spPr>
          <a:xfrm>
            <a:off x="1242349" y="2644170"/>
            <a:ext cx="9707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「灌溉式農業文明的統治者卓越奠定了</a:t>
            </a:r>
            <a:endParaRPr lang="en-US" altLang="zh-TW" sz="3200" dirty="0"/>
          </a:p>
          <a:p>
            <a:r>
              <a:rPr lang="zh-TW" altLang="en-US" sz="3200" dirty="0"/>
              <a:t>　兩個重要而又相互關聯的基礎：天文學和數學」</a:t>
            </a:r>
            <a:endParaRPr lang="en-US" altLang="zh-TW" sz="3200" dirty="0"/>
          </a:p>
          <a:p>
            <a:pPr algn="r"/>
            <a:r>
              <a:rPr lang="en-US" altLang="zh-TW" sz="3200" dirty="0"/>
              <a:t>——</a:t>
            </a:r>
            <a:r>
              <a:rPr lang="zh-TW" altLang="en-US" sz="3200" dirty="0"/>
              <a:t>威特福格爾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304372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851230" y="2305615"/>
            <a:ext cx="6489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為了行政與管理上的需要，中國注重了</a:t>
            </a:r>
            <a:endParaRPr lang="en-US" altLang="zh-TW" sz="2800" dirty="0"/>
          </a:p>
          <a:p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占星術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水利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地籍測量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621428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851230" y="2305615"/>
            <a:ext cx="6489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為了行政與管理上的需要，中國注重了</a:t>
            </a:r>
            <a:endParaRPr lang="en-US" altLang="zh-TW" sz="2800" dirty="0"/>
          </a:p>
          <a:p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占星術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水利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地籍測量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EE1FD64-44C1-59DF-A9F8-E15A997D8405}"/>
              </a:ext>
            </a:extLst>
          </p:cNvPr>
          <p:cNvSpPr txBox="1"/>
          <p:nvPr/>
        </p:nvSpPr>
        <p:spPr>
          <a:xfrm>
            <a:off x="5023412" y="3198166"/>
            <a:ext cx="467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由於儀式對中國知識分子很重要</a:t>
            </a:r>
          </a:p>
        </p:txBody>
      </p:sp>
    </p:spTree>
    <p:extLst>
      <p:ext uri="{BB962C8B-B14F-4D97-AF65-F5344CB8AC3E}">
        <p14:creationId xmlns:p14="http://schemas.microsoft.com/office/powerpoint/2010/main" val="1577814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851230" y="2305615"/>
            <a:ext cx="6489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為了行政與管理上的需要，中國注重了</a:t>
            </a:r>
            <a:endParaRPr lang="en-US" altLang="zh-TW" sz="2800" dirty="0"/>
          </a:p>
          <a:p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占星術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水利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地籍測量</a:t>
            </a:r>
            <a:endParaRPr lang="en-US" altLang="zh-TW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09A06D-12D0-A3E4-127C-95962752F439}"/>
              </a:ext>
            </a:extLst>
          </p:cNvPr>
          <p:cNvSpPr txBox="1"/>
          <p:nvPr/>
        </p:nvSpPr>
        <p:spPr>
          <a:xfrm>
            <a:off x="2585012" y="4702875"/>
            <a:ext cx="7021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「夫寸生於黍，黍生於日，日生於形，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形生於景，此度之本也。」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史記</a:t>
            </a:r>
          </a:p>
        </p:txBody>
      </p:sp>
    </p:spTree>
    <p:extLst>
      <p:ext uri="{BB962C8B-B14F-4D97-AF65-F5344CB8AC3E}">
        <p14:creationId xmlns:p14="http://schemas.microsoft.com/office/powerpoint/2010/main" val="1261229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8739B54-0DAD-647F-8543-D2EEDEE8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07" y="312516"/>
            <a:ext cx="4674725" cy="62329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45BE318-1727-5D42-4D76-A9C03AAA73A6}"/>
              </a:ext>
            </a:extLst>
          </p:cNvPr>
          <p:cNvSpPr txBox="1"/>
          <p:nvPr/>
        </p:nvSpPr>
        <p:spPr>
          <a:xfrm>
            <a:off x="6766605" y="3013501"/>
            <a:ext cx="412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利用占星術的丈量技術，</a:t>
            </a:r>
            <a:endParaRPr lang="en-US" altLang="zh-TW" sz="2400" dirty="0"/>
          </a:p>
          <a:p>
            <a:r>
              <a:rPr lang="zh-TW" altLang="en-US" sz="2400" dirty="0"/>
              <a:t>地圖的丈量也可以更加精準</a:t>
            </a:r>
          </a:p>
        </p:txBody>
      </p:sp>
    </p:spTree>
    <p:extLst>
      <p:ext uri="{BB962C8B-B14F-4D97-AF65-F5344CB8AC3E}">
        <p14:creationId xmlns:p14="http://schemas.microsoft.com/office/powerpoint/2010/main" val="2278566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851230" y="2305615"/>
            <a:ext cx="6489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為了行政與管理上的需要，中國注重了</a:t>
            </a:r>
            <a:endParaRPr lang="en-US" altLang="zh-TW" sz="2800" dirty="0"/>
          </a:p>
          <a:p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占星術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水利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地籍測量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EE1FD64-44C1-59DF-A9F8-E15A997D8405}"/>
              </a:ext>
            </a:extLst>
          </p:cNvPr>
          <p:cNvSpPr txBox="1"/>
          <p:nvPr/>
        </p:nvSpPr>
        <p:spPr>
          <a:xfrm>
            <a:off x="5104435" y="3811625"/>
            <a:ext cx="467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農業用途</a:t>
            </a:r>
          </a:p>
        </p:txBody>
      </p:sp>
    </p:spTree>
    <p:extLst>
      <p:ext uri="{BB962C8B-B14F-4D97-AF65-F5344CB8AC3E}">
        <p14:creationId xmlns:p14="http://schemas.microsoft.com/office/powerpoint/2010/main" val="3837255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851230" y="2305615"/>
            <a:ext cx="6489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為了行政與管理上的需要，中國注重了</a:t>
            </a:r>
            <a:endParaRPr lang="en-US" altLang="zh-TW" sz="2800" dirty="0"/>
          </a:p>
          <a:p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占星術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水利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地籍測量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EE1FD64-44C1-59DF-A9F8-E15A997D8405}"/>
              </a:ext>
            </a:extLst>
          </p:cNvPr>
          <p:cNvSpPr txBox="1"/>
          <p:nvPr/>
        </p:nvSpPr>
        <p:spPr>
          <a:xfrm>
            <a:off x="2585012" y="4783898"/>
            <a:ext cx="7021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「此渠皆可行舟，有余則用溉浸，百姓飧其力。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至於所過，     往往引其水益用溉田疇之渠，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以萬億計，然莫足數也。」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史記</a:t>
            </a:r>
          </a:p>
        </p:txBody>
      </p:sp>
    </p:spTree>
    <p:extLst>
      <p:ext uri="{BB962C8B-B14F-4D97-AF65-F5344CB8AC3E}">
        <p14:creationId xmlns:p14="http://schemas.microsoft.com/office/powerpoint/2010/main" val="161966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84A6F4-9F71-349B-0DF4-542C9212B90C}"/>
              </a:ext>
            </a:extLst>
          </p:cNvPr>
          <p:cNvSpPr txBox="1"/>
          <p:nvPr/>
        </p:nvSpPr>
        <p:spPr>
          <a:xfrm>
            <a:off x="2851230" y="2305615"/>
            <a:ext cx="6489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為了行政與管理上的需要，中國注重了</a:t>
            </a:r>
            <a:endParaRPr lang="en-US" altLang="zh-TW" sz="2800" dirty="0"/>
          </a:p>
          <a:p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占星術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水利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地籍測量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EE1FD64-44C1-59DF-A9F8-E15A997D8405}"/>
              </a:ext>
            </a:extLst>
          </p:cNvPr>
          <p:cNvSpPr txBox="1"/>
          <p:nvPr/>
        </p:nvSpPr>
        <p:spPr>
          <a:xfrm>
            <a:off x="5104435" y="3626430"/>
            <a:ext cx="538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水利也包含運河，可以方便載運農產品</a:t>
            </a:r>
          </a:p>
        </p:txBody>
      </p:sp>
    </p:spTree>
    <p:extLst>
      <p:ext uri="{BB962C8B-B14F-4D97-AF65-F5344CB8AC3E}">
        <p14:creationId xmlns:p14="http://schemas.microsoft.com/office/powerpoint/2010/main" val="2302013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A650B96-4334-77A1-24C8-CB8ABC1A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26" y="2154281"/>
            <a:ext cx="2417349" cy="241734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D86C49-3124-8187-8AA4-520B838D2CD4}"/>
              </a:ext>
            </a:extLst>
          </p:cNvPr>
          <p:cNvSpPr txBox="1"/>
          <p:nvPr/>
        </p:nvSpPr>
        <p:spPr>
          <a:xfrm>
            <a:off x="2772013" y="826837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/>
              <a:t>過去地圖學者在評價古代中國地圖學的成就時，</a:t>
            </a:r>
            <a:endParaRPr lang="en-US" altLang="zh-TW" sz="2400" dirty="0"/>
          </a:p>
          <a:p>
            <a:pPr algn="ctr"/>
            <a:r>
              <a:rPr lang="zh-TW" altLang="en-US" sz="2400" dirty="0"/>
              <a:t>認為古代地圖學是定量的。</a:t>
            </a:r>
          </a:p>
        </p:txBody>
      </p:sp>
    </p:spTree>
    <p:extLst>
      <p:ext uri="{BB962C8B-B14F-4D97-AF65-F5344CB8AC3E}">
        <p14:creationId xmlns:p14="http://schemas.microsoft.com/office/powerpoint/2010/main" val="1473853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750684BD-E1EB-6B9B-7218-18A2C959A44D}"/>
              </a:ext>
            </a:extLst>
          </p:cNvPr>
          <p:cNvSpPr txBox="1"/>
          <p:nvPr/>
        </p:nvSpPr>
        <p:spPr>
          <a:xfrm>
            <a:off x="4003125" y="95747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/>
              <a:t>中國地圖學者引證了其他學科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A650B96-4334-77A1-24C8-CB8ABC1A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536" y="2154281"/>
            <a:ext cx="2417349" cy="24173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9D2EAB6-2A4D-5586-33F2-D3E7895D9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09" y="1778056"/>
            <a:ext cx="1080000" cy="108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60AF16F-A383-C08A-6196-0114DA9FB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32" y="3528694"/>
            <a:ext cx="1080000" cy="1080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CC6D5F5-8A0E-1FEF-B604-6FE6E5D62680}"/>
              </a:ext>
            </a:extLst>
          </p:cNvPr>
          <p:cNvSpPr txBox="1"/>
          <p:nvPr/>
        </p:nvSpPr>
        <p:spPr>
          <a:xfrm>
            <a:off x="7413011" y="2627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/>
              <a:t>水文學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090BB9-07CA-F574-1E72-84F78F36171B}"/>
              </a:ext>
            </a:extLst>
          </p:cNvPr>
          <p:cNvSpPr txBox="1"/>
          <p:nvPr/>
        </p:nvSpPr>
        <p:spPr>
          <a:xfrm>
            <a:off x="7413013" y="469861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/>
              <a:t>天文學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EF251D9-EC7D-89EB-0B49-9D53BBFB51C7}"/>
              </a:ext>
            </a:extLst>
          </p:cNvPr>
          <p:cNvSpPr txBox="1"/>
          <p:nvPr/>
        </p:nvSpPr>
        <p:spPr>
          <a:xfrm>
            <a:off x="3047223" y="5420797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來證明古代中國地圖具有科學的傳統</a:t>
            </a:r>
          </a:p>
        </p:txBody>
      </p:sp>
    </p:spTree>
    <p:extLst>
      <p:ext uri="{BB962C8B-B14F-4D97-AF65-F5344CB8AC3E}">
        <p14:creationId xmlns:p14="http://schemas.microsoft.com/office/powerpoint/2010/main" val="1411033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750684BD-E1EB-6B9B-7218-18A2C959A44D}"/>
              </a:ext>
            </a:extLst>
          </p:cNvPr>
          <p:cNvSpPr txBox="1"/>
          <p:nvPr/>
        </p:nvSpPr>
        <p:spPr>
          <a:xfrm>
            <a:off x="4618680" y="95747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/>
              <a:t>但更多人不這麼認為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A650B96-4334-77A1-24C8-CB8ABC1A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536" y="2154281"/>
            <a:ext cx="2417349" cy="24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75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750684BD-E1EB-6B9B-7218-18A2C959A44D}"/>
              </a:ext>
            </a:extLst>
          </p:cNvPr>
          <p:cNvSpPr txBox="1"/>
          <p:nvPr/>
        </p:nvSpPr>
        <p:spPr>
          <a:xfrm>
            <a:off x="2310362" y="957472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/>
              <a:t>他們認為地圖學不只包含數學的技術，也包含人文主義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A650B96-4334-77A1-24C8-CB8ABC1A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536" y="2154281"/>
            <a:ext cx="2417349" cy="24173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272EBB1-D198-984C-3CA7-AD3B0B80A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117" y="2152430"/>
            <a:ext cx="2419200" cy="24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22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982A843-B81D-8F7F-A0BD-73E550FBE663}"/>
              </a:ext>
            </a:extLst>
          </p:cNvPr>
          <p:cNvSpPr txBox="1"/>
          <p:nvPr/>
        </p:nvSpPr>
        <p:spPr>
          <a:xfrm>
            <a:off x="2925901" y="2967335"/>
            <a:ext cx="634019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一、政府注重量度</a:t>
            </a:r>
          </a:p>
        </p:txBody>
      </p:sp>
      <p:pic>
        <p:nvPicPr>
          <p:cNvPr id="4" name="Picture 2" descr="Oriental Despotism: A Comparative Study of Total Power: Wittfogel, Karl:  9780394747019: Amazon.com: Books">
            <a:extLst>
              <a:ext uri="{FF2B5EF4-FFF2-40B4-BE49-F238E27FC236}">
                <a16:creationId xmlns:a16="http://schemas.microsoft.com/office/drawing/2014/main" id="{D0B59BDC-1FCC-819F-5BA1-812F2BDD5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98" y="6930221"/>
            <a:ext cx="4658569" cy="71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142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iental Despotism: A Comparative Study of Total Power: Wittfogel, Karl:  9780394747019: Amazon.com: Books">
            <a:extLst>
              <a:ext uri="{FF2B5EF4-FFF2-40B4-BE49-F238E27FC236}">
                <a16:creationId xmlns:a16="http://schemas.microsoft.com/office/drawing/2014/main" id="{2E3A8329-6C62-BDD0-84C4-E92A77940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98" y="1351224"/>
            <a:ext cx="4658569" cy="71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8CD15B2-E74C-B38E-F39B-20782502BFB2}"/>
              </a:ext>
            </a:extLst>
          </p:cNvPr>
          <p:cNvSpPr txBox="1"/>
          <p:nvPr/>
        </p:nvSpPr>
        <p:spPr>
          <a:xfrm>
            <a:off x="6803745" y="3013501"/>
            <a:ext cx="4317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在</a:t>
            </a:r>
            <a:r>
              <a:rPr lang="en-US" altLang="zh-TW" sz="2400" dirty="0"/>
              <a:t>《</a:t>
            </a:r>
            <a:r>
              <a:rPr lang="zh-TW" altLang="en-US" sz="2400" dirty="0"/>
              <a:t>東方專制</a:t>
            </a:r>
            <a:r>
              <a:rPr lang="en-US" altLang="zh-TW" sz="2400" dirty="0"/>
              <a:t>》</a:t>
            </a:r>
            <a:r>
              <a:rPr lang="zh-TW" altLang="en-US" sz="2400" dirty="0"/>
              <a:t>一書中提到</a:t>
            </a:r>
            <a:endParaRPr lang="en-US" altLang="zh-TW" sz="2400" dirty="0"/>
          </a:p>
          <a:p>
            <a:r>
              <a:rPr lang="zh-TW" altLang="en-US" sz="2400" dirty="0"/>
              <a:t>中國官僚制度與農業經濟有關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67325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iental Despotism: A Comparative Study of Total Power: Wittfogel, Karl:  9780394747019: Amazon.com: Books">
            <a:extLst>
              <a:ext uri="{FF2B5EF4-FFF2-40B4-BE49-F238E27FC236}">
                <a16:creationId xmlns:a16="http://schemas.microsoft.com/office/drawing/2014/main" id="{2E3A8329-6C62-BDD0-84C4-E92A77940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98" y="6953368"/>
            <a:ext cx="4658569" cy="71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8CD15B2-E74C-B38E-F39B-20782502BFB2}"/>
              </a:ext>
            </a:extLst>
          </p:cNvPr>
          <p:cNvSpPr txBox="1"/>
          <p:nvPr/>
        </p:nvSpPr>
        <p:spPr>
          <a:xfrm>
            <a:off x="3372090" y="3013501"/>
            <a:ext cx="5447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這種經濟的成功需要兩大要素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27095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8CD15B2-E74C-B38E-F39B-20782502BFB2}"/>
              </a:ext>
            </a:extLst>
          </p:cNvPr>
          <p:cNvSpPr txBox="1"/>
          <p:nvPr/>
        </p:nvSpPr>
        <p:spPr>
          <a:xfrm>
            <a:off x="3372090" y="1427769"/>
            <a:ext cx="5447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正確的曆法與準確的地圖</a:t>
            </a:r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0E4746-CD34-CB07-00E3-7CA8C910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95" y="2324941"/>
            <a:ext cx="2643626" cy="26436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41013E0-2E52-CA7C-8AE1-AB0DAB309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205" y="2324941"/>
            <a:ext cx="2642400" cy="26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9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neral">
      <a:majorFont>
        <a:latin typeface="Lato"/>
        <a:ea typeface="Adobe 黑体 Std R"/>
        <a:cs typeface=""/>
      </a:majorFont>
      <a:minorFont>
        <a:latin typeface="Lato"/>
        <a:ea typeface="Adobe 黑体 Std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364</Words>
  <Application>Microsoft Office PowerPoint</Application>
  <PresentationFormat>寬螢幕</PresentationFormat>
  <Paragraphs>64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1" baseType="lpstr">
      <vt:lpstr>Arial</vt:lpstr>
      <vt:lpstr>Lato</vt:lpstr>
      <vt:lpstr>Office 佈景主題</vt:lpstr>
      <vt:lpstr>大地的量度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大地的量度</dc:title>
  <dc:creator>典謀 吳</dc:creator>
  <cp:lastModifiedBy>典謀 吳</cp:lastModifiedBy>
  <cp:revision>1</cp:revision>
  <dcterms:created xsi:type="dcterms:W3CDTF">2022-11-15T13:20:36Z</dcterms:created>
  <dcterms:modified xsi:type="dcterms:W3CDTF">2022-11-15T15:36:18Z</dcterms:modified>
</cp:coreProperties>
</file>