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1" r:id="rId5"/>
    <p:sldId id="265" r:id="rId6"/>
    <p:sldId id="267" r:id="rId7"/>
    <p:sldId id="263" r:id="rId8"/>
    <p:sldId id="258" r:id="rId9"/>
    <p:sldId id="270" r:id="rId10"/>
    <p:sldId id="273" r:id="rId11"/>
    <p:sldId id="259" r:id="rId12"/>
    <p:sldId id="275" r:id="rId13"/>
    <p:sldId id="272" r:id="rId14"/>
    <p:sldId id="260" r:id="rId15"/>
    <p:sldId id="261" r:id="rId16"/>
    <p:sldId id="262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青 米" initials="青" lastIdx="1" clrIdx="0">
    <p:extLst>
      <p:ext uri="{19B8F6BF-5375-455C-9EA6-DF929625EA0E}">
        <p15:presenceInfo xmlns:p15="http://schemas.microsoft.com/office/powerpoint/2012/main" userId="a869504b536b28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75" d="100"/>
          <a:sy n="75" d="100"/>
        </p:scale>
        <p:origin x="6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3487CD-72B3-4305-ABA5-1CB035E6D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4AF124-BEE8-42AE-8718-F41BEA5F3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1F962D-329B-4B7D-B583-894D6F34D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718-894E-41FA-9000-F82A9396D3E2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2F2006-79D4-41F9-AD80-F8269EC17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B82EBC-F45A-4D25-B065-77D68942F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89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04AE0F-EABC-4F48-8C4D-AFC1082F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3047680-2FC5-459D-BADB-8ACE4A0B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AF17B1-A30A-47AA-8BB4-00DD4FACB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718-894E-41FA-9000-F82A9396D3E2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3CAF95-0B82-4A05-AB9F-004F9911A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04B5E0-2DBD-48D2-A971-DE9E9976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43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634DFDD-47E5-41AF-8ACD-AABC009E34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76D63B9-04D4-4281-A44A-2F2E47122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EA8CD4-885F-4597-B7F0-492CB003A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718-894E-41FA-9000-F82A9396D3E2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7ED81C-D70A-47A4-8922-3943E2A2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E4E5D3-B7EA-4151-88C0-CA2ED915D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16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4206A5-139F-4C85-AB16-5A1D56FE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4F168B-F461-459B-9055-F255B112C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27C9E7-7948-4F2C-BC3D-86049604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718-894E-41FA-9000-F82A9396D3E2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3D7B55-CFC5-43BE-8CE1-A45EFAF6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46E564-7EB2-4454-9FA9-ADD053D0E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72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22D7-2FA4-4C01-A7CD-909595F4C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965446-AD8D-4A94-910E-889C1029F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2646ED-833D-4AA4-96BD-3D37F0F19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718-894E-41FA-9000-F82A9396D3E2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F8A5C8-7F2B-4900-B145-701E4E66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B483D0-C708-45AF-B9A0-BAE44BC2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58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8485B2-EE31-4CE5-B2C3-923BB970B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F5F66C-0DE2-4438-83DE-B5CC4C059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392A48-4C9E-4D2F-8898-9058E558A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1C437D-3B83-4CE1-BEAD-9471C0FD3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718-894E-41FA-9000-F82A9396D3E2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D3B3B7-CA23-46D3-BEB1-06FE264A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4ADE4A-91FF-4B61-991F-E784A82D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91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CFAA20-95DB-4629-B6E2-CBA3867C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42C769-0E37-4CBC-826C-7D1EEF547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CEFC10-91FC-4033-8EF1-EB10F8F41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5364424-C6FB-4456-915D-11ACE1857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38869C8-E2DD-4B70-AD28-3FF481ACC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04E4EC2-6D2B-45F9-8D09-154050394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718-894E-41FA-9000-F82A9396D3E2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73ED619-168C-4E6A-81AD-5C3737174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B5D2292-F381-4BF2-A64E-5E04FD1A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82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D310F-E34B-4D5E-9C3E-9DA5FD09C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276A30A-A897-4D74-9547-BD03DCBBD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718-894E-41FA-9000-F82A9396D3E2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2DF9272-6111-444C-8D28-D4085243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5715C1-D7CE-4B72-8DFC-1E816236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97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BFFF5A9-9A22-4F37-B72E-4DE47933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718-894E-41FA-9000-F82A9396D3E2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53F192C-106B-4833-8675-5BA503243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5F8DCE-758C-41A8-A848-84758A4E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33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4ABC1D-3936-4739-8AC8-1014B3487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B37425-10FB-4FB8-A6D8-1340CF675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0FA0A5-00EA-45E7-851C-FD0837933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6C5027-CF32-4EB3-A941-66C370C6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718-894E-41FA-9000-F82A9396D3E2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355692-FF79-42AC-A833-B476CFC3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8CB48F-FB18-4E1E-8C49-EB3B3F8F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65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533A0C-08B1-4396-800C-416C706A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C0373C9-7C99-4B67-A832-E6BB4146D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655BA46-122E-40E2-BDF7-95F95402D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3AFACFF-C796-4ECA-9285-B764524D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718-894E-41FA-9000-F82A9396D3E2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531493-1B79-40BD-9369-0E5ED036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286788-9058-4AD8-9946-9F116F28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17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05169D3-2D1B-4354-83E3-07AAC6BE3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1C9CCE-434F-4FF4-B0BE-FC067B3B5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79FBB2-C466-4FFA-B4DC-DB105DFEF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69718-894E-41FA-9000-F82A9396D3E2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A8EC11-A6A6-4AB1-9979-3E8E8CAA4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F389A9-169E-4377-9412-6FB7A967A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00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F22097-716F-45CF-BADF-E08BDA81E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資訊工程專題報告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1D1C1D"/>
                </a:solidFill>
                <a:effectLst/>
                <a:latin typeface="NotoSansSC"/>
              </a:rPr>
              <a:t> Reliable In-Network Aggregation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DFD6DC-A5E9-4F87-97DF-181B2B050F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109611058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王敬智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109611066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吳典謀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指導教授：林靖茹教授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85576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1D002D-8D6D-4BBA-A9D9-C230A2343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Main component</a:t>
            </a:r>
            <a:endParaRPr lang="zh-TW" altLang="en-US" dirty="0">
              <a:latin typeface="Google Sans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266E82-AB07-4386-9A55-00A97A9DDF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TCP cheater</a:t>
            </a:r>
          </a:p>
          <a:p>
            <a:pPr lvl="1"/>
            <a:r>
              <a:rPr lang="en-US" altLang="zh-TW" dirty="0"/>
              <a:t>Maintaining TCP connections</a:t>
            </a:r>
          </a:p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FBB1279-3717-45EC-BC69-C0D20882D9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Ring Buffer</a:t>
            </a:r>
          </a:p>
          <a:p>
            <a:endParaRPr lang="en-US" altLang="zh-TW" dirty="0"/>
          </a:p>
          <a:p>
            <a:r>
              <a:rPr lang="en-US" altLang="zh-TW" dirty="0"/>
              <a:t>##todo</a:t>
            </a:r>
          </a:p>
        </p:txBody>
      </p:sp>
    </p:spTree>
    <p:extLst>
      <p:ext uri="{BB962C8B-B14F-4D97-AF65-F5344CB8AC3E}">
        <p14:creationId xmlns:p14="http://schemas.microsoft.com/office/powerpoint/2010/main" val="2424953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449352E-DC34-4DB0-80E5-08B8CFE28920}"/>
              </a:ext>
            </a:extLst>
          </p:cNvPr>
          <p:cNvSpPr/>
          <p:nvPr/>
        </p:nvSpPr>
        <p:spPr>
          <a:xfrm>
            <a:off x="6662502" y="1592776"/>
            <a:ext cx="1026185" cy="6463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B92F366-6ABC-414F-9DE4-178532ED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TCP Cheater- PSH</a:t>
            </a:r>
            <a:endParaRPr lang="zh-TW" altLang="en-US" dirty="0">
              <a:latin typeface="Google San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311F3-BA20-4949-A5C9-DFD5EE18D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938" y="194057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Storage initial TCP header of each host</a:t>
            </a:r>
          </a:p>
          <a:p>
            <a:pPr lvl="1"/>
            <a:r>
              <a:rPr lang="en-US" altLang="zh-TW" dirty="0"/>
              <a:t>Store in register</a:t>
            </a:r>
          </a:p>
          <a:p>
            <a:pPr lvl="1"/>
            <a:r>
              <a:rPr lang="en-US" altLang="zh-TW" dirty="0"/>
              <a:t>To calculate the relative sequence number</a:t>
            </a:r>
          </a:p>
          <a:p>
            <a:r>
              <a:rPr lang="en-US" altLang="zh-TW" dirty="0"/>
              <a:t>Intercept packet and Collect data</a:t>
            </a:r>
          </a:p>
          <a:p>
            <a:pPr lvl="1"/>
            <a:r>
              <a:rPr lang="en-US" altLang="zh-TW" dirty="0"/>
              <a:t>Waiting for aggregate</a:t>
            </a:r>
          </a:p>
          <a:p>
            <a:r>
              <a:rPr lang="en-US" altLang="zh-TW" dirty="0"/>
              <a:t>Send the aggregated packet</a:t>
            </a:r>
          </a:p>
          <a:p>
            <a:pPr lvl="1"/>
            <a:r>
              <a:rPr lang="en-US" altLang="zh-TW" dirty="0"/>
              <a:t>Modify to leader’s header </a:t>
            </a:r>
          </a:p>
          <a:p>
            <a:pPr lvl="1"/>
            <a:r>
              <a:rPr lang="en-US" altLang="zh-TW" dirty="0"/>
              <a:t>Act as only one leader is sending</a:t>
            </a:r>
          </a:p>
          <a:p>
            <a:r>
              <a:rPr lang="en-US" altLang="zh-TW" dirty="0"/>
              <a:t>Recalculated checksum</a:t>
            </a:r>
          </a:p>
          <a:p>
            <a:pPr lvl="1"/>
            <a:r>
              <a:rPr lang="en-US" altLang="zh-TW" dirty="0"/>
              <a:t>Packet is drop once error checksum</a:t>
            </a:r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C816B02-90D1-4519-9D74-3A0498306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502" y="2716379"/>
            <a:ext cx="5216298" cy="375573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2EA1880-9FB4-4604-9121-436497CBC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845" y="1688100"/>
            <a:ext cx="1633281" cy="504946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7CFA6D36-D879-4D0E-AC98-3DF911596795}"/>
              </a:ext>
            </a:extLst>
          </p:cNvPr>
          <p:cNvGrpSpPr/>
          <p:nvPr/>
        </p:nvGrpSpPr>
        <p:grpSpPr>
          <a:xfrm>
            <a:off x="10699572" y="1637567"/>
            <a:ext cx="2096755" cy="712621"/>
            <a:chOff x="10699572" y="1637567"/>
            <a:chExt cx="2096755" cy="712621"/>
          </a:xfrm>
        </p:grpSpPr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02519439-563B-4C62-B250-22C4E91E9A7C}"/>
                </a:ext>
              </a:extLst>
            </p:cNvPr>
            <p:cNvSpPr/>
            <p:nvPr/>
          </p:nvSpPr>
          <p:spPr>
            <a:xfrm>
              <a:off x="10704938" y="1637567"/>
              <a:ext cx="1201674" cy="712621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42548EE-0983-4FD6-B920-5C04401EAE01}"/>
                </a:ext>
              </a:extLst>
            </p:cNvPr>
            <p:cNvSpPr txBox="1"/>
            <p:nvPr/>
          </p:nvSpPr>
          <p:spPr>
            <a:xfrm>
              <a:off x="10699572" y="1637567"/>
              <a:ext cx="2096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Aggregated </a:t>
              </a:r>
            </a:p>
            <a:p>
              <a:r>
                <a:rPr lang="en-US" altLang="zh-TW" dirty="0"/>
                <a:t>Packet</a:t>
              </a:r>
              <a:endParaRPr lang="zh-TW" altLang="en-US" dirty="0"/>
            </a:p>
          </p:txBody>
        </p:sp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0B7633A-7DCF-421D-8AE4-E18C5FED5E16}"/>
              </a:ext>
            </a:extLst>
          </p:cNvPr>
          <p:cNvSpPr txBox="1"/>
          <p:nvPr/>
        </p:nvSpPr>
        <p:spPr>
          <a:xfrm>
            <a:off x="6678273" y="1592776"/>
            <a:ext cx="2096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Original </a:t>
            </a:r>
          </a:p>
          <a:p>
            <a:r>
              <a:rPr lang="en-US" altLang="zh-TW" dirty="0"/>
              <a:t>Packet</a:t>
            </a:r>
            <a:endParaRPr lang="zh-TW" altLang="en-US" dirty="0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FC0ACFF4-7DC1-455B-B246-E9624001A08C}"/>
              </a:ext>
            </a:extLst>
          </p:cNvPr>
          <p:cNvSpPr/>
          <p:nvPr/>
        </p:nvSpPr>
        <p:spPr>
          <a:xfrm>
            <a:off x="7856113" y="1688100"/>
            <a:ext cx="662732" cy="504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A85286C5-6868-41BB-9CD9-B1E0631746FB}"/>
              </a:ext>
            </a:extLst>
          </p:cNvPr>
          <p:cNvSpPr/>
          <p:nvPr/>
        </p:nvSpPr>
        <p:spPr>
          <a:xfrm>
            <a:off x="10001485" y="1711131"/>
            <a:ext cx="662732" cy="504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53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92F366-6ABC-414F-9DE4-178532ED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TCP Cheater- ACK</a:t>
            </a:r>
            <a:endParaRPr lang="zh-TW" altLang="en-US" dirty="0">
              <a:latin typeface="Google San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311F3-BA20-4949-A5C9-DFD5EE18D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290" y="190289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Replicated the ACK packet </a:t>
            </a:r>
          </a:p>
          <a:p>
            <a:pPr lvl="1"/>
            <a:r>
              <a:rPr lang="en-US" altLang="zh-TW" dirty="0"/>
              <a:t>To cheat other host their packet is </a:t>
            </a:r>
            <a:r>
              <a:rPr lang="en-US" altLang="zh-TW" dirty="0" err="1"/>
              <a:t>ACKed</a:t>
            </a:r>
            <a:endParaRPr lang="en-US" altLang="zh-TW" dirty="0"/>
          </a:p>
          <a:p>
            <a:pPr lvl="1"/>
            <a:r>
              <a:rPr lang="en-US" altLang="zh-TW" dirty="0"/>
              <a:t>Using multicasting group</a:t>
            </a:r>
          </a:p>
          <a:p>
            <a:r>
              <a:rPr lang="en-US" altLang="zh-TW" dirty="0"/>
              <a:t>Modify the packet header</a:t>
            </a:r>
          </a:p>
          <a:p>
            <a:pPr lvl="1"/>
            <a:r>
              <a:rPr lang="en-US" altLang="zh-TW" dirty="0"/>
              <a:t>Read the value from register</a:t>
            </a:r>
          </a:p>
          <a:p>
            <a:pPr lvl="1"/>
            <a:r>
              <a:rPr lang="en-US" altLang="zh-TW" dirty="0"/>
              <a:t>Recover to original host header</a:t>
            </a:r>
          </a:p>
          <a:p>
            <a:r>
              <a:rPr lang="en-US" altLang="zh-TW" dirty="0"/>
              <a:t>Recalculated checksum</a:t>
            </a:r>
          </a:p>
          <a:p>
            <a:pPr lvl="1"/>
            <a:r>
              <a:rPr lang="en-US" altLang="zh-TW" dirty="0"/>
              <a:t>Packet is drop once error checksum</a:t>
            </a:r>
          </a:p>
          <a:p>
            <a:pPr marL="457200" lvl="1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765B230-574A-40C4-AC99-9E297D7BA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901" y="1902898"/>
            <a:ext cx="5340088" cy="388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56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92F366-6ABC-414F-9DE4-178532ED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Ring Buffer</a:t>
            </a:r>
            <a:endParaRPr lang="zh-TW" altLang="en-US" dirty="0">
              <a:latin typeface="Google San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311F3-BA20-4949-A5C9-DFD5EE18D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D14E740-2AD1-4E5A-BA66-7631967EF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772" y="1555168"/>
            <a:ext cx="6242177" cy="452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89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3439C-38CA-40B7-857E-BB9EB96D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Experiment Scenario</a:t>
            </a:r>
            <a:endParaRPr lang="zh-TW" altLang="en-US" dirty="0">
              <a:latin typeface="Google San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E047D3-4CC3-4B6E-B3F1-AE5EB1D5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2320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7EBF84-B12F-4F97-958D-BE7E4469A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Scenario 1</a:t>
            </a:r>
            <a:endParaRPr lang="zh-TW" altLang="en-US" dirty="0">
              <a:latin typeface="Google San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3B13E0-E3CA-4E6D-A351-E45A57B3A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10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512F71-F6C6-413E-988A-5E18E843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Scenario 2</a:t>
            </a:r>
            <a:endParaRPr lang="zh-TW" altLang="en-US" dirty="0">
              <a:latin typeface="Google San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ECFE60-48F7-4583-AC69-36F4CCC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62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FF3EF-8428-4227-BDC5-4196D827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1D1C1D"/>
                </a:solidFill>
                <a:effectLst/>
                <a:latin typeface="NotoSansSC"/>
              </a:rPr>
              <a:t>Reliable In-Network Aggregation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B8E2BC-80AF-420A-8BCB-05256820C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Aggregation</a:t>
            </a:r>
          </a:p>
          <a:p>
            <a:pPr lvl="1"/>
            <a:r>
              <a:rPr lang="en-US" altLang="zh-TW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Grouping and summarizing specific data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Maybe a ML</a:t>
            </a:r>
            <a:r>
              <a:rPr lang="zh-TW" altLang="en-US" dirty="0">
                <a:solidFill>
                  <a:srgbClr val="000000"/>
                </a:solidFill>
                <a:latin typeface="Lato" panose="020B060402020202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checkpoints or else</a:t>
            </a:r>
            <a:endParaRPr lang="en-US" altLang="zh-TW" b="0" i="0" dirty="0">
              <a:solidFill>
                <a:srgbClr val="000000"/>
              </a:solidFill>
              <a:effectLst/>
              <a:latin typeface="Lato" panose="020B0604020202020204" pitchFamily="34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In-Network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Aggregating in Network stage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Not in host terminal</a:t>
            </a:r>
          </a:p>
          <a:p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Reliable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Packet loss handling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Sequence ensure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Acknowledgement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BF22318E-01B9-4E9B-BF60-9746A608DC9D}"/>
              </a:ext>
            </a:extLst>
          </p:cNvPr>
          <p:cNvSpPr/>
          <p:nvPr/>
        </p:nvSpPr>
        <p:spPr>
          <a:xfrm>
            <a:off x="10540012" y="3570133"/>
            <a:ext cx="1468191" cy="10830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>
                <a:solidFill>
                  <a:schemeClr val="tx1"/>
                </a:solidFill>
              </a:rPr>
              <a:t>2</a:t>
            </a:r>
            <a:endParaRPr lang="zh-TW" altLang="en-US" sz="3000" dirty="0">
              <a:solidFill>
                <a:schemeClr val="tx1"/>
              </a:solidFill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47AAA7FF-542E-4D63-879C-4F017FDAC896}"/>
              </a:ext>
            </a:extLst>
          </p:cNvPr>
          <p:cNvSpPr/>
          <p:nvPr/>
        </p:nvSpPr>
        <p:spPr>
          <a:xfrm>
            <a:off x="7472432" y="2352923"/>
            <a:ext cx="1468191" cy="10830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b="1" dirty="0">
                <a:solidFill>
                  <a:schemeClr val="tx1"/>
                </a:solidFill>
              </a:rPr>
              <a:t>1</a:t>
            </a:r>
            <a:endParaRPr lang="zh-TW" altLang="en-US" sz="3000" b="1" dirty="0">
              <a:solidFill>
                <a:schemeClr val="tx1"/>
              </a:solidFill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DA806EB-1830-4C86-B2E9-6F017B851682}"/>
              </a:ext>
            </a:extLst>
          </p:cNvPr>
          <p:cNvSpPr/>
          <p:nvPr/>
        </p:nvSpPr>
        <p:spPr>
          <a:xfrm>
            <a:off x="7472432" y="4787030"/>
            <a:ext cx="1468191" cy="10830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b="1" dirty="0">
                <a:solidFill>
                  <a:schemeClr val="tx1"/>
                </a:solidFill>
              </a:rPr>
              <a:t>1</a:t>
            </a:r>
            <a:endParaRPr lang="zh-TW" altLang="en-US" sz="3000" b="1" dirty="0">
              <a:solidFill>
                <a:schemeClr val="tx1"/>
              </a:solidFill>
            </a:endParaRPr>
          </a:p>
        </p:txBody>
      </p:sp>
      <p:sp>
        <p:nvSpPr>
          <p:cNvPr id="8" name="加號 7">
            <a:extLst>
              <a:ext uri="{FF2B5EF4-FFF2-40B4-BE49-F238E27FC236}">
                <a16:creationId xmlns:a16="http://schemas.microsoft.com/office/drawing/2014/main" id="{1E0250F4-ED29-4F24-BD56-0D265A43DF2E}"/>
              </a:ext>
            </a:extLst>
          </p:cNvPr>
          <p:cNvSpPr/>
          <p:nvPr/>
        </p:nvSpPr>
        <p:spPr>
          <a:xfrm>
            <a:off x="7807282" y="3686512"/>
            <a:ext cx="798490" cy="850006"/>
          </a:xfrm>
          <a:prstGeom prst="mathPlu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221E11EE-6FB2-4A11-BDF1-019D73802F1B}"/>
              </a:ext>
            </a:extLst>
          </p:cNvPr>
          <p:cNvSpPr/>
          <p:nvPr/>
        </p:nvSpPr>
        <p:spPr>
          <a:xfrm>
            <a:off x="9344070" y="3923931"/>
            <a:ext cx="1083077" cy="375163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698366-8938-44DF-8073-E23EB753085B}"/>
              </a:ext>
            </a:extLst>
          </p:cNvPr>
          <p:cNvSpPr/>
          <p:nvPr/>
        </p:nvSpPr>
        <p:spPr>
          <a:xfrm>
            <a:off x="9331013" y="2655153"/>
            <a:ext cx="150187" cy="291271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174B0A8-66A6-49B3-9CBA-214C4EBAC13B}"/>
              </a:ext>
            </a:extLst>
          </p:cNvPr>
          <p:cNvSpPr/>
          <p:nvPr/>
        </p:nvSpPr>
        <p:spPr>
          <a:xfrm>
            <a:off x="9055146" y="2655153"/>
            <a:ext cx="342900" cy="1283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C149FE7-8242-4CF2-8280-83CB4413EF8B}"/>
              </a:ext>
            </a:extLst>
          </p:cNvPr>
          <p:cNvSpPr/>
          <p:nvPr/>
        </p:nvSpPr>
        <p:spPr>
          <a:xfrm>
            <a:off x="9078756" y="5439508"/>
            <a:ext cx="342900" cy="1283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389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FF3EF-8428-4227-BDC5-4196D827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1D1C1D"/>
                </a:solidFill>
                <a:effectLst/>
                <a:latin typeface="NotoSansSC"/>
              </a:rPr>
              <a:t>Building concepts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B8E2BC-80AF-420A-8BCB-05256820C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In-Network – P4 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Software-Defined Network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Programmable switch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Can handling headers from layer 2 to layer 5</a:t>
            </a:r>
          </a:p>
          <a:p>
            <a:pPr lvl="1"/>
            <a:endParaRPr lang="en-US" altLang="zh-TW" dirty="0">
              <a:solidFill>
                <a:srgbClr val="000000"/>
              </a:solidFill>
              <a:latin typeface="Lato" panose="020B0604020202020204" pitchFamily="34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Reliability – TCP protocol</a:t>
            </a:r>
          </a:p>
          <a:p>
            <a:pPr lvl="1"/>
            <a:r>
              <a:rPr lang="en-US" altLang="zh-TW" dirty="0"/>
              <a:t>Sequence is ensure</a:t>
            </a:r>
          </a:p>
          <a:p>
            <a:pPr lvl="1"/>
            <a:r>
              <a:rPr lang="en-US" altLang="zh-TW" dirty="0"/>
              <a:t>Packet loss handling</a:t>
            </a:r>
          </a:p>
          <a:p>
            <a:pPr lvl="1"/>
            <a:r>
              <a:rPr lang="en-US" altLang="zh-TW" dirty="0"/>
              <a:t>Packet Acknowledgement</a:t>
            </a:r>
          </a:p>
          <a:p>
            <a:pPr lvl="1"/>
            <a:endParaRPr lang="en-US" altLang="zh-TW" dirty="0">
              <a:solidFill>
                <a:srgbClr val="000000"/>
              </a:solidFill>
              <a:latin typeface="Lato" panose="020B0604020202020204" pitchFamily="34" charset="0"/>
            </a:endParaRPr>
          </a:p>
          <a:p>
            <a:pPr lvl="1"/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303F7A7-B264-4DA9-AF5A-25001C94F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800" y="2129631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26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6E723E-BAC3-492C-A828-0723B079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A multi-host In-Network aggregator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0658A0-8128-425D-87E9-666BFB947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Receiving data from multiple hosts</a:t>
            </a:r>
          </a:p>
          <a:p>
            <a:r>
              <a:rPr lang="en-US" altLang="zh-TW" dirty="0"/>
              <a:t>Send to Receiver after aggregation</a:t>
            </a:r>
          </a:p>
          <a:p>
            <a:r>
              <a:rPr lang="en-US" altLang="zh-TW" dirty="0"/>
              <a:t>Works under TCP connections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536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120B78-786C-480C-8EE7-EF33BC67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In-Network Aggregation </a:t>
            </a:r>
            <a:endParaRPr lang="zh-TW" altLang="en-US" dirty="0">
              <a:latin typeface="Google San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643EEB-1450-4E51-A4FD-09EB9A57E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Doing aggregation in Network</a:t>
            </a:r>
          </a:p>
          <a:p>
            <a:r>
              <a:rPr lang="en-US" altLang="zh-TW" dirty="0"/>
              <a:t>Not in terminal host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4151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74080F-65E0-4B12-952C-239C6391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P4</a:t>
            </a:r>
            <a:endParaRPr lang="zh-TW" altLang="en-US" dirty="0">
              <a:latin typeface="Google San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5BA5B3-ED94-4942-8316-BF79B4063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Software-defined Network</a:t>
            </a:r>
          </a:p>
          <a:p>
            <a:r>
              <a:rPr lang="en-US" altLang="zh-TW" dirty="0"/>
              <a:t>Programmable Switch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516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3A1F5B-D5B7-4B96-B5E3-241A91C0F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882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Google Sans"/>
              </a:rPr>
              <a:t>Reliability</a:t>
            </a:r>
            <a:endParaRPr lang="zh-TW" altLang="en-US" dirty="0">
              <a:latin typeface="Google Sans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A97A8AC2-D56A-430D-8185-9C88E65D8FC5}"/>
              </a:ext>
            </a:extLst>
          </p:cNvPr>
          <p:cNvSpPr txBox="1">
            <a:spLocks/>
          </p:cNvSpPr>
          <p:nvPr/>
        </p:nvSpPr>
        <p:spPr>
          <a:xfrm>
            <a:off x="668383" y="171644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Base on TCP connection:</a:t>
            </a:r>
          </a:p>
          <a:p>
            <a:r>
              <a:rPr lang="en-US" altLang="zh-TW" dirty="0"/>
              <a:t>Sequence is ensure by TCP</a:t>
            </a:r>
          </a:p>
          <a:p>
            <a:r>
              <a:rPr lang="en-US" altLang="zh-TW" dirty="0"/>
              <a:t>Retransmission mechanism</a:t>
            </a:r>
          </a:p>
          <a:p>
            <a:r>
              <a:rPr lang="en-US" altLang="zh-TW" dirty="0"/>
              <a:t>Acknowledgement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8994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194ADF-966D-497F-934D-31600411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Environment</a:t>
            </a:r>
            <a:endParaRPr lang="zh-TW" altLang="en-US" dirty="0">
              <a:latin typeface="Google San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91714E-E491-40F7-A216-2FCEF5A9B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-apple-system"/>
              </a:rPr>
              <a:t>Ubuntu: 20.04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-apple-system"/>
              </a:rPr>
              <a:t>Mininet: 2.3.1b4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-apple-system"/>
              </a:rPr>
              <a:t>bmv2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-apple-system"/>
              </a:rPr>
              <a:t>p4c: 1.2.4.2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10865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828057-8C7B-4BA3-85F8-2D2384EA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43648" cy="1325563"/>
          </a:xfrm>
        </p:spPr>
        <p:txBody>
          <a:bodyPr/>
          <a:lstStyle/>
          <a:p>
            <a:r>
              <a:rPr lang="en-US" altLang="zh-TW" dirty="0">
                <a:latin typeface="Google Sans"/>
              </a:rPr>
              <a:t>Topology</a:t>
            </a:r>
            <a:endParaRPr lang="zh-TW" altLang="en-US" dirty="0">
              <a:latin typeface="Google San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F8E94D-D4F6-48E1-B1AD-6AD3DCA6F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228" y="1094704"/>
            <a:ext cx="4133045" cy="5272009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altLang="zh-TW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-apple-system"/>
              </a:rPr>
              <a:t>Environments</a:t>
            </a:r>
          </a:p>
          <a:p>
            <a:pPr lvl="1"/>
            <a:r>
              <a:rPr lang="en-US" altLang="zh-TW" b="0" i="0" dirty="0">
                <a:effectLst/>
                <a:latin typeface="-apple-system"/>
              </a:rPr>
              <a:t>Ubuntu: 20.04</a:t>
            </a:r>
          </a:p>
          <a:p>
            <a:pPr lvl="1"/>
            <a:r>
              <a:rPr lang="en-US" altLang="zh-TW" b="0" i="0" dirty="0">
                <a:effectLst/>
                <a:latin typeface="-apple-system"/>
              </a:rPr>
              <a:t>Mininet: 2.3.1b4</a:t>
            </a:r>
          </a:p>
          <a:p>
            <a:pPr lvl="1"/>
            <a:r>
              <a:rPr lang="en-US" altLang="zh-TW" b="0" i="0" dirty="0">
                <a:effectLst/>
                <a:latin typeface="-apple-system"/>
              </a:rPr>
              <a:t>bmv2 </a:t>
            </a:r>
          </a:p>
          <a:p>
            <a:pPr lvl="1"/>
            <a:r>
              <a:rPr lang="en-US" altLang="zh-TW" b="0" i="0" dirty="0">
                <a:effectLst/>
                <a:latin typeface="-apple-system"/>
              </a:rPr>
              <a:t>p4c: 1.2.4.2</a:t>
            </a:r>
          </a:p>
          <a:p>
            <a:pPr lvl="1"/>
            <a:endParaRPr lang="en-US" altLang="zh-TW" b="0" i="0" dirty="0">
              <a:effectLst/>
              <a:latin typeface="-apple-system"/>
            </a:endParaRPr>
          </a:p>
          <a:p>
            <a:r>
              <a:rPr lang="en-US" altLang="zh-TW" dirty="0"/>
              <a:t>Devices</a:t>
            </a:r>
          </a:p>
          <a:p>
            <a:pPr lvl="1"/>
            <a:r>
              <a:rPr lang="en-US" altLang="zh-TW" dirty="0"/>
              <a:t>4 Sender host</a:t>
            </a:r>
          </a:p>
          <a:p>
            <a:pPr lvl="1"/>
            <a:r>
              <a:rPr lang="en-US" altLang="zh-TW" dirty="0"/>
              <a:t>1 Receiver host</a:t>
            </a:r>
          </a:p>
          <a:p>
            <a:pPr lvl="1"/>
            <a:r>
              <a:rPr lang="en-US" altLang="zh-TW" dirty="0"/>
              <a:t>1 Aggregator switch</a:t>
            </a:r>
          </a:p>
          <a:p>
            <a:r>
              <a:rPr lang="en-US" altLang="zh-TW" dirty="0"/>
              <a:t>Connections</a:t>
            </a:r>
          </a:p>
          <a:p>
            <a:pPr lvl="1"/>
            <a:r>
              <a:rPr lang="en-US" altLang="zh-TW" dirty="0"/>
              <a:t>4 TCP connections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BBCAA0F-DE1E-47E0-8CB3-AF5829471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637" y="491287"/>
            <a:ext cx="7287642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66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280</Words>
  <Application>Microsoft Office PowerPoint</Application>
  <PresentationFormat>寬螢幕</PresentationFormat>
  <Paragraphs>98</Paragraphs>
  <Slides>16</Slides>
  <Notes>0</Notes>
  <HiddenSlides>4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5" baseType="lpstr">
      <vt:lpstr>-apple-system</vt:lpstr>
      <vt:lpstr>Google Sans</vt:lpstr>
      <vt:lpstr>NotoSansSC</vt:lpstr>
      <vt:lpstr>微軟正黑體</vt:lpstr>
      <vt:lpstr>Arial</vt:lpstr>
      <vt:lpstr>Calibri</vt:lpstr>
      <vt:lpstr>Calibri Light</vt:lpstr>
      <vt:lpstr>Lato</vt:lpstr>
      <vt:lpstr>Office 佈景主題</vt:lpstr>
      <vt:lpstr>資訊工程專題報告  Reliable In-Network Aggregation</vt:lpstr>
      <vt:lpstr>Reliable In-Network Aggregation</vt:lpstr>
      <vt:lpstr>Building concepts</vt:lpstr>
      <vt:lpstr>A multi-host In-Network aggregator</vt:lpstr>
      <vt:lpstr>In-Network Aggregation </vt:lpstr>
      <vt:lpstr>P4</vt:lpstr>
      <vt:lpstr>Reliability</vt:lpstr>
      <vt:lpstr>Environment</vt:lpstr>
      <vt:lpstr>Topology</vt:lpstr>
      <vt:lpstr>Main component</vt:lpstr>
      <vt:lpstr>TCP Cheater- PSH</vt:lpstr>
      <vt:lpstr>TCP Cheater- ACK</vt:lpstr>
      <vt:lpstr>Ring Buffer</vt:lpstr>
      <vt:lpstr>Experiment Scenario</vt:lpstr>
      <vt:lpstr>Scenario 1</vt:lpstr>
      <vt:lpstr>Scenario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資訊工程專題報告  Reliable In-Network Aggregation</dc:title>
  <dc:creator>青 米</dc:creator>
  <cp:lastModifiedBy>青 米</cp:lastModifiedBy>
  <cp:revision>59</cp:revision>
  <dcterms:created xsi:type="dcterms:W3CDTF">2024-06-07T11:39:16Z</dcterms:created>
  <dcterms:modified xsi:type="dcterms:W3CDTF">2024-06-08T12:37:06Z</dcterms:modified>
</cp:coreProperties>
</file>