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3199"/>
  </p:normalViewPr>
  <p:slideViewPr>
    <p:cSldViewPr snapToGrid="0" snapToObjects="1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population mean</c:v>
                </c:pt>
                <c:pt idx="1">
                  <c:v>Model top 20%</c:v>
                </c:pt>
                <c:pt idx="2">
                  <c:v>Model top 10%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</c:v>
                </c:pt>
                <c:pt idx="1">
                  <c:v>57</c:v>
                </c:pt>
                <c:pt idx="2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FA-4B17-8590-4EEAC0E49B1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39413728"/>
        <c:axId val="-2103291584"/>
      </c:barChart>
      <c:catAx>
        <c:axId val="2139413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3291584"/>
        <c:crosses val="autoZero"/>
        <c:auto val="1"/>
        <c:lblAlgn val="ctr"/>
        <c:lblOffset val="100"/>
        <c:noMultiLvlLbl val="0"/>
      </c:catAx>
      <c:valAx>
        <c:axId val="-2103291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9413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>
          <a:xfrm>
            <a:off x="444500" y="6261100"/>
            <a:ext cx="2540000" cy="444500"/>
          </a:xfrm>
        </p:spPr>
        <p:txBody>
          <a:bodyPr/>
          <a:lstStyle/>
          <a:p>
            <a:r>
              <a:rPr lang="en-US" smtClean="0"/>
              <a:t>Capital One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7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4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7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1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0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8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0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9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DFC52-A488-8746-82B6-84083ABA50F0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44500" y="6261099"/>
            <a:ext cx="25400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Capital One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2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4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consumer bank </a:t>
            </a:r>
            <a:r>
              <a:rPr lang="en-US" dirty="0"/>
              <a:t>sales department is starting a campaign. </a:t>
            </a:r>
            <a:r>
              <a:rPr lang="en-US" dirty="0" smtClean="0"/>
              <a:t>They are  </a:t>
            </a:r>
            <a:r>
              <a:rPr lang="en-US" dirty="0"/>
              <a:t>trying to get people to subscribe to a term deposit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They need recommendation on how to do 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1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9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Ensemble models: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Final model = </a:t>
            </a:r>
            <a:r>
              <a:rPr lang="en-US" dirty="0" smtClean="0">
                <a:sym typeface="Wingdings"/>
              </a:rPr>
              <a:t>f(logistic, random forest, </a:t>
            </a:r>
            <a:r>
              <a:rPr lang="en-US" dirty="0" err="1" smtClean="0">
                <a:sym typeface="Wingdings"/>
              </a:rPr>
              <a:t>Adaboosting</a:t>
            </a:r>
            <a:r>
              <a:rPr lang="en-US" dirty="0" smtClean="0">
                <a:sym typeface="Wingdings"/>
              </a:rPr>
              <a:t>, SVM</a:t>
            </a:r>
            <a:r>
              <a:rPr lang="en-US" dirty="0" smtClean="0">
                <a:sym typeface="Wingdings"/>
              </a:rPr>
              <a:t>)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Advantage: </a:t>
            </a:r>
          </a:p>
          <a:p>
            <a:pPr lvl="1"/>
            <a:r>
              <a:rPr lang="en-US" dirty="0" smtClean="0">
                <a:sym typeface="Wingdings"/>
              </a:rPr>
              <a:t>combine the sloping power of linear and non-linear classifier</a:t>
            </a:r>
          </a:p>
          <a:p>
            <a:pPr lvl="1"/>
            <a:r>
              <a:rPr lang="en-US" dirty="0" smtClean="0">
                <a:sym typeface="Wingdings"/>
              </a:rPr>
              <a:t>better performance than </a:t>
            </a:r>
            <a:r>
              <a:rPr lang="en-US" smtClean="0">
                <a:sym typeface="Wingdings"/>
              </a:rPr>
              <a:t>single model</a:t>
            </a:r>
            <a:endParaRPr lang="en-US" dirty="0">
              <a:sym typeface="Wingding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0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075031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Confusion 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 =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 =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359165"/>
              </p:ext>
            </p:extLst>
          </p:nvPr>
        </p:nvGraphicFramePr>
        <p:xfrm>
          <a:off x="1798084" y="3696782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6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0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Classification 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175716" y="5567939"/>
            <a:ext cx="407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sample – random 20% of population.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9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972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Top 20% model scored population has 95%+ responders</a:t>
            </a:r>
            <a:endParaRPr lang="en-US" sz="3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76" y="1394846"/>
            <a:ext cx="10222424" cy="508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7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0311"/>
          </a:xfrm>
        </p:spPr>
        <p:txBody>
          <a:bodyPr>
            <a:normAutofit/>
          </a:bodyPr>
          <a:lstStyle/>
          <a:p>
            <a:r>
              <a:rPr lang="en-US" sz="4000" smtClean="0"/>
              <a:t>Our model </a:t>
            </a:r>
            <a:r>
              <a:rPr lang="en-US" sz="4000" dirty="0" smtClean="0"/>
              <a:t>brings superior value to our client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234797"/>
              </p:ext>
            </p:extLst>
          </p:nvPr>
        </p:nvGraphicFramePr>
        <p:xfrm>
          <a:off x="838200" y="3022332"/>
          <a:ext cx="5317273" cy="3621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 flipH="1">
            <a:off x="1962616" y="3077729"/>
            <a:ext cx="2769072" cy="2145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0800000" flipV="1">
            <a:off x="3517234" y="3201731"/>
            <a:ext cx="84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7.9x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5583" y="2432772"/>
            <a:ext cx="295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 to 8x higher response rate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88789" y="2429301"/>
            <a:ext cx="326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Potential marketing cost saving $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1255437"/>
            <a:ext cx="10156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Scenario</a:t>
            </a:r>
            <a:r>
              <a:rPr lang="en-US" dirty="0" smtClean="0"/>
              <a:t>: Portugal has a population of 11MM, among of them, ~1MM potential prospects for our client. Our model solution can increase the efficacy of the marketing campaign and save cost.</a:t>
            </a:r>
          </a:p>
          <a:p>
            <a:r>
              <a:rPr lang="en-US" dirty="0" smtClean="0"/>
              <a:t>Assumption: goal to book 20000 accts; phone call cost is $3 per call.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88789" y="3918531"/>
            <a:ext cx="3065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 to </a:t>
            </a:r>
            <a:r>
              <a:rPr lang="en-US" sz="4000" b="1" dirty="0" smtClean="0">
                <a:solidFill>
                  <a:srgbClr val="00B050"/>
                </a:solidFill>
              </a:rPr>
              <a:t>$1.6 MM</a:t>
            </a:r>
            <a:endParaRPr lang="en-US" sz="4000" b="1" dirty="0">
              <a:solidFill>
                <a:srgbClr val="00B05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962615" y="4564862"/>
            <a:ext cx="1159726" cy="72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72478" y="49393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4.6x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00370" y="6028840"/>
            <a:ext cx="3999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Recent campaign, total 0.5MM minutes phone call was made</a:t>
            </a:r>
          </a:p>
          <a:p>
            <a:r>
              <a:rPr lang="en-US" sz="1200" dirty="0" smtClean="0"/>
              <a:t>(= duration * # of contacts recent campaign)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08392" y="2893063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57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would recommend the bank to do: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Job:</a:t>
            </a:r>
          </a:p>
          <a:p>
            <a:pPr lvl="1"/>
            <a:r>
              <a:rPr lang="en-US" dirty="0" smtClean="0"/>
              <a:t>Time / month of year: if Mar/Sep/Oct/Dec -  ; if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This way, the bank will </a:t>
            </a:r>
          </a:p>
          <a:p>
            <a:pPr lvl="1"/>
            <a:r>
              <a:rPr lang="en-US" dirty="0" smtClean="0"/>
              <a:t>Increase response by </a:t>
            </a:r>
            <a:r>
              <a:rPr lang="en-US" dirty="0" smtClean="0"/>
              <a:t>900% </a:t>
            </a:r>
            <a:r>
              <a:rPr lang="en-US" dirty="0" smtClean="0"/>
              <a:t>(assuming bank is now doing 50% random selection and call)</a:t>
            </a:r>
          </a:p>
          <a:p>
            <a:pPr lvl="1"/>
            <a:r>
              <a:rPr lang="en-US" dirty="0" smtClean="0"/>
              <a:t>A saving cost of $ (assume $5 per phone call)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11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279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Problem Statement</vt:lpstr>
      <vt:lpstr>Features</vt:lpstr>
      <vt:lpstr>Model structure</vt:lpstr>
      <vt:lpstr>Model performance</vt:lpstr>
      <vt:lpstr>Top 20% model scored population has 95%+ responders</vt:lpstr>
      <vt:lpstr>Our model brings superior value to our client</vt:lpstr>
      <vt:lpstr>Strategy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Yu (Edward)</dc:creator>
  <cp:lastModifiedBy>Chen, Changxing</cp:lastModifiedBy>
  <cp:revision>18</cp:revision>
  <dcterms:created xsi:type="dcterms:W3CDTF">2016-04-21T17:21:23Z</dcterms:created>
  <dcterms:modified xsi:type="dcterms:W3CDTF">2016-04-22T02:45:55Z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lassification Level">
    <vt:lpwstr>Confidential</vt:lpwstr>
  </property>
</Properties>
</file>