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5" r:id="rId3"/>
    <p:sldId id="343" r:id="rId4"/>
    <p:sldId id="371" r:id="rId5"/>
    <p:sldId id="372" r:id="rId6"/>
    <p:sldId id="373" r:id="rId7"/>
    <p:sldId id="344" r:id="rId8"/>
    <p:sldId id="346" r:id="rId9"/>
    <p:sldId id="348" r:id="rId10"/>
    <p:sldId id="347" r:id="rId11"/>
    <p:sldId id="350" r:id="rId12"/>
    <p:sldId id="349" r:id="rId13"/>
    <p:sldId id="351" r:id="rId14"/>
    <p:sldId id="354" r:id="rId15"/>
    <p:sldId id="355" r:id="rId16"/>
    <p:sldId id="352" r:id="rId17"/>
    <p:sldId id="353" r:id="rId18"/>
    <p:sldId id="356" r:id="rId19"/>
    <p:sldId id="357" r:id="rId20"/>
    <p:sldId id="368" r:id="rId21"/>
    <p:sldId id="358" r:id="rId22"/>
    <p:sldId id="361" r:id="rId23"/>
    <p:sldId id="366" r:id="rId24"/>
    <p:sldId id="362" r:id="rId25"/>
    <p:sldId id="363" r:id="rId26"/>
    <p:sldId id="364" r:id="rId27"/>
    <p:sldId id="365" r:id="rId28"/>
    <p:sldId id="359" r:id="rId29"/>
    <p:sldId id="360" r:id="rId30"/>
    <p:sldId id="374" r:id="rId31"/>
    <p:sldId id="367" r:id="rId32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2pPr>
    <a:lvl3pPr marL="9112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3pPr>
    <a:lvl4pPr marL="13684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4pPr>
    <a:lvl5pPr marL="18256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封面" id="{D3A7BA5D-EF66-4A14-BEE3-68098840FF1B}">
          <p14:sldIdLst>
            <p14:sldId id="272"/>
          </p14:sldIdLst>
        </p14:section>
        <p14:section name="MIDI概述" id="{D59C4C12-2075-41A9-AAA3-0952BFBE0466}">
          <p14:sldIdLst>
            <p14:sldId id="275"/>
            <p14:sldId id="343"/>
            <p14:sldId id="371"/>
            <p14:sldId id="372"/>
            <p14:sldId id="373"/>
            <p14:sldId id="344"/>
            <p14:sldId id="346"/>
          </p14:sldIdLst>
        </p14:section>
        <p14:section name="音符数字化" id="{909CA53C-1376-4661-B705-6AD81AC2DD76}">
          <p14:sldIdLst>
            <p14:sldId id="348"/>
            <p14:sldId id="347"/>
            <p14:sldId id="350"/>
            <p14:sldId id="349"/>
            <p14:sldId id="351"/>
            <p14:sldId id="354"/>
            <p14:sldId id="355"/>
          </p14:sldIdLst>
        </p14:section>
        <p14:section name="音色与通道" id="{FD22B7D3-0407-4331-A388-ACEA9868CBA3}">
          <p14:sldIdLst>
            <p14:sldId id="352"/>
            <p14:sldId id="353"/>
            <p14:sldId id="356"/>
            <p14:sldId id="357"/>
          </p14:sldIdLst>
        </p14:section>
        <p14:section name="MIDI编程" id="{3921B5BE-C9FE-434D-B56D-A8D8B9A05C3C}">
          <p14:sldIdLst>
            <p14:sldId id="368"/>
            <p14:sldId id="358"/>
            <p14:sldId id="361"/>
            <p14:sldId id="366"/>
            <p14:sldId id="362"/>
            <p14:sldId id="363"/>
            <p14:sldId id="364"/>
            <p14:sldId id="365"/>
            <p14:sldId id="359"/>
            <p14:sldId id="360"/>
            <p14:sldId id="374"/>
          </p14:sldIdLst>
        </p14:section>
        <p14:section name="无标题节" id="{CF1EF86F-90B8-487B-A08B-FE4B748C0F1A}">
          <p14:sldIdLst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FF"/>
    <a:srgbClr val="810000"/>
    <a:srgbClr val="0070C0"/>
    <a:srgbClr val="575757"/>
    <a:srgbClr val="00447C"/>
    <a:srgbClr val="800964"/>
    <a:srgbClr val="47872C"/>
    <a:srgbClr val="810964"/>
    <a:srgbClr val="D18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3817" autoAdjust="0"/>
  </p:normalViewPr>
  <p:slideViewPr>
    <p:cSldViewPr snapToGrid="0">
      <p:cViewPr varScale="1">
        <p:scale>
          <a:sx n="50" d="100"/>
          <a:sy n="50" d="100"/>
        </p:scale>
        <p:origin x="27" y="249"/>
      </p:cViewPr>
      <p:guideLst>
        <p:guide orient="horz" pos="2131"/>
        <p:guide pos="3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2" name="Rectangle 37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3" name="Rectangle 37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D5D588D6-B38E-47E1-9FB9-B2D5E5E12168}" type="datetime1">
              <a:rPr lang="zh-CN" altLang="en-US" smtClean="0"/>
              <a:pPr/>
              <a:t>2021/6/17</a:t>
            </a:fld>
            <a:endParaRPr lang="zh-CN" altLang="en-US"/>
          </a:p>
        </p:txBody>
      </p:sp>
      <p:sp>
        <p:nvSpPr>
          <p:cNvPr id="1050024" name="Rectangle 37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5" name="Rectangle 37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fld id="{25B2AE83-4122-4AD4-8BEA-4B303EDD3B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83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6" name="Rectangle 3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17" name="Rectangle 370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9DEF6F98-2180-4A80-8521-84A55AA50711}" type="datetime1">
              <a:rPr lang="zh-CN" altLang="en-US" smtClean="0"/>
              <a:pPr/>
              <a:t>2021/6/17</a:t>
            </a:fld>
            <a:endParaRPr lang="zh-CN" altLang="en-US"/>
          </a:p>
        </p:txBody>
      </p:sp>
      <p:sp>
        <p:nvSpPr>
          <p:cNvPr id="1050018" name="Rectangle 371"/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0019" name="Rectangle 3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271838"/>
            <a:ext cx="7943850" cy="2676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>
                <a:sym typeface="Calibri" pitchFamily="34" charset="0"/>
              </a:rPr>
              <a:t>单击此处编辑母版文本样式</a:t>
            </a:r>
            <a:endParaRPr lang="en-US" altLang="en-US" noProof="0">
              <a:sym typeface="Calibri" pitchFamily="34" charset="0"/>
            </a:endParaRPr>
          </a:p>
          <a:p>
            <a:pPr lvl="1"/>
            <a:r>
              <a:rPr lang="zh-CN" altLang="en-US" noProof="0">
                <a:sym typeface="Calibri" pitchFamily="34" charset="0"/>
              </a:rPr>
              <a:t>第二级</a:t>
            </a:r>
            <a:endParaRPr lang="en-US" altLang="en-US" noProof="0">
              <a:sym typeface="Calibri" pitchFamily="34" charset="0"/>
            </a:endParaRPr>
          </a:p>
          <a:p>
            <a:pPr lvl="2"/>
            <a:r>
              <a:rPr lang="zh-CN" altLang="en-US" noProof="0">
                <a:sym typeface="Calibri" pitchFamily="34" charset="0"/>
              </a:rPr>
              <a:t>第三级</a:t>
            </a:r>
            <a:endParaRPr lang="en-US" altLang="en-US" noProof="0">
              <a:sym typeface="Calibri" pitchFamily="34" charset="0"/>
            </a:endParaRPr>
          </a:p>
          <a:p>
            <a:pPr lvl="3"/>
            <a:r>
              <a:rPr lang="zh-CN" altLang="en-US" noProof="0">
                <a:sym typeface="Calibri" pitchFamily="34" charset="0"/>
              </a:rPr>
              <a:t>第四级</a:t>
            </a:r>
            <a:endParaRPr lang="en-US" altLang="en-US" noProof="0">
              <a:sym typeface="Calibri" pitchFamily="34" charset="0"/>
            </a:endParaRPr>
          </a:p>
          <a:p>
            <a:pPr lvl="4"/>
            <a:r>
              <a:rPr lang="zh-CN" altLang="en-US" noProof="0">
                <a:sym typeface="Calibri" pitchFamily="34" charset="0"/>
              </a:rPr>
              <a:t>第五级</a:t>
            </a:r>
            <a:endParaRPr lang="en-US" altLang="en-US" noProof="0">
              <a:sym typeface="Calibri" pitchFamily="34" charset="0"/>
            </a:endParaRPr>
          </a:p>
        </p:txBody>
      </p:sp>
      <p:sp>
        <p:nvSpPr>
          <p:cNvPr id="1050020" name="Rectangle 3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21" name="Rectangle 3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微软雅黑" panose="020B0503020204020204" pitchFamily="34" charset="-122"/>
              </a:defRPr>
            </a:lvl1pPr>
          </a:lstStyle>
          <a:p>
            <a:fld id="{4F76F37F-AC5B-4388-B82E-0D05141DD7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3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A63EA-8E11-4C23-8D5F-06993B91AB1A}" type="datetime1">
              <a:rPr lang="zh-CN" altLang="en-US" smtClean="0"/>
              <a:pPr/>
              <a:t>2021/6/17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76F37F-AC5B-4388-B82E-0D05141DD76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7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9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2021/6/17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2021/6/17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2021/6/17</a:t>
            </a:fld>
            <a:endParaRPr lang="zh-CN" altLang="en-US" b="1" i="1" dirty="0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3CBC17-FD58-4691-9E54-B659F83E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950A88-17C8-4F06-AD2F-646CFE9E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2021/6/17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B692B4E-2409-484F-93A5-24618124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8FA4711-0779-42A7-AEC8-159C05F6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15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C7B4E93-9C8B-4DB0-9873-B0EA21A2CC91}" type="datetime1">
              <a:rPr lang="zh-CN" altLang="en-US" smtClean="0"/>
              <a:pPr/>
              <a:t>2021/6/17</a:t>
            </a:fld>
            <a:endParaRPr lang="zh-CN" altLang="en-US" b="1" i="1"/>
          </a:p>
        </p:txBody>
      </p:sp>
      <p:sp>
        <p:nvSpPr>
          <p:cNvPr id="1048662" name="Rectangle 15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B872BD3-2464-4955-9AA9-DB7366A4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C2BB758-8E66-4949-B892-F78C5AC2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8585557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5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fld id="{7D4FE00E-8C06-457B-9BDE-A197369E635E}" type="datetime1">
              <a:rPr lang="zh-CN" altLang="en-US" smtClean="0"/>
              <a:pPr/>
              <a:t>2021/6/17</a:t>
            </a:fld>
            <a:endParaRPr lang="zh-CN" altLang="en-US" b="1" i="1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5" y="6459538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00" b="1" i="1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0" y="6415088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fld id="{4735416B-1EEB-4908-B3FA-75CB8A360816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3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  <a:headEnd/>
            <a:tailEnd/>
          </a:ln>
        </p:spPr>
      </p:cxnSp>
      <p:pic>
        <p:nvPicPr>
          <p:cNvPr id="2097152" name="Picture 2057"/>
          <p:cNvPicPr>
            <a:picLocks noChangeAspect="1" noChangeArrowheads="1"/>
          </p:cNvPicPr>
          <p:nvPr/>
        </p:nvPicPr>
        <p:blipFill>
          <a:blip r:embed="rId7" cstate="print"/>
          <a:srcRect l="18823" t="8015" r="10895" b="13808"/>
          <a:stretch>
            <a:fillRect/>
          </a:stretch>
        </p:blipFill>
        <p:spPr bwMode="auto">
          <a:xfrm>
            <a:off x="10668000" y="84138"/>
            <a:ext cx="836613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8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  <p:sldLayoutId id="2147483671" r:id="rId5"/>
  </p:sldLayoutIdLst>
  <p:transition advClick="0"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9pPr>
    </p:titleStyle>
    <p:bodyStyle>
      <a:lvl1pPr marL="68263" indent="-68263" algn="l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288925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300">
          <a:solidFill>
            <a:srgbClr val="404040"/>
          </a:solidFill>
          <a:latin typeface="+mn-lt"/>
          <a:ea typeface="+mn-ea"/>
        </a:defRPr>
      </a:lvl2pPr>
      <a:lvl3pPr marL="423863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3pPr>
      <a:lvl4pPr marL="560388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4pPr>
      <a:lvl5pPr marL="698500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5pPr>
      <a:lvl6pPr marL="11557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6pPr>
      <a:lvl7pPr marL="16129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7pPr>
      <a:lvl8pPr marL="20701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8pPr>
      <a:lvl9pPr marL="25273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ms711632(v%3dvs.85)" TargetMode="External"/><Relationship Id="rId2" Type="http://schemas.openxmlformats.org/officeDocument/2006/relationships/hyperlink" Target="https://docs.microsoft.com/en-us/previous-versions/ms712038(v%3dvs.85)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previous-versions/ms711640(v%3dvs.85)" TargetMode="External"/><Relationship Id="rId4" Type="http://schemas.openxmlformats.org/officeDocument/2006/relationships/hyperlink" Target="https://docs.microsoft.com/en-us/previous-versions/ms711620%28v%3dvs.85%2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IDIexample/MIDIexample.mdsp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../SortShow&#25490;&#24207;&#31168;/Release/" TargetMode="External"/><Relationship Id="rId2" Type="http://schemas.openxmlformats.org/officeDocument/2006/relationships/hyperlink" Target="../../KbMIDI/Releas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idiEditor_2_5_0_Install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472"/>
          <p:cNvSpPr>
            <a:spLocks noChangeArrowheads="1"/>
          </p:cNvSpPr>
          <p:nvPr/>
        </p:nvSpPr>
        <p:spPr bwMode="auto">
          <a:xfrm>
            <a:off x="3175" y="4991100"/>
            <a:ext cx="12188825" cy="1866900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425450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561975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700088" indent="-1397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1572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6144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0716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5288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048666" name="Rectangle 476"/>
          <p:cNvSpPr>
            <a:spLocks noGrp="1" noChangeArrowheads="1"/>
          </p:cNvSpPr>
          <p:nvPr>
            <p:ph idx="4294967295"/>
          </p:nvPr>
        </p:nvSpPr>
        <p:spPr>
          <a:xfrm>
            <a:off x="1068387" y="5249068"/>
            <a:ext cx="10058400" cy="1350963"/>
          </a:xfrm>
          <a:prstGeom prst="rect">
            <a:avLst/>
          </a:prstGeo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上海大学计算机学院 </a:t>
            </a:r>
            <a:endParaRPr lang="en-US" altLang="zh-CN" sz="20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sz="20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2021年6月30</a:t>
            </a:r>
            <a:r>
              <a:rPr lang="zh-CN" altLang="en-US" sz="20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0488" y="506116"/>
            <a:ext cx="546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计算机编程实训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习题课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MIDI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9" name="Rectangle 474"/>
          <p:cNvSpPr txBox="1">
            <a:spLocks noChangeArrowheads="1"/>
          </p:cNvSpPr>
          <p:nvPr/>
        </p:nvSpPr>
        <p:spPr bwMode="auto">
          <a:xfrm>
            <a:off x="-102341" y="1200547"/>
            <a:ext cx="12192000" cy="261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54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乐器数字接口</a:t>
            </a:r>
            <a:r>
              <a:rPr lang="en-US" altLang="zh-CN" sz="54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(MIDI)</a:t>
            </a:r>
            <a:r>
              <a:rPr lang="zh-CN" altLang="en-US" sz="54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en-US" sz="3200" kern="0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412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08CB56-3B65-4728-87A1-ABB378B4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8FCF20-0ABD-4A43-A0A3-AA1F6829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音符数字化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621D706-DE38-4294-90D8-E3A47F4E9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基本乐理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第一国际音高（音乐会音高）：</a:t>
                </a:r>
                <a:r>
                  <a:rPr lang="en-US" altLang="zh-CN" dirty="0"/>
                  <a:t>1939</a:t>
                </a:r>
                <a:r>
                  <a:rPr lang="zh-CN" altLang="zh-CN" dirty="0"/>
                  <a:t>年</a:t>
                </a:r>
                <a:r>
                  <a:rPr lang="en-US" altLang="zh-CN" dirty="0"/>
                  <a:t>5</a:t>
                </a:r>
                <a:r>
                  <a:rPr lang="zh-CN" altLang="zh-CN" dirty="0"/>
                  <a:t>月国际标准协会在伦敦通过的</a:t>
                </a:r>
                <a:br>
                  <a:rPr lang="en-US" altLang="zh-CN" dirty="0"/>
                </a:br>
                <a:r>
                  <a:rPr lang="en-US" altLang="zh-CN" dirty="0"/>
                  <a:t>a1</a:t>
                </a:r>
                <a:r>
                  <a:rPr lang="zh-CN" altLang="zh-CN" dirty="0"/>
                  <a:t>（小字一组的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）</a:t>
                </a:r>
                <a:r>
                  <a:rPr lang="zh-CN" altLang="en-US" dirty="0"/>
                  <a:t>的频率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440Hz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zh-CN" dirty="0"/>
                  <a:t>十二平均律（十二等程律）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一种音乐定律方法。它将一个倍频率按几何平均分成十二等份形成八度，每等分称为半音（两个半音之间的频率为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12</m:t>
                        </m:r>
                      </m:deg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>
                        <a:latin typeface="Cambria Math" panose="02040503050406030204" pitchFamily="18" charset="0"/>
                      </a:rPr>
                      <m:t>≈1.059</m:t>
                    </m:r>
                  </m:oMath>
                </a14:m>
                <a:r>
                  <a:rPr lang="zh-CN" altLang="zh-CN" dirty="0"/>
                  <a:t>倍的关系）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621D706-DE38-4294-90D8-E3A47F4E9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9216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CD50FB-CC8E-4512-97A7-F51012C7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4BE80D-3A4D-4C29-844B-13A09193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钢琴键盘与谱表对应图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7CAFA-61E3-4C89-8AD4-68C58C67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4" y="1429760"/>
            <a:ext cx="11237832" cy="456781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0602C-E76E-4304-992E-526C9AFB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056842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CD50FB-CC8E-4512-97A7-F51012C7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4BE80D-3A4D-4C29-844B-13A09193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钢琴键盘与谱表对应图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054FC0-E356-4F2F-AD87-B40DC4BE2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1" y="1385454"/>
            <a:ext cx="11783038" cy="4812145"/>
          </a:xfrm>
        </p:spPr>
      </p:pic>
    </p:spTree>
    <p:extLst>
      <p:ext uri="{BB962C8B-B14F-4D97-AF65-F5344CB8AC3E}">
        <p14:creationId xmlns:p14="http://schemas.microsoft.com/office/powerpoint/2010/main" val="2361372084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C31F97-3DFB-4378-AE33-5F26C8E1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249066-64E5-4302-8580-4A59C1E1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音名、频率、</a:t>
            </a:r>
            <a:r>
              <a:rPr lang="en-US" altLang="zh-CN" dirty="0"/>
              <a:t>MIDI</a:t>
            </a:r>
            <a:r>
              <a:rPr lang="zh-CN" altLang="en-US" dirty="0"/>
              <a:t>音符编号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2282D3-8D62-427D-9F5F-3867D104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0" y="979873"/>
            <a:ext cx="10111634" cy="55344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282106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C65757-7C5D-4F7E-A864-461F24CB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B65C88-1272-4F4D-8DA5-895F4A9C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音符数字化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9A1F79-9F68-417E-B55F-89266B1E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MIDI</a:t>
            </a:r>
            <a:r>
              <a:rPr lang="zh-CN" altLang="zh-CN" sz="2400" dirty="0"/>
              <a:t>采用</a:t>
            </a:r>
            <a:r>
              <a:rPr lang="en-US" altLang="zh-CN" sz="2400" dirty="0"/>
              <a:t>7</a:t>
            </a:r>
            <a:r>
              <a:rPr lang="zh-CN" altLang="zh-CN" sz="2400" dirty="0"/>
              <a:t>位二进制数表示音符（编号</a:t>
            </a:r>
            <a:r>
              <a:rPr lang="en-US" altLang="zh-CN" sz="2400" dirty="0"/>
              <a:t>0~127</a:t>
            </a:r>
            <a:r>
              <a:rPr lang="zh-CN" altLang="zh-CN" sz="2400" dirty="0"/>
              <a:t>，共</a:t>
            </a:r>
            <a:r>
              <a:rPr lang="en-US" altLang="zh-CN" sz="2400" dirty="0"/>
              <a:t>128</a:t>
            </a:r>
            <a:r>
              <a:rPr lang="zh-CN" altLang="zh-CN" sz="2400" dirty="0"/>
              <a:t>个），相邻两个音符为半音关系。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这</a:t>
            </a:r>
            <a:r>
              <a:rPr lang="en-US" altLang="zh-CN" sz="2400" dirty="0"/>
              <a:t>128</a:t>
            </a:r>
            <a:r>
              <a:rPr lang="zh-CN" altLang="zh-CN" sz="2400" dirty="0"/>
              <a:t>个音符除包含了钢琴上的</a:t>
            </a:r>
            <a:r>
              <a:rPr lang="en-US" altLang="zh-CN" sz="2400" dirty="0"/>
              <a:t>88</a:t>
            </a:r>
            <a:r>
              <a:rPr lang="zh-CN" altLang="zh-CN" sz="2400" dirty="0"/>
              <a:t>个音外，还向下扩展</a:t>
            </a:r>
            <a:r>
              <a:rPr lang="en-US" altLang="zh-CN" sz="2400" dirty="0"/>
              <a:t>21</a:t>
            </a:r>
            <a:r>
              <a:rPr lang="zh-CN" altLang="zh-CN" sz="2400" dirty="0"/>
              <a:t>个音符、向上扩展</a:t>
            </a:r>
            <a:r>
              <a:rPr lang="en-US" altLang="zh-CN" sz="2400" dirty="0"/>
              <a:t>19</a:t>
            </a:r>
            <a:r>
              <a:rPr lang="zh-CN" altLang="zh-CN" sz="2400" dirty="0"/>
              <a:t>个音符。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因此，编号为</a:t>
            </a:r>
            <a:r>
              <a:rPr lang="en-US" altLang="zh-CN" sz="2400" dirty="0"/>
              <a:t>21</a:t>
            </a:r>
            <a:r>
              <a:rPr lang="zh-CN" altLang="zh-CN" sz="2400" dirty="0"/>
              <a:t>对应钢琴上最左侧的键。中央</a:t>
            </a:r>
            <a:r>
              <a:rPr lang="en-US" altLang="zh-CN" sz="2400" dirty="0"/>
              <a:t>C</a:t>
            </a:r>
            <a:r>
              <a:rPr lang="zh-CN" altLang="zh-CN" sz="2400" dirty="0"/>
              <a:t>（小字一组的</a:t>
            </a:r>
            <a:r>
              <a:rPr lang="en-US" altLang="zh-CN" sz="2400" dirty="0"/>
              <a:t>C</a:t>
            </a:r>
            <a:r>
              <a:rPr lang="zh-CN" altLang="zh-CN" sz="2400" dirty="0"/>
              <a:t>，即</a:t>
            </a:r>
            <a:r>
              <a:rPr lang="en-US" altLang="zh-CN" sz="2400" dirty="0"/>
              <a:t>c1</a:t>
            </a:r>
            <a:r>
              <a:rPr lang="zh-CN" altLang="zh-CN" sz="2400" dirty="0"/>
              <a:t>，频率是</a:t>
            </a:r>
            <a:r>
              <a:rPr lang="en-US" altLang="zh-CN" sz="2400" dirty="0"/>
              <a:t>261.6Hz</a:t>
            </a:r>
            <a:r>
              <a:rPr lang="zh-CN" altLang="zh-CN" sz="2400" dirty="0"/>
              <a:t>）的编号为</a:t>
            </a:r>
            <a:r>
              <a:rPr lang="en-US" altLang="zh-CN" sz="2400" dirty="0"/>
              <a:t>60=0x3C</a:t>
            </a:r>
            <a:r>
              <a:rPr lang="zh-CN" altLang="zh-CN" sz="24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3787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C84E22-ED35-41D5-9B81-94E7836D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AA02BE-EE66-439D-BBCF-ECAC480B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音量数字化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C648C-86FE-4D7A-B6ED-54E36AAB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zh-CN" dirty="0"/>
              <a:t>采用</a:t>
            </a:r>
            <a:r>
              <a:rPr lang="en-US" altLang="zh-CN" dirty="0"/>
              <a:t>7</a:t>
            </a:r>
            <a:r>
              <a:rPr lang="zh-CN" altLang="zh-CN" dirty="0"/>
              <a:t>位二进制数表示演奏某音符的音量（或演奏力度）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26A745-59C8-461F-A545-6135563B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592" y="2467935"/>
            <a:ext cx="10373923" cy="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82C2B91-80DC-4DA8-9F44-821529DB3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22531"/>
              </p:ext>
            </p:extLst>
          </p:nvPr>
        </p:nvGraphicFramePr>
        <p:xfrm>
          <a:off x="203262" y="2467935"/>
          <a:ext cx="11078279" cy="135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62514" imgH="628675" progId="Visio.Drawing.11">
                  <p:embed/>
                </p:oleObj>
              </mc:Choice>
              <mc:Fallback>
                <p:oleObj r:id="rId2" imgW="4362514" imgH="6286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62" y="2467935"/>
                        <a:ext cx="11078279" cy="1356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592715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505632" y="3533310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音色与通道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505632" y="1580988"/>
            <a:ext cx="7669899" cy="835025"/>
            <a:chOff x="871438" y="3030043"/>
            <a:chExt cx="9786143" cy="835027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1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3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None/>
              </a:pP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概述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505632" y="2537164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音符数字化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505632" y="4527374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编程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9261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9CDE07-AAE8-4F22-B00B-5AE4077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B442E4-484E-4293-8D2D-FB327465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音色与通道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93D3A-06F2-4906-A79B-BF842C54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4" y="1222375"/>
            <a:ext cx="10659040" cy="477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不同的乐器所发出的乐音音色是不同的。</a:t>
            </a:r>
            <a:r>
              <a:rPr lang="en-US" altLang="zh-CN" sz="2400" dirty="0"/>
              <a:t>MIDI</a:t>
            </a:r>
            <a:r>
              <a:rPr lang="zh-CN" altLang="zh-CN" sz="2400" dirty="0"/>
              <a:t>采制了多种乐器演奏不同音符时的实际音频数据，形成音色库备用。</a:t>
            </a:r>
            <a:r>
              <a:rPr lang="en-US" altLang="zh-CN" sz="2400" dirty="0"/>
              <a:t>MIDI</a:t>
            </a:r>
            <a:r>
              <a:rPr lang="zh-CN" altLang="zh-CN" sz="2400" dirty="0"/>
              <a:t>消息传送给</a:t>
            </a:r>
            <a:r>
              <a:rPr lang="en-US" altLang="zh-CN" sz="2400" dirty="0"/>
              <a:t>MIDI</a:t>
            </a:r>
            <a:r>
              <a:rPr lang="zh-CN" altLang="zh-CN" sz="2400" dirty="0"/>
              <a:t>设备的音源驱动程序后，音源驱动程序首先解析</a:t>
            </a:r>
            <a:r>
              <a:rPr lang="en-US" altLang="zh-CN" sz="2400" dirty="0"/>
              <a:t>MIDI</a:t>
            </a:r>
            <a:r>
              <a:rPr lang="zh-CN" altLang="zh-CN" sz="2400" dirty="0"/>
              <a:t>消息，从音色库中找到相应的采样样本，根据音高、力度等参数，利用音频合成技术合成具体的音频，最后输出到扬声器。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这</a:t>
            </a:r>
            <a:r>
              <a:rPr lang="zh-CN" altLang="zh-CN" sz="2400" dirty="0"/>
              <a:t>就好像“字库”一样，不同字体的字库安装到计算机系统中，可根据文本字符的编码在字库中找到指定字体的字库，再根据字号、颜色等参数生成具体的字符供显示或打印。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8200310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9CDE07-AAE8-4F22-B00B-5AE4077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B442E4-484E-4293-8D2D-FB327465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音色与通道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93D3A-06F2-4906-A79B-BF842C54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MIDI</a:t>
            </a:r>
            <a:r>
              <a:rPr lang="zh-CN" altLang="zh-CN" dirty="0"/>
              <a:t>规范制定之初，仅预留了</a:t>
            </a:r>
            <a:r>
              <a:rPr lang="en-US" altLang="zh-CN" dirty="0"/>
              <a:t>128</a:t>
            </a:r>
            <a:r>
              <a:rPr lang="zh-CN" altLang="zh-CN" dirty="0"/>
              <a:t>个音色。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后来增加了音色库选择控制，使音色库的音色总数达</a:t>
            </a:r>
            <a:r>
              <a:rPr lang="en-US" altLang="zh-CN" dirty="0"/>
              <a:t>16384</a:t>
            </a:r>
            <a:r>
              <a:rPr lang="zh-CN" altLang="zh-CN" dirty="0"/>
              <a:t>×</a:t>
            </a:r>
            <a:r>
              <a:rPr lang="en-US" altLang="zh-CN" dirty="0"/>
              <a:t>128=2097152</a:t>
            </a:r>
            <a:r>
              <a:rPr lang="zh-CN" altLang="zh-CN" dirty="0"/>
              <a:t>种。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CB4A1F-1AFD-4768-9AC2-BA74A95D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1723752"/>
            <a:ext cx="7910945" cy="34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044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B3E98E-BDC3-4851-AB7C-D37D3B82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691BC6-E8BF-4840-BF98-009A9F09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音色与通道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CABEE-0E65-414C-9027-133E6E68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zh-CN" dirty="0"/>
              <a:t>定义了</a:t>
            </a:r>
            <a:r>
              <a:rPr lang="en-US" altLang="zh-CN" dirty="0"/>
              <a:t>16</a:t>
            </a:r>
            <a:r>
              <a:rPr lang="zh-CN" altLang="zh-CN" dirty="0"/>
              <a:t>个逻辑通道（</a:t>
            </a:r>
            <a:r>
              <a:rPr lang="en-US" altLang="zh-CN" dirty="0"/>
              <a:t>channel</a:t>
            </a:r>
            <a:r>
              <a:rPr lang="zh-CN" altLang="zh-CN" dirty="0"/>
              <a:t>），每个逻辑通道可指定一种乐器（音色）</a:t>
            </a:r>
            <a:r>
              <a:rPr lang="zh-CN" altLang="en-US" dirty="0"/>
              <a:t>，</a:t>
            </a:r>
            <a:r>
              <a:rPr lang="zh-CN" altLang="zh-CN" dirty="0"/>
              <a:t>通道编号</a:t>
            </a:r>
            <a:r>
              <a:rPr lang="en-US" altLang="zh-CN" dirty="0"/>
              <a:t>0~15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这</a:t>
            </a:r>
            <a:r>
              <a:rPr lang="en-US" altLang="zh-CN" dirty="0"/>
              <a:t>16</a:t>
            </a:r>
            <a:r>
              <a:rPr lang="zh-CN" altLang="zh-CN" dirty="0"/>
              <a:t>个通道共享一条电缆传递</a:t>
            </a:r>
            <a:r>
              <a:rPr lang="en-US" altLang="zh-CN" dirty="0"/>
              <a:t>MIDI</a:t>
            </a:r>
            <a:r>
              <a:rPr lang="zh-CN" altLang="zh-CN" dirty="0"/>
              <a:t>消息。</a:t>
            </a:r>
            <a:endParaRPr lang="en-US" altLang="zh-CN" dirty="0"/>
          </a:p>
          <a:p>
            <a:r>
              <a:rPr lang="zh-CN" altLang="zh-CN" dirty="0"/>
              <a:t>其中通道</a:t>
            </a:r>
            <a:r>
              <a:rPr lang="en-US" altLang="zh-CN" dirty="0"/>
              <a:t>9</a:t>
            </a:r>
            <a:r>
              <a:rPr lang="zh-CN" altLang="zh-CN" dirty="0"/>
              <a:t>被指定为打击乐通道，此时的音符编号为打击乐器。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5CF951-959C-4E2C-B72D-41C12F34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1" y="3332589"/>
            <a:ext cx="8839200" cy="29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83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505632" y="3533310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音色与通道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505632" y="1580988"/>
            <a:ext cx="7669899" cy="835025"/>
            <a:chOff x="871438" y="3030043"/>
            <a:chExt cx="9786143" cy="835027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1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3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概述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505632" y="2537164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音符数字化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505632" y="4527374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编程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436161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505632" y="3533310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音色与通道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505632" y="1580988"/>
            <a:ext cx="7669899" cy="835025"/>
            <a:chOff x="871438" y="3030043"/>
            <a:chExt cx="9786143" cy="835027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1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3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None/>
              </a:pP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概述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505632" y="2537164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音符数字化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505632" y="4527374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编程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406656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E9C4A0-F8E1-4F50-9F80-3EF4FBD5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269D46-6B1A-406C-8DC4-D5E2818F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编程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5FC7A-48B1-4D62-AD26-19EAE283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MMAPI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MultiMedia</a:t>
            </a:r>
            <a:r>
              <a:rPr lang="en-US" altLang="zh-CN" sz="2400" dirty="0"/>
              <a:t> API</a:t>
            </a:r>
            <a:r>
              <a:rPr lang="zh-CN" altLang="zh-CN" sz="2400" dirty="0"/>
              <a:t>）是</a:t>
            </a:r>
            <a:r>
              <a:rPr lang="en-US" altLang="zh-CN" sz="2400" dirty="0"/>
              <a:t>Windows</a:t>
            </a:r>
            <a:r>
              <a:rPr lang="zh-CN" altLang="zh-CN" sz="2400" dirty="0"/>
              <a:t>的底层多媒体编程接口，包括波形音频处理（</a:t>
            </a:r>
            <a:r>
              <a:rPr lang="en-US" altLang="zh-CN" sz="2400" dirty="0"/>
              <a:t>44</a:t>
            </a:r>
            <a:r>
              <a:rPr lang="zh-CN" altLang="zh-CN" sz="2400" dirty="0"/>
              <a:t>个函数）、</a:t>
            </a:r>
            <a:r>
              <a:rPr lang="en-US" altLang="zh-CN" sz="2400" dirty="0"/>
              <a:t>MIDI</a:t>
            </a:r>
            <a:r>
              <a:rPr lang="zh-CN" altLang="zh-CN" sz="2400" dirty="0"/>
              <a:t>函数（</a:t>
            </a:r>
            <a:r>
              <a:rPr lang="en-US" altLang="zh-CN" sz="2400" dirty="0"/>
              <a:t>41</a:t>
            </a:r>
            <a:r>
              <a:rPr lang="zh-CN" altLang="zh-CN" sz="2400" dirty="0"/>
              <a:t>个函数）、多媒体计时器管理（</a:t>
            </a:r>
            <a:r>
              <a:rPr lang="en-US" altLang="zh-CN" sz="2400" dirty="0"/>
              <a:t>8</a:t>
            </a:r>
            <a:r>
              <a:rPr lang="zh-CN" altLang="zh-CN" sz="2400" dirty="0"/>
              <a:t>个函数）等。下面介绍几个常用的</a:t>
            </a:r>
            <a:r>
              <a:rPr lang="en-US" altLang="zh-CN" sz="2400" dirty="0"/>
              <a:t>MIDI</a:t>
            </a:r>
            <a:r>
              <a:rPr lang="zh-CN" altLang="zh-CN" sz="2400" dirty="0"/>
              <a:t>输出函数。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/>
              <a:t>MIDI</a:t>
            </a:r>
            <a:r>
              <a:rPr lang="zh-CN" altLang="zh-CN" sz="2400" dirty="0"/>
              <a:t>函数需要包含</a:t>
            </a:r>
            <a:r>
              <a:rPr lang="en-US" altLang="zh-CN" sz="2400" dirty="0" err="1"/>
              <a:t>mmsystem.h</a:t>
            </a:r>
            <a:r>
              <a:rPr lang="zh-CN" altLang="zh-CN" sz="2400" dirty="0"/>
              <a:t>头文件，该头文件已在</a:t>
            </a:r>
            <a:r>
              <a:rPr lang="en-US" altLang="zh-CN" sz="2400" dirty="0" err="1"/>
              <a:t>windows.h</a:t>
            </a:r>
            <a:r>
              <a:rPr lang="zh-CN" altLang="zh-CN" sz="2400" dirty="0"/>
              <a:t>文件中包含了，故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windows.h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zh-CN" sz="2400" dirty="0"/>
              <a:t>即可。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一般地，还需要设置连接库（</a:t>
            </a:r>
            <a:r>
              <a:rPr lang="en-US" altLang="zh-CN" sz="2400" dirty="0" err="1"/>
              <a:t>winmm</a:t>
            </a:r>
            <a:r>
              <a:rPr lang="zh-CN" altLang="zh-CN" sz="2400" dirty="0"/>
              <a:t>）或连接选项（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lwinmm</a:t>
            </a:r>
            <a:r>
              <a:rPr lang="zh-CN" altLang="zh-CN" sz="2400" dirty="0"/>
              <a:t>）以连接</a:t>
            </a:r>
            <a:r>
              <a:rPr lang="en-US" altLang="zh-CN" sz="2400" dirty="0"/>
              <a:t>winmm.lib</a:t>
            </a:r>
            <a:r>
              <a:rPr lang="zh-CN" altLang="zh-CN" sz="2400" dirty="0"/>
              <a:t>库。</a:t>
            </a:r>
            <a:r>
              <a:rPr lang="en-US" altLang="zh-CN" sz="2400" dirty="0"/>
              <a:t>Debug</a:t>
            </a:r>
            <a:r>
              <a:rPr lang="zh-CN" altLang="zh-CN" sz="2400" dirty="0"/>
              <a:t>和</a:t>
            </a:r>
            <a:r>
              <a:rPr lang="en-US" altLang="zh-CN" sz="2400" dirty="0"/>
              <a:t>Release</a:t>
            </a:r>
            <a:r>
              <a:rPr lang="zh-CN" altLang="zh-CN" sz="2400" dirty="0"/>
              <a:t>两种配置需要分别设置。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721740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63C8EF-C1AB-4125-BB02-17429AD0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5D0134-A6E4-47E6-B63E-72DCCE04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F806B-1300-464A-B360-FE99B191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请参见网页</a:t>
            </a:r>
            <a:r>
              <a:rPr lang="en-US" altLang="zh-CN" u="sng" dirty="0">
                <a:hlinkClick r:id="rId2"/>
              </a:rPr>
              <a:t>https://docs.microsoft.com/en-us/previous-versions/ms712038(v%3dvs.85)</a:t>
            </a:r>
            <a:r>
              <a:rPr lang="zh-CN" altLang="zh-CN" dirty="0"/>
              <a:t>以了解</a:t>
            </a:r>
            <a:r>
              <a:rPr lang="en-US" altLang="zh-CN" dirty="0"/>
              <a:t>MIDI</a:t>
            </a:r>
            <a:r>
              <a:rPr lang="zh-CN" altLang="zh-CN" dirty="0"/>
              <a:t>函数的详细说明</a:t>
            </a:r>
            <a:endParaRPr lang="en-US" altLang="zh-CN" dirty="0"/>
          </a:p>
          <a:p>
            <a:r>
              <a:rPr lang="zh-CN" altLang="zh-CN" dirty="0"/>
              <a:t>常用的函数主要有如下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</a:p>
          <a:p>
            <a:pPr lvl="1"/>
            <a:r>
              <a:rPr lang="zh-CN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打开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MIDI</a:t>
            </a:r>
            <a:r>
              <a:rPr lang="zh-CN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输出设备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midiOutOpen</a:t>
            </a:r>
            <a:endParaRPr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u="sng" dirty="0">
                <a:hlinkClick r:id="rId3"/>
              </a:rPr>
              <a:t>https://docs.microsoft.com/en-us/previous-versions/ms711632(v%3dvs.85)</a:t>
            </a:r>
            <a:endParaRPr lang="zh-CN" altLang="zh-CN" dirty="0"/>
          </a:p>
          <a:p>
            <a:pPr lvl="1"/>
            <a:r>
              <a:rPr lang="zh-CN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关闭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MIDI</a:t>
            </a:r>
            <a:r>
              <a:rPr lang="zh-CN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输出设备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midiOutClose</a:t>
            </a:r>
            <a:endParaRPr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u="sng" dirty="0">
                <a:hlinkClick r:id="rId4"/>
              </a:rPr>
              <a:t>https://docs.microsoft.com/en-us/previous-versions/ms711620(v%3dvs.85)</a:t>
            </a:r>
            <a:endParaRPr lang="zh-CN" altLang="zh-CN" dirty="0"/>
          </a:p>
          <a:p>
            <a:pPr lvl="1"/>
            <a:r>
              <a:rPr lang="zh-CN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发送消息到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MIDI</a:t>
            </a:r>
            <a:r>
              <a:rPr lang="zh-CN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输出设备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midiOutShortMsg</a:t>
            </a:r>
            <a:endParaRPr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u="sng" dirty="0">
                <a:hlinkClick r:id="rId5"/>
              </a:rPr>
              <a:t>https://docs.microsoft.com/en-us/previous-versions/ms711640(v%3dvs.85)</a:t>
            </a:r>
            <a:endParaRPr lang="zh-CN" altLang="zh-CN" dirty="0"/>
          </a:p>
          <a:p>
            <a:pPr marL="720725" lvl="0" indent="-720725">
              <a:buNone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[1]	</a:t>
            </a:r>
            <a:r>
              <a:rPr lang="zh-CN" altLang="zh-CN" dirty="0"/>
              <a:t>曹强</a:t>
            </a:r>
            <a:r>
              <a:rPr lang="en-US" altLang="zh-CN" dirty="0"/>
              <a:t>. </a:t>
            </a:r>
            <a:r>
              <a:rPr lang="zh-CN" altLang="zh-CN" dirty="0"/>
              <a:t>数字音频规范与程序设计：基于</a:t>
            </a:r>
            <a:r>
              <a:rPr lang="en-US" altLang="zh-CN" dirty="0"/>
              <a:t>Visual C++</a:t>
            </a:r>
            <a:r>
              <a:rPr lang="zh-CN" altLang="zh-CN" dirty="0"/>
              <a:t>开发</a:t>
            </a:r>
            <a:r>
              <a:rPr lang="en-US" altLang="zh-CN" dirty="0"/>
              <a:t>. </a:t>
            </a:r>
            <a:r>
              <a:rPr lang="zh-CN" altLang="zh-CN" dirty="0"/>
              <a:t>北京：中国水利水电出版社，</a:t>
            </a: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月（第一版）</a:t>
            </a:r>
            <a:endParaRPr lang="zh-CN" altLang="zh-CN" b="1" dirty="0">
              <a:solidFill>
                <a:prstClr val="black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672399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CF9D0E-CE4A-4CF6-A9BE-3AA19A2C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87EE44-57F9-4E1A-A49A-CE44CB54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一个自定义函数</a:t>
            </a:r>
            <a:r>
              <a:rPr lang="en-US" altLang="zh-CN" dirty="0"/>
              <a:t>——</a:t>
            </a:r>
            <a:r>
              <a:rPr lang="zh-CN" altLang="en-US" dirty="0"/>
              <a:t>为了方便使用标准函数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96457-2327-404F-A82A-F30DEC29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22375"/>
            <a:ext cx="11647054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DWORD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MidiOutMessage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(HMIDIOUT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hMidiOut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iStatus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iChannel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iVolume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             </a:t>
            </a:r>
            <a:r>
              <a:rPr lang="en-US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//      </a:t>
            </a:r>
            <a:r>
              <a:rPr lang="zh-CN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音量 </a:t>
            </a:r>
            <a:r>
              <a:rPr lang="en-US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            |   </a:t>
            </a:r>
            <a:r>
              <a:rPr lang="zh-CN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音符 </a:t>
            </a:r>
            <a:r>
              <a:rPr lang="en-US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        |   </a:t>
            </a:r>
            <a:r>
              <a:rPr lang="zh-CN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状态 </a:t>
            </a:r>
            <a:r>
              <a:rPr lang="en-US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  | </a:t>
            </a:r>
            <a:r>
              <a:rPr lang="zh-CN" altLang="zh-CN" b="1" dirty="0">
                <a:solidFill>
                  <a:srgbClr val="8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通道</a:t>
            </a:r>
            <a:endParaRPr lang="zh-CN" altLang="zh-CN" sz="2400" b="1" dirty="0">
              <a:solidFill>
                <a:srgbClr val="81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DWORD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dwMessage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iVolume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&lt;&lt;16)|(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&lt;&lt;8)|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iStatus|iChannel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midiOutShortMsg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hMidiOut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dwMessage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/>
          </a:p>
          <a:p>
            <a:pPr marL="720725" indent="-720725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[2]	</a:t>
            </a:r>
            <a:r>
              <a:rPr lang="en-US" altLang="zh-CN" dirty="0"/>
              <a:t>Charles </a:t>
            </a:r>
            <a:r>
              <a:rPr lang="en-US" altLang="zh-CN" dirty="0" err="1"/>
              <a:t>Petzold</a:t>
            </a:r>
            <a:r>
              <a:rPr lang="en-US" altLang="zh-CN" dirty="0"/>
              <a:t>. Windows</a:t>
            </a:r>
            <a:r>
              <a:rPr lang="zh-CN" altLang="zh-CN" dirty="0"/>
              <a:t>程序设计</a:t>
            </a:r>
            <a:r>
              <a:rPr lang="en-US" altLang="zh-CN" dirty="0"/>
              <a:t>(</a:t>
            </a:r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版 珍藏版</a:t>
            </a:r>
            <a:r>
              <a:rPr lang="en-US" altLang="zh-CN" dirty="0"/>
              <a:t>) [</a:t>
            </a:r>
            <a:r>
              <a:rPr lang="zh-CN" altLang="zh-CN" dirty="0"/>
              <a:t>方敏等译</a:t>
            </a:r>
            <a:r>
              <a:rPr lang="en-US" altLang="zh-CN" dirty="0"/>
              <a:t>]. </a:t>
            </a:r>
            <a:r>
              <a:rPr lang="zh-CN" altLang="zh-CN" dirty="0"/>
              <a:t>北京：清华大学出版社，</a:t>
            </a:r>
            <a:r>
              <a:rPr lang="en-US" altLang="zh-CN" dirty="0"/>
              <a:t>2010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月（第</a:t>
            </a:r>
            <a:r>
              <a:rPr lang="en-US" altLang="zh-CN" dirty="0"/>
              <a:t>5</a:t>
            </a:r>
            <a:r>
              <a:rPr lang="zh-CN" altLang="zh-CN" dirty="0"/>
              <a:t>版）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BCC4B15-2B37-4B14-8CFC-A7C6F6A21E80}"/>
              </a:ext>
            </a:extLst>
          </p:cNvPr>
          <p:cNvSpPr/>
          <p:nvPr/>
        </p:nvSpPr>
        <p:spPr bwMode="auto">
          <a:xfrm>
            <a:off x="4572000" y="3786909"/>
            <a:ext cx="3574473" cy="822037"/>
          </a:xfrm>
          <a:prstGeom prst="wedgeRoundRectCallout">
            <a:avLst>
              <a:gd name="adj1" fmla="val -65104"/>
              <a:gd name="adj2" fmla="val -7083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sym typeface="Calibri" pitchFamily="34" charset="0"/>
              </a:rPr>
              <a:t>MIDI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sym typeface="Calibri" pitchFamily="34" charset="0"/>
              </a:rPr>
              <a:t>标准函数</a:t>
            </a:r>
          </a:p>
        </p:txBody>
      </p:sp>
    </p:spTree>
    <p:extLst>
      <p:ext uri="{BB962C8B-B14F-4D97-AF65-F5344CB8AC3E}">
        <p14:creationId xmlns:p14="http://schemas.microsoft.com/office/powerpoint/2010/main" val="326935006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F89ADA-C9BE-4443-AD93-BA2F0B8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2B8E51-1CA7-4BE9-B7E0-80CD64FD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通道类型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7CF57-ABB4-4CB8-B5E7-DC724EEF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zh-CN" dirty="0"/>
              <a:t>通道消息按状态（</a:t>
            </a:r>
            <a:r>
              <a:rPr lang="en-US" altLang="zh-CN" dirty="0"/>
              <a:t>status</a:t>
            </a:r>
            <a:r>
              <a:rPr lang="zh-CN" altLang="zh-CN" dirty="0"/>
              <a:t>）、通道（</a:t>
            </a:r>
            <a:r>
              <a:rPr lang="en-US" altLang="zh-CN" dirty="0"/>
              <a:t>channel</a:t>
            </a:r>
            <a:r>
              <a:rPr lang="zh-CN" altLang="zh-CN" dirty="0"/>
              <a:t>）及参数组成实现一定的功能。</a:t>
            </a:r>
            <a:endParaRPr lang="en-US" altLang="zh-CN" dirty="0"/>
          </a:p>
          <a:p>
            <a:r>
              <a:rPr lang="zh-CN" altLang="zh-CN" dirty="0"/>
              <a:t>主要的</a:t>
            </a:r>
            <a:r>
              <a:rPr lang="en-US" altLang="zh-CN" dirty="0"/>
              <a:t>MIDI</a:t>
            </a:r>
            <a:r>
              <a:rPr lang="zh-CN" altLang="zh-CN" dirty="0"/>
              <a:t>通道消息如下。状态字节占高</a:t>
            </a:r>
            <a:r>
              <a:rPr lang="en-US" altLang="zh-CN" dirty="0"/>
              <a:t>4</a:t>
            </a:r>
            <a:r>
              <a:rPr lang="zh-CN" altLang="zh-CN" dirty="0"/>
              <a:t>位，最高位一定为</a:t>
            </a:r>
            <a:r>
              <a:rPr lang="en-US" altLang="zh-CN" dirty="0"/>
              <a:t>1</a:t>
            </a:r>
            <a:r>
              <a:rPr lang="zh-CN" altLang="zh-CN" dirty="0"/>
              <a:t>，通道号按低</a:t>
            </a:r>
            <a:r>
              <a:rPr lang="en-US" altLang="zh-CN" dirty="0"/>
              <a:t>4</a:t>
            </a:r>
            <a:r>
              <a:rPr lang="zh-CN" altLang="zh-CN" dirty="0"/>
              <a:t>位拼入状态字节中，即：</a:t>
            </a:r>
            <a:br>
              <a:rPr lang="en-US" altLang="zh-CN" dirty="0"/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DWORD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dwMessage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iVolume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&lt;&lt;16) | 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&lt;&lt;8) |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iStatus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iChannel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       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音量           音符        状态码      通道号</a:t>
            </a:r>
            <a:endParaRPr lang="zh-CN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【</a:t>
            </a:r>
            <a:r>
              <a:rPr lang="zh-CN" altLang="en-US" dirty="0"/>
              <a:t>注</a:t>
            </a:r>
            <a:r>
              <a:rPr lang="en-US" altLang="zh-CN" dirty="0"/>
              <a:t>】</a:t>
            </a:r>
            <a:r>
              <a:rPr lang="zh-CN" altLang="en-US" dirty="0"/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同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807148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57AD10-AA46-40CB-B6C4-45F5B486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75C22B-A427-470D-9EC9-92361268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选择音色（选择乐器）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CAD15-E429-47EF-9B0E-D8851B6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(1) </a:t>
            </a:r>
            <a:r>
              <a:rPr lang="zh-CN" altLang="zh-CN" b="1" dirty="0"/>
              <a:t>选择音色（</a:t>
            </a:r>
            <a:r>
              <a:rPr lang="en-US" altLang="zh-CN" b="1" dirty="0"/>
              <a:t>2</a:t>
            </a:r>
            <a:r>
              <a:rPr lang="zh-CN" altLang="zh-CN" b="1" dirty="0"/>
              <a:t>字节）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1100cccc 0ppppppp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dirty="0"/>
              <a:t>其中：状态</a:t>
            </a:r>
            <a:r>
              <a:rPr lang="en-US" altLang="zh-CN" dirty="0"/>
              <a:t>1100</a:t>
            </a:r>
            <a:r>
              <a:rPr lang="zh-CN" altLang="zh-CN" dirty="0"/>
              <a:t>（即高</a:t>
            </a:r>
            <a:r>
              <a:rPr lang="en-US" altLang="zh-CN" dirty="0"/>
              <a:t>4</a:t>
            </a:r>
            <a:r>
              <a:rPr lang="zh-CN" altLang="zh-CN" dirty="0"/>
              <a:t>位为</a:t>
            </a:r>
            <a:r>
              <a:rPr lang="en-US" altLang="zh-CN" dirty="0"/>
              <a:t>0xC=12</a:t>
            </a:r>
            <a:r>
              <a:rPr lang="zh-CN" altLang="zh-CN" dirty="0"/>
              <a:t>）表示选择音色（乐器）</a:t>
            </a:r>
            <a:endParaRPr lang="en-US" altLang="zh-CN" dirty="0"/>
          </a:p>
          <a:p>
            <a:pPr lvl="1"/>
            <a:r>
              <a:rPr lang="en-US" altLang="zh-CN" dirty="0" err="1"/>
              <a:t>cccc</a:t>
            </a:r>
            <a:r>
              <a:rPr lang="zh-CN" altLang="zh-CN" dirty="0"/>
              <a:t>表示通道（</a:t>
            </a:r>
            <a:r>
              <a:rPr lang="en-US" altLang="zh-CN" dirty="0"/>
              <a:t>0000~1111</a:t>
            </a:r>
            <a:r>
              <a:rPr lang="zh-CN" altLang="zh-CN" dirty="0"/>
              <a:t>，即</a:t>
            </a:r>
            <a:r>
              <a:rPr lang="en-US" altLang="zh-CN" dirty="0"/>
              <a:t>0~15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ppppppp</a:t>
            </a:r>
            <a:r>
              <a:rPr lang="zh-CN" altLang="zh-CN" dirty="0"/>
              <a:t>表示音色对应的编号（</a:t>
            </a:r>
            <a:r>
              <a:rPr lang="en-US" altLang="zh-CN" dirty="0"/>
              <a:t>00000000~01111111</a:t>
            </a:r>
            <a:r>
              <a:rPr lang="zh-CN" altLang="zh-CN" dirty="0"/>
              <a:t>，即</a:t>
            </a:r>
            <a:r>
              <a:rPr lang="en-US" altLang="zh-CN" dirty="0"/>
              <a:t>0~127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MidiOutMessage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hMidiOut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0xC0, 0x00,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0, 0);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通道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的音色为钢琴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MidiOutMessage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hMidiOut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0xC0, 0x01,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40, 0);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通道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的音色为小提琴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103465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57AD10-AA46-40CB-B6C4-45F5B486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75C22B-A427-470D-9EC9-92361268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选择音色（选择乐器）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CAD15-E429-47EF-9B0E-D8851B6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(2) </a:t>
            </a:r>
            <a:r>
              <a:rPr lang="zh-CN" altLang="zh-CN" b="1" dirty="0"/>
              <a:t>开音码（</a:t>
            </a:r>
            <a:r>
              <a:rPr lang="en-US" altLang="zh-CN" b="1" dirty="0"/>
              <a:t>3</a:t>
            </a:r>
            <a:r>
              <a:rPr lang="zh-CN" altLang="zh-CN" b="1" dirty="0"/>
              <a:t>字节）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1001cccc 0nnnnnnn 0vvvvvvv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dirty="0"/>
              <a:t>其中：状态</a:t>
            </a:r>
            <a:r>
              <a:rPr lang="en-US" altLang="zh-CN" dirty="0"/>
              <a:t>1001</a:t>
            </a:r>
            <a:r>
              <a:rPr lang="zh-CN" altLang="zh-CN" dirty="0"/>
              <a:t>（即高</a:t>
            </a:r>
            <a:r>
              <a:rPr lang="en-US" altLang="zh-CN" dirty="0"/>
              <a:t>4</a:t>
            </a:r>
            <a:r>
              <a:rPr lang="zh-CN" altLang="zh-CN" dirty="0"/>
              <a:t>位为</a:t>
            </a:r>
            <a:r>
              <a:rPr lang="en-US" altLang="zh-CN" dirty="0"/>
              <a:t>0x9=9</a:t>
            </a:r>
            <a:r>
              <a:rPr lang="zh-CN" altLang="zh-CN" dirty="0"/>
              <a:t>）表示开始发声</a:t>
            </a:r>
            <a:endParaRPr lang="en-US" altLang="zh-CN" dirty="0"/>
          </a:p>
          <a:p>
            <a:pPr lvl="1"/>
            <a:r>
              <a:rPr lang="en-US" altLang="zh-CN" dirty="0" err="1"/>
              <a:t>nnnnnnn</a:t>
            </a:r>
            <a:r>
              <a:rPr lang="zh-CN" altLang="zh-CN" dirty="0"/>
              <a:t>表示音符（</a:t>
            </a:r>
            <a:r>
              <a:rPr lang="en-US" altLang="zh-CN" dirty="0"/>
              <a:t>00000000~01111111</a:t>
            </a:r>
            <a:r>
              <a:rPr lang="zh-CN" altLang="zh-CN" dirty="0"/>
              <a:t>，即</a:t>
            </a:r>
            <a:r>
              <a:rPr lang="en-US" altLang="zh-CN" dirty="0"/>
              <a:t>0~127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vvvvvvv</a:t>
            </a:r>
            <a:r>
              <a:rPr lang="zh-CN" altLang="zh-CN" dirty="0"/>
              <a:t>表示力度或音量（</a:t>
            </a:r>
            <a:r>
              <a:rPr lang="en-US" altLang="zh-CN" dirty="0"/>
              <a:t>00000000~01111111</a:t>
            </a:r>
            <a:r>
              <a:rPr lang="zh-CN" altLang="zh-CN" dirty="0"/>
              <a:t>，即</a:t>
            </a:r>
            <a:r>
              <a:rPr lang="en-US" altLang="zh-CN" dirty="0"/>
              <a:t>0~127</a:t>
            </a:r>
            <a:r>
              <a:rPr lang="zh-CN" altLang="zh-CN" dirty="0"/>
              <a:t>）。</a:t>
            </a:r>
          </a:p>
          <a:p>
            <a:r>
              <a:rPr lang="zh-CN" altLang="en-US" dirty="0"/>
              <a:t>例如</a:t>
            </a:r>
            <a:endParaRPr lang="zh-CN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MidiOutMessage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hMidiOut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0x90, 0x00,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60, 127);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通道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，演奏中央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，力度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127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（最大）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MidiOutMessage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hMidiOut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0x90, 0x01,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62, 64);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通道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，演奏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），力度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148597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57AD10-AA46-40CB-B6C4-45F5B486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75C22B-A427-470D-9EC9-92361268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选择音色（选择乐器）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CAD15-E429-47EF-9B0E-D8851B6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(3) </a:t>
            </a:r>
            <a:r>
              <a:rPr lang="zh-CN" altLang="zh-CN" b="1" dirty="0"/>
              <a:t>关音码（</a:t>
            </a:r>
            <a:r>
              <a:rPr lang="en-US" altLang="zh-CN" b="1" dirty="0"/>
              <a:t>3</a:t>
            </a:r>
            <a:r>
              <a:rPr lang="zh-CN" altLang="zh-CN" b="1" dirty="0"/>
              <a:t>字节）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1000cccc 0nnnnnnn 0vvvvvvv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dirty="0"/>
              <a:t>其中：状态</a:t>
            </a:r>
            <a:r>
              <a:rPr lang="en-US" altLang="zh-CN" dirty="0"/>
              <a:t>1000</a:t>
            </a:r>
            <a:r>
              <a:rPr lang="zh-CN" altLang="zh-CN" dirty="0"/>
              <a:t>（即高</a:t>
            </a:r>
            <a:r>
              <a:rPr lang="en-US" altLang="zh-CN" dirty="0"/>
              <a:t>4</a:t>
            </a:r>
            <a:r>
              <a:rPr lang="zh-CN" altLang="zh-CN" dirty="0"/>
              <a:t>位为</a:t>
            </a:r>
            <a:r>
              <a:rPr lang="en-US" altLang="zh-CN" dirty="0"/>
              <a:t>0x8=8</a:t>
            </a:r>
            <a:r>
              <a:rPr lang="zh-CN" altLang="zh-CN" dirty="0"/>
              <a:t>）表示</a:t>
            </a:r>
            <a:r>
              <a:rPr lang="zh-CN" altLang="en-US" dirty="0"/>
              <a:t>停止</a:t>
            </a:r>
            <a:r>
              <a:rPr lang="zh-CN" altLang="zh-CN" dirty="0"/>
              <a:t>发声</a:t>
            </a:r>
            <a:endParaRPr lang="en-US" altLang="zh-CN" dirty="0"/>
          </a:p>
          <a:p>
            <a:pPr lvl="1"/>
            <a:r>
              <a:rPr lang="en-US" altLang="zh-CN" dirty="0" err="1"/>
              <a:t>vvvvvvv</a:t>
            </a:r>
            <a:r>
              <a:rPr lang="zh-CN" altLang="zh-CN" dirty="0"/>
              <a:t>表示关音的速度</a:t>
            </a:r>
            <a:r>
              <a:rPr lang="zh-CN" altLang="en-US" dirty="0"/>
              <a:t>（</a:t>
            </a:r>
            <a:r>
              <a:rPr lang="en-US" altLang="zh-CN" dirty="0"/>
              <a:t>127</a:t>
            </a:r>
            <a:r>
              <a:rPr lang="zh-CN" altLang="zh-CN" dirty="0"/>
              <a:t>最快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zh-CN" altLang="zh-CN" dirty="0"/>
          </a:p>
          <a:p>
            <a:pPr lvl="1"/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MidiOutMessage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hMidiOut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0x80, 0x00,</a:t>
            </a:r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60, 127);</a:t>
            </a:r>
            <a:b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通道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，关闭之前的开音（中央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），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</a:t>
            </a:r>
            <a:r>
              <a:rPr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（最快，立即停止）</a:t>
            </a:r>
            <a:endParaRPr lang="en-US" altLang="zh-CN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43507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E9C4A0-F8E1-4F50-9F80-3EF4FBD5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269D46-6B1A-406C-8DC4-D5E2818F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编程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5FC7A-48B1-4D62-AD26-19EAE283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MinGW Developer Studio IDE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746CBD-95B9-4277-8139-FD84C4DA64A7}"/>
              </a:ext>
            </a:extLst>
          </p:cNvPr>
          <p:cNvPicPr/>
          <p:nvPr/>
        </p:nvPicPr>
        <p:blipFill rotWithShape="1">
          <a:blip r:embed="rId3" cstate="print"/>
          <a:srcRect t="11" b="42507"/>
          <a:stretch/>
        </p:blipFill>
        <p:spPr bwMode="auto">
          <a:xfrm>
            <a:off x="1911927" y="1850375"/>
            <a:ext cx="8136000" cy="51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2">
            <a:extLst>
              <a:ext uri="{FF2B5EF4-FFF2-40B4-BE49-F238E27FC236}">
                <a16:creationId xmlns:a16="http://schemas.microsoft.com/office/drawing/2014/main" id="{3FB24888-2615-46DA-BFD3-A48BCAC7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616" y="4130963"/>
            <a:ext cx="1897639" cy="81049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53713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768983-43A3-4D58-936F-36A01342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88E5D8-890C-479A-B322-652EFDEA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编程举例</a:t>
            </a:r>
            <a:r>
              <a:rPr lang="en-US" altLang="zh-CN" dirty="0"/>
              <a:t>——</a:t>
            </a:r>
            <a:r>
              <a:rPr lang="zh-CN" altLang="en-US" dirty="0"/>
              <a:t>排序秀</a:t>
            </a:r>
            <a:r>
              <a:rPr lang="en-US" altLang="zh-CN" dirty="0" err="1"/>
              <a:t>SortShow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85705-A21E-4380-A401-7C4D8972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键盘即兴弹奏（</a:t>
            </a:r>
            <a:r>
              <a:rPr lang="en-US" altLang="zh-CN" dirty="0"/>
              <a:t>MIDI</a:t>
            </a:r>
            <a:r>
              <a:rPr lang="zh-CN" altLang="en-US" dirty="0"/>
              <a:t>程序</a:t>
            </a:r>
            <a:r>
              <a:rPr lang="en-US" altLang="zh-CN" dirty="0" err="1">
                <a:hlinkClick r:id="rId2" action="ppaction://hlinkfile"/>
              </a:rPr>
              <a:t>kbMidi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排序秀（</a:t>
            </a:r>
            <a:r>
              <a:rPr lang="en-US" altLang="zh-CN" dirty="0" err="1">
                <a:hlinkClick r:id="rId3" action="ppaction://hlinkfile"/>
              </a:rPr>
              <a:t>ShortShow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8917678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C21477-2628-4F7A-A238-B0F9382E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33F20A-EA12-468F-A295-F76EEAFF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73F27-D4C0-461B-8705-947BAAA6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乐器数字接口（</a:t>
            </a:r>
            <a:r>
              <a:rPr lang="en-US" altLang="zh-CN" sz="2400" dirty="0"/>
              <a:t>Musical Instrument Digital Interface</a:t>
            </a:r>
            <a:r>
              <a:rPr lang="zh-CN" altLang="zh-CN" sz="2400" dirty="0"/>
              <a:t>，</a:t>
            </a:r>
            <a:r>
              <a:rPr lang="en-US" altLang="zh-CN" sz="2400" dirty="0"/>
              <a:t>MIDI</a:t>
            </a:r>
            <a:r>
              <a:rPr lang="zh-CN" altLang="zh-CN" sz="2400" dirty="0"/>
              <a:t>）是</a:t>
            </a:r>
            <a:r>
              <a:rPr lang="en-US" altLang="zh-CN" sz="2400" dirty="0"/>
              <a:t>20</a:t>
            </a:r>
            <a:r>
              <a:rPr lang="zh-CN" altLang="zh-CN" sz="2400" dirty="0"/>
              <a:t>世纪</a:t>
            </a:r>
            <a:r>
              <a:rPr lang="en-US" altLang="zh-CN" sz="2400" dirty="0"/>
              <a:t>80</a:t>
            </a:r>
            <a:r>
              <a:rPr lang="zh-CN" altLang="zh-CN" sz="2400" dirty="0"/>
              <a:t>年代初为解决电声乐器之间的通信问题而提出的，是</a:t>
            </a:r>
            <a:r>
              <a:rPr lang="zh-CN" altLang="en-US" sz="2400" dirty="0"/>
              <a:t>电子乐器</a:t>
            </a:r>
            <a:r>
              <a:rPr lang="zh-CN" altLang="zh-CN" sz="2400" dirty="0"/>
              <a:t>制造商们建立的通信标准，是电子乐器之间以及电子乐器与电脑之间的统一交流协议。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从一个</a:t>
            </a:r>
            <a:r>
              <a:rPr lang="en-US" altLang="zh-CN" sz="2400" dirty="0"/>
              <a:t>MIDI</a:t>
            </a:r>
            <a:r>
              <a:rPr lang="zh-CN" altLang="zh-CN" sz="2400" dirty="0"/>
              <a:t>设备转送到另一个</a:t>
            </a:r>
            <a:r>
              <a:rPr lang="en-US" altLang="zh-CN" sz="2400" dirty="0"/>
              <a:t>MIDI</a:t>
            </a:r>
            <a:r>
              <a:rPr lang="zh-CN" altLang="zh-CN" sz="2400" dirty="0"/>
              <a:t>设备上去的数据就是</a:t>
            </a:r>
            <a:r>
              <a:rPr lang="en-US" altLang="zh-CN" sz="2400" dirty="0"/>
              <a:t>MIDI</a:t>
            </a:r>
            <a:r>
              <a:rPr lang="zh-CN" altLang="zh-CN" sz="2400" dirty="0"/>
              <a:t>消息（</a:t>
            </a:r>
            <a:r>
              <a:rPr lang="en-US" altLang="zh-CN" sz="2400" dirty="0"/>
              <a:t>MIDI Message</a:t>
            </a:r>
            <a:r>
              <a:rPr lang="zh-CN" altLang="zh-CN" sz="2400" dirty="0"/>
              <a:t>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MIDI</a:t>
            </a:r>
            <a:r>
              <a:rPr lang="zh-CN" altLang="en-US" sz="2400" dirty="0"/>
              <a:t>消息</a:t>
            </a:r>
            <a:r>
              <a:rPr lang="zh-CN" altLang="zh-CN" b="1" dirty="0"/>
              <a:t>不是</a:t>
            </a:r>
            <a:r>
              <a:rPr lang="zh-CN" altLang="zh-CN" sz="2400" dirty="0"/>
              <a:t>音频波形的数字化，而是一种</a:t>
            </a:r>
            <a:r>
              <a:rPr lang="zh-CN" altLang="zh-CN" b="1" dirty="0"/>
              <a:t>电子乐谱</a:t>
            </a:r>
            <a:r>
              <a:rPr lang="zh-CN" altLang="zh-CN" sz="2400" dirty="0"/>
              <a:t>。</a:t>
            </a:r>
            <a:r>
              <a:rPr lang="en-US" altLang="zh-CN" sz="2400" dirty="0"/>
              <a:t>MIDI</a:t>
            </a:r>
            <a:r>
              <a:rPr lang="zh-CN" altLang="zh-CN" sz="2400" dirty="0"/>
              <a:t>已成为编曲界最广泛的音乐标准格式，可称其为“计算机能理解的乐谱”。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170419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63978C-3682-4495-8615-735AFAD4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AEA945-D929-4005-BB53-4B1DA3D7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MIDI</a:t>
            </a:r>
            <a:r>
              <a:rPr lang="zh-CN" altLang="en-US" dirty="0"/>
              <a:t>文件的结构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C3C9-B41E-4965-86BC-7BE0F529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</a:t>
            </a:r>
            <a:endParaRPr lang="en-US" altLang="zh-CN" dirty="0"/>
          </a:p>
          <a:p>
            <a:pPr marL="628650" lvl="1" indent="-447675"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[1]  </a:t>
            </a:r>
            <a:r>
              <a:rPr lang="zh-CN" altLang="zh-CN" dirty="0"/>
              <a:t>曹强</a:t>
            </a:r>
            <a:r>
              <a:rPr lang="en-US" altLang="zh-CN" dirty="0"/>
              <a:t>. </a:t>
            </a:r>
            <a:r>
              <a:rPr lang="zh-CN" altLang="zh-CN" dirty="0"/>
              <a:t>数字音频规范与程序设计：基于</a:t>
            </a:r>
            <a:r>
              <a:rPr lang="en-US" altLang="zh-CN" dirty="0"/>
              <a:t>Visual C++</a:t>
            </a:r>
            <a:r>
              <a:rPr lang="zh-CN" altLang="zh-CN" dirty="0"/>
              <a:t>开发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zh-CN" dirty="0"/>
              <a:t>北京</a:t>
            </a:r>
            <a:r>
              <a:rPr lang="en-US" altLang="zh-CN" dirty="0"/>
              <a:t>:</a:t>
            </a:r>
            <a:r>
              <a:rPr lang="zh-CN" altLang="zh-CN" dirty="0"/>
              <a:t>中国水利水电出版社，</a:t>
            </a: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月（第一版）</a:t>
            </a:r>
            <a:endParaRPr lang="zh-CN" altLang="zh-CN" b="1" dirty="0">
              <a:solidFill>
                <a:prstClr val="black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585167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65154E-496B-4AE1-971E-F9794457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0F66C2-A50C-47C1-B36B-9D69FF2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39B1B-3E46-4867-B320-AC950E52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7168F-FBD9-4575-9079-586FBA7595F1}"/>
              </a:ext>
            </a:extLst>
          </p:cNvPr>
          <p:cNvSpPr/>
          <p:nvPr/>
        </p:nvSpPr>
        <p:spPr>
          <a:xfrm>
            <a:off x="2616200" y="2586182"/>
            <a:ext cx="625580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r>
              <a:rPr lang="zh-CN" alt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566711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8D3BE5-7954-4950-A836-6238F89C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F43305-BBAA-44DB-85CD-37EACD2F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类比字符编码及字库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357F1-153C-4774-A214-76DB176E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4"/>
            <a:ext cx="10939462" cy="49879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dirty="0"/>
              <a:t>Word</a:t>
            </a:r>
            <a:r>
              <a:rPr lang="zh-CN" altLang="en-US" dirty="0"/>
              <a:t>文档存放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相应字符的编码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各种修饰的编码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占用空间小</a:t>
            </a:r>
            <a:r>
              <a:rPr lang="en-US" altLang="zh-CN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字节数少</a:t>
            </a:r>
            <a:r>
              <a:rPr lang="en-US" altLang="zh-CN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，变换字体、缩放字号等非常灵活</a:t>
            </a:r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由于字符编码遵循国际标准，系统安装多种字库；字符的修饰按照</a:t>
            </a:r>
            <a:r>
              <a:rPr lang="en-US" altLang="zh-CN" dirty="0"/>
              <a:t>Word</a:t>
            </a:r>
            <a:r>
              <a:rPr lang="zh-CN" altLang="en-US" dirty="0"/>
              <a:t>软件的规则，故一个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dirty="0"/>
              <a:t>文档可能在不同的设备中打开</a:t>
            </a:r>
            <a:r>
              <a:rPr lang="en-US" altLang="zh-CN" dirty="0"/>
              <a:t>(</a:t>
            </a:r>
            <a:r>
              <a:rPr lang="zh-CN" altLang="en-US" dirty="0"/>
              <a:t>包括非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/>
              <a:t>系统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但是，倘若某系统没有安装某种字体库，则打开该文件时出现异常现象。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若将其按最终效果直接存放（如图像），则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分辨率越高占用空间大，变换字体、缩放字号不方便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24CB5C-2AF6-4CD5-AA9F-733F8799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3" y="1196975"/>
            <a:ext cx="6958012" cy="1673661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873947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8D3BE5-7954-4950-A836-6238F89C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F43305-BBAA-44DB-85CD-37EACD2F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类比字符编码及字库</a:t>
            </a:r>
            <a:r>
              <a:rPr lang="en-US" altLang="zh-CN" dirty="0"/>
              <a:t>——</a:t>
            </a:r>
            <a:r>
              <a:rPr lang="zh-CN" altLang="en-US" dirty="0"/>
              <a:t>音符编码、音色库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357F1-153C-4774-A214-76DB176E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9" y="1006475"/>
            <a:ext cx="10939462" cy="5302249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dirty="0"/>
              <a:t>MIDI</a:t>
            </a:r>
            <a:r>
              <a:rPr lang="zh-CN" altLang="en-US" dirty="0"/>
              <a:t>文件存放</a:t>
            </a:r>
            <a:endParaRPr lang="en-US" altLang="zh-CN" dirty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dirty="0"/>
              <a:t>音符及其修饰的编码（不存放音频的波形信息）</a:t>
            </a:r>
            <a:endParaRPr lang="en-US" altLang="zh-CN" dirty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dirty="0"/>
              <a:t>各种系统指令的编码</a:t>
            </a:r>
            <a:endParaRPr lang="en-US" altLang="zh-CN" dirty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占用空间小</a:t>
            </a:r>
            <a:r>
              <a:rPr lang="en-US" altLang="zh-CN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字节数少</a:t>
            </a:r>
            <a:r>
              <a:rPr lang="en-US" altLang="zh-CN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，变换音色、时长非常灵活</a:t>
            </a:r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dirty="0"/>
              <a:t>由于有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</a:t>
            </a:r>
            <a:r>
              <a:rPr lang="zh-CN" altLang="en-US" dirty="0"/>
              <a:t>国际标准，系统安装多种</a:t>
            </a:r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音色库</a:t>
            </a:r>
            <a:r>
              <a:rPr lang="zh-CN" altLang="en-US" dirty="0"/>
              <a:t>，故一个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</a:t>
            </a:r>
            <a:r>
              <a:rPr lang="zh-CN" altLang="en-US" dirty="0"/>
              <a:t>文件可能在不同的设备中打开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/>
              <a:t>系统、手机系统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dirty="0"/>
              <a:t>但是，倘若某系统没有安装某种音色库，则播放该文件时出现异常现象。</a:t>
            </a:r>
            <a:br>
              <a:rPr lang="en-US" altLang="zh-CN" dirty="0"/>
            </a:br>
            <a:r>
              <a:rPr lang="zh-CN" altLang="en-US" dirty="0"/>
              <a:t>不同系统中的音色库质量有很大的差异（来自于不同档次的乐曲发出的声音的录音质量不同）。</a:t>
            </a:r>
            <a:endParaRPr lang="en-US" altLang="zh-CN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dirty="0"/>
              <a:t>若将其按最终效果直接存放（如</a:t>
            </a:r>
            <a:r>
              <a:rPr lang="en-US" altLang="zh-CN" dirty="0"/>
              <a:t>MP3</a:t>
            </a:r>
            <a:r>
              <a:rPr lang="zh-CN" altLang="en-US" dirty="0"/>
              <a:t>），则</a:t>
            </a:r>
            <a:endParaRPr lang="en-US" altLang="zh-CN" dirty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dirty="0"/>
              <a:t>最终播放效果不变（一致）</a:t>
            </a:r>
          </a:p>
        </p:txBody>
      </p:sp>
    </p:spTree>
    <p:extLst>
      <p:ext uri="{BB962C8B-B14F-4D97-AF65-F5344CB8AC3E}">
        <p14:creationId xmlns:p14="http://schemas.microsoft.com/office/powerpoint/2010/main" val="59655859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51B12-67FA-43BF-9694-A084704D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EA334C-7080-465A-9B00-6BC36158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音色库的质量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EFEAFF-3703-43D7-B522-0A2322A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普通计算机（如</a:t>
            </a:r>
            <a:r>
              <a:rPr lang="en-US" altLang="zh-CN" dirty="0"/>
              <a:t>Windows</a:t>
            </a:r>
            <a:r>
              <a:rPr lang="zh-CN" altLang="en-US" dirty="0"/>
              <a:t>系统）中已经安装了常用的乐曲的音色库，但质量一般。</a:t>
            </a:r>
            <a:endParaRPr lang="en-US" altLang="zh-CN" dirty="0"/>
          </a:p>
          <a:p>
            <a:r>
              <a:rPr lang="zh-CN" altLang="en-US" dirty="0"/>
              <a:t>电钢琴安装的音色库质量较好，特别是钢琴音色库的质量高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相同价位的电钢琴的音质，远高于钢琴音质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因此，同一个</a:t>
            </a:r>
            <a:r>
              <a:rPr lang="en-US" altLang="zh-CN" dirty="0"/>
              <a:t>MIDI</a:t>
            </a:r>
            <a:r>
              <a:rPr lang="zh-CN" altLang="en-US" dirty="0"/>
              <a:t>文件在电脑上播放的效果比在专用</a:t>
            </a:r>
            <a:r>
              <a:rPr lang="en-US" altLang="zh-CN" dirty="0"/>
              <a:t>MIDI</a:t>
            </a:r>
            <a:r>
              <a:rPr lang="zh-CN" altLang="en-US" dirty="0"/>
              <a:t>设备上的播放效果差。</a:t>
            </a:r>
          </a:p>
        </p:txBody>
      </p:sp>
    </p:spTree>
    <p:extLst>
      <p:ext uri="{BB962C8B-B14F-4D97-AF65-F5344CB8AC3E}">
        <p14:creationId xmlns:p14="http://schemas.microsoft.com/office/powerpoint/2010/main" val="210754188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0CA3F7-443E-4DD5-AFA3-0290475B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2D9D31-CCA6-4638-8B8D-154A917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32E33-7803-48E2-8582-1434DE0B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012825"/>
            <a:ext cx="10939462" cy="4984750"/>
          </a:xfrm>
        </p:spPr>
        <p:txBody>
          <a:bodyPr/>
          <a:lstStyle/>
          <a:p>
            <a:r>
              <a:rPr lang="zh-CN" altLang="zh-CN" dirty="0"/>
              <a:t>例如</a:t>
            </a:r>
            <a:endParaRPr lang="en-US" altLang="zh-CN" dirty="0"/>
          </a:p>
          <a:p>
            <a:pPr lvl="1"/>
            <a:r>
              <a:rPr lang="zh-CN" altLang="zh-CN" dirty="0"/>
              <a:t>在电子钢琴上按下某个音符对应的键（称为开音），则产生一个</a:t>
            </a:r>
            <a:r>
              <a:rPr lang="en-US" altLang="zh-CN" dirty="0"/>
              <a:t>MIDI</a:t>
            </a:r>
            <a:r>
              <a:rPr lang="zh-CN" altLang="zh-CN" dirty="0"/>
              <a:t>消息，该消息记录了所按的键、力度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当松开所按的键时（称为关音），便产生另一个</a:t>
            </a:r>
            <a:r>
              <a:rPr lang="en-US" altLang="zh-CN" dirty="0"/>
              <a:t>MIDI</a:t>
            </a:r>
            <a:r>
              <a:rPr lang="zh-CN" altLang="zh-CN" dirty="0"/>
              <a:t>消息用以表示所松开的键及松开的速度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设备（如电钢琴）上“录音”的结果并非是波形文件，而是</a:t>
            </a:r>
            <a:r>
              <a:rPr lang="en-US" altLang="zh-CN" dirty="0"/>
              <a:t>MIDI</a:t>
            </a:r>
            <a:r>
              <a:rPr lang="zh-CN" altLang="en-US" dirty="0"/>
              <a:t>消息。换言之，计算机能理解的乐谱；</a:t>
            </a:r>
            <a:endParaRPr lang="en-US" altLang="zh-CN" dirty="0"/>
          </a:p>
          <a:p>
            <a:pPr lvl="1"/>
            <a:r>
              <a:rPr lang="zh-CN" altLang="en-US" dirty="0"/>
              <a:t>反之，根据乐谱编写</a:t>
            </a:r>
            <a:r>
              <a:rPr lang="en-US" altLang="zh-CN" dirty="0"/>
              <a:t>MIDI</a:t>
            </a:r>
            <a:r>
              <a:rPr lang="zh-CN" altLang="en-US" dirty="0"/>
              <a:t>消息发送给</a:t>
            </a:r>
            <a:r>
              <a:rPr lang="en-US" altLang="zh-CN" dirty="0"/>
              <a:t>MIDI</a:t>
            </a:r>
            <a:r>
              <a:rPr lang="zh-CN" altLang="en-US" dirty="0"/>
              <a:t>播放设备，就能演奏音乐。</a:t>
            </a:r>
            <a:endParaRPr lang="en-US" altLang="zh-CN" dirty="0"/>
          </a:p>
          <a:p>
            <a:r>
              <a:rPr lang="zh-CN" altLang="zh-CN" dirty="0"/>
              <a:t>这些信息都是易编辑的</a:t>
            </a:r>
            <a:endParaRPr lang="en-US" altLang="zh-CN" dirty="0"/>
          </a:p>
          <a:p>
            <a:pPr lvl="1"/>
            <a:r>
              <a:rPr lang="zh-CN" altLang="en-US" dirty="0"/>
              <a:t>有许多软件能对</a:t>
            </a:r>
            <a:r>
              <a:rPr lang="en-US" altLang="zh-CN" dirty="0"/>
              <a:t>MIDI</a:t>
            </a:r>
            <a:r>
              <a:rPr lang="zh-CN" altLang="en-US" dirty="0"/>
              <a:t>文件进行编辑。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670499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BED703-5D5F-47E5-95E7-FC21E9B7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399EEA-CEDE-436D-9917-144C4948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MidiEditor</a:t>
            </a:r>
            <a:r>
              <a:rPr lang="zh-CN" altLang="en-US" dirty="0"/>
              <a:t>软件为例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37552-378A-45DF-8592-CB313274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11">
            <a:hlinkClick r:id="rId3" action="ppaction://hlinkfile"/>
            <a:extLst>
              <a:ext uri="{FF2B5EF4-FFF2-40B4-BE49-F238E27FC236}">
                <a16:creationId xmlns:a16="http://schemas.microsoft.com/office/drawing/2014/main" id="{03EA3D2B-970D-4DAC-91DB-26806317F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32" y="1067457"/>
            <a:ext cx="8929182" cy="57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3405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2" name="Group 542"/>
          <p:cNvGrpSpPr/>
          <p:nvPr/>
        </p:nvGrpSpPr>
        <p:grpSpPr bwMode="auto">
          <a:xfrm>
            <a:off x="1505632" y="3533310"/>
            <a:ext cx="7669899" cy="835025"/>
            <a:chOff x="871438" y="4650891"/>
            <a:chExt cx="9786143" cy="835025"/>
          </a:xfrm>
        </p:grpSpPr>
        <p:sp>
          <p:nvSpPr>
            <p:cNvPr id="1048611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2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3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1054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三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4" name="Rectangle 1213"/>
            <p:cNvSpPr>
              <a:spLocks noChangeArrowheads="1"/>
            </p:cNvSpPr>
            <p:nvPr/>
          </p:nvSpPr>
          <p:spPr bwMode="auto">
            <a:xfrm>
              <a:off x="2363152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音色与通道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3" name="Group 544"/>
          <p:cNvGrpSpPr/>
          <p:nvPr/>
        </p:nvGrpSpPr>
        <p:grpSpPr bwMode="auto">
          <a:xfrm>
            <a:off x="1505632" y="1580988"/>
            <a:ext cx="7669899" cy="835025"/>
            <a:chOff x="871438" y="3030043"/>
            <a:chExt cx="9786143" cy="835027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1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3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None/>
              </a:pP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概述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505632" y="2537164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音符数字化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6" name="Group 542"/>
          <p:cNvGrpSpPr/>
          <p:nvPr/>
        </p:nvGrpSpPr>
        <p:grpSpPr bwMode="auto">
          <a:xfrm>
            <a:off x="1505632" y="4527374"/>
            <a:ext cx="7669899" cy="835025"/>
            <a:chOff x="871438" y="4650891"/>
            <a:chExt cx="9786143" cy="835025"/>
          </a:xfrm>
        </p:grpSpPr>
        <p:sp>
          <p:nvSpPr>
            <p:cNvPr id="27" name="Rectangle 1207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Rectangle 1209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Rectangle 1211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1213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MIDI</a:t>
              </a: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编程</a:t>
              </a:r>
              <a:endParaRPr lang="zh-CN" altLang="zh-CN" sz="20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37328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</TotalTime>
  <Words>1958</Words>
  <Application>Microsoft Office PowerPoint</Application>
  <PresentationFormat>宽屏</PresentationFormat>
  <Paragraphs>202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方正粗黑宋简体</vt:lpstr>
      <vt:lpstr>华文楷体</vt:lpstr>
      <vt:lpstr>华文中宋</vt:lpstr>
      <vt:lpstr>楷体</vt:lpstr>
      <vt:lpstr>宋体</vt:lpstr>
      <vt:lpstr>微软雅黑</vt:lpstr>
      <vt:lpstr>Calibri</vt:lpstr>
      <vt:lpstr>Calibri Light</vt:lpstr>
      <vt:lpstr>Cambria Math</vt:lpstr>
      <vt:lpstr>Courier New</vt:lpstr>
      <vt:lpstr>Times New Roman</vt:lpstr>
      <vt:lpstr>Wingdings</vt:lpstr>
      <vt:lpstr>默认设计模板</vt:lpstr>
      <vt:lpstr>Visio.Drawing.11</vt:lpstr>
      <vt:lpstr>PowerPoint 演示文稿</vt:lpstr>
      <vt:lpstr>提纲</vt:lpstr>
      <vt:lpstr>MIDI概述</vt:lpstr>
      <vt:lpstr>类比字符编码及字库</vt:lpstr>
      <vt:lpstr>类比字符编码及字库——音符编码、音色库</vt:lpstr>
      <vt:lpstr>音色库的质量</vt:lpstr>
      <vt:lpstr>MIDI概述</vt:lpstr>
      <vt:lpstr>以MidiEditor软件为例</vt:lpstr>
      <vt:lpstr>提纲</vt:lpstr>
      <vt:lpstr>音符数字化</vt:lpstr>
      <vt:lpstr>钢琴键盘与谱表对应图</vt:lpstr>
      <vt:lpstr>钢琴键盘与谱表对应图</vt:lpstr>
      <vt:lpstr>音名、频率、MIDI音符编号</vt:lpstr>
      <vt:lpstr>音符数字化</vt:lpstr>
      <vt:lpstr>音量数字化</vt:lpstr>
      <vt:lpstr>提纲</vt:lpstr>
      <vt:lpstr>MIDI音色与通道</vt:lpstr>
      <vt:lpstr>MIDI音色与通道</vt:lpstr>
      <vt:lpstr>MIDI音色与通道</vt:lpstr>
      <vt:lpstr>提纲</vt:lpstr>
      <vt:lpstr>MIDI编程</vt:lpstr>
      <vt:lpstr>MIDI函数</vt:lpstr>
      <vt:lpstr>一个自定义函数——为了方便使用标准函数</vt:lpstr>
      <vt:lpstr>MIDI通道类型</vt:lpstr>
      <vt:lpstr>选择音色（选择乐器）</vt:lpstr>
      <vt:lpstr>选择音色（选择乐器）</vt:lpstr>
      <vt:lpstr>选择音色（选择乐器）</vt:lpstr>
      <vt:lpstr>MIDI编程</vt:lpstr>
      <vt:lpstr>MIDI编程举例——排序秀SortShow</vt:lpstr>
      <vt:lpstr>关于MIDI文件的结构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LI Qing</cp:lastModifiedBy>
  <cp:revision>317</cp:revision>
  <cp:lastPrinted>2017-09-30T00:43:24Z</cp:lastPrinted>
  <dcterms:created xsi:type="dcterms:W3CDTF">2013-12-03T13:35:00Z</dcterms:created>
  <dcterms:modified xsi:type="dcterms:W3CDTF">2021-06-17T15:17:46Z</dcterms:modified>
</cp:coreProperties>
</file>