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57" r:id="rId3"/>
    <p:sldId id="286" r:id="rId4"/>
    <p:sldId id="259" r:id="rId5"/>
    <p:sldId id="260" r:id="rId6"/>
    <p:sldId id="261" r:id="rId7"/>
    <p:sldId id="262" r:id="rId8"/>
    <p:sldId id="263" r:id="rId9"/>
    <p:sldId id="288" r:id="rId10"/>
    <p:sldId id="266" r:id="rId11"/>
    <p:sldId id="264" r:id="rId12"/>
    <p:sldId id="287" r:id="rId13"/>
    <p:sldId id="265" r:id="rId14"/>
    <p:sldId id="267" r:id="rId15"/>
    <p:sldId id="269" r:id="rId16"/>
    <p:sldId id="268" r:id="rId17"/>
    <p:sldId id="270" r:id="rId18"/>
    <p:sldId id="271" r:id="rId19"/>
    <p:sldId id="272" r:id="rId20"/>
    <p:sldId id="289" r:id="rId21"/>
    <p:sldId id="275" r:id="rId22"/>
    <p:sldId id="274" r:id="rId23"/>
    <p:sldId id="276" r:id="rId24"/>
    <p:sldId id="290" r:id="rId25"/>
    <p:sldId id="291" r:id="rId26"/>
    <p:sldId id="292" r:id="rId27"/>
    <p:sldId id="293" r:id="rId28"/>
    <p:sldId id="294" r:id="rId29"/>
    <p:sldId id="295" r:id="rId30"/>
    <p:sldId id="296" r:id="rId31"/>
    <p:sldId id="297" r:id="rId32"/>
    <p:sldId id="298" r:id="rId33"/>
    <p:sldId id="299" r:id="rId34"/>
    <p:sldId id="300" r:id="rId35"/>
    <p:sldId id="30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81" autoAdjust="0"/>
    <p:restoredTop sz="72454" autoAdjust="0"/>
  </p:normalViewPr>
  <p:slideViewPr>
    <p:cSldViewPr snapToGrid="0">
      <p:cViewPr>
        <p:scale>
          <a:sx n="80" d="100"/>
          <a:sy n="80" d="100"/>
        </p:scale>
        <p:origin x="1752" y="180"/>
      </p:cViewPr>
      <p:guideLst/>
    </p:cSldViewPr>
  </p:slideViewPr>
  <p:notesTextViewPr>
    <p:cViewPr>
      <p:scale>
        <a:sx n="125" d="100"/>
        <a:sy n="125" d="100"/>
      </p:scale>
      <p:origin x="0" y="-114"/>
    </p:cViewPr>
  </p:notesTextViewPr>
  <p:notesViewPr>
    <p:cSldViewPr snapToGrid="0">
      <p:cViewPr varScale="1">
        <p:scale>
          <a:sx n="70" d="100"/>
          <a:sy n="70" d="100"/>
        </p:scale>
        <p:origin x="2358"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720C4F-EC1A-483B-B5B8-48BFF469BEEA}" type="datetimeFigureOut">
              <a:rPr lang="en-IE" smtClean="0"/>
              <a:t>01/04/2019</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E"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832CCC-606F-4F90-BA92-C9266F869194}" type="slidenum">
              <a:rPr lang="en-IE" smtClean="0"/>
              <a:t>‹#›</a:t>
            </a:fld>
            <a:endParaRPr lang="en-IE"/>
          </a:p>
        </p:txBody>
      </p:sp>
    </p:spTree>
    <p:extLst>
      <p:ext uri="{BB962C8B-B14F-4D97-AF65-F5344CB8AC3E}">
        <p14:creationId xmlns:p14="http://schemas.microsoft.com/office/powerpoint/2010/main" val="2049596771"/>
      </p:ext>
    </p:extLst>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This chapter focuses on the application of virtualisation to operating system design. </a:t>
            </a:r>
          </a:p>
          <a:p>
            <a:endParaRPr lang="en-IE" dirty="0" smtClean="0"/>
          </a:p>
          <a:p>
            <a:r>
              <a:rPr lang="en-IE" dirty="0" smtClean="0"/>
              <a:t>Virtualisation encompasses a variety of technologies for managing computing </a:t>
            </a:r>
            <a:r>
              <a:rPr lang="en-IE" baseline="0" dirty="0" smtClean="0"/>
              <a:t> </a:t>
            </a:r>
            <a:r>
              <a:rPr lang="en-IE" dirty="0" smtClean="0"/>
              <a:t>resources by providing a software translation layer, known as an abstraction layer, between the software and the physical hardware. </a:t>
            </a:r>
          </a:p>
          <a:p>
            <a:endParaRPr lang="en-IE" dirty="0" smtClean="0"/>
          </a:p>
          <a:p>
            <a:r>
              <a:rPr lang="en-IE" dirty="0" smtClean="0"/>
              <a:t>Virtualisation turns physical resources into logical, or virtual, resources. </a:t>
            </a:r>
          </a:p>
          <a:p>
            <a:endParaRPr lang="en-IE" dirty="0" smtClean="0"/>
          </a:p>
          <a:p>
            <a:r>
              <a:rPr lang="en-IE" dirty="0" smtClean="0"/>
              <a:t>Virtualisation enables users, applications, and management software operating above the abstraction layer to manage and </a:t>
            </a:r>
          </a:p>
          <a:p>
            <a:r>
              <a:rPr lang="en-IE" dirty="0" smtClean="0"/>
              <a:t>use resources without needing to be aware of the physical details of the underlying resources.</a:t>
            </a:r>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1</a:t>
            </a:fld>
            <a:endParaRPr lang="en-IE"/>
          </a:p>
        </p:txBody>
      </p:sp>
    </p:spTree>
    <p:extLst>
      <p:ext uri="{BB962C8B-B14F-4D97-AF65-F5344CB8AC3E}">
        <p14:creationId xmlns:p14="http://schemas.microsoft.com/office/powerpoint/2010/main" val="9592313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10</a:t>
            </a:fld>
            <a:endParaRPr lang="en-IE"/>
          </a:p>
        </p:txBody>
      </p:sp>
    </p:spTree>
    <p:extLst>
      <p:ext uri="{BB962C8B-B14F-4D97-AF65-F5344CB8AC3E}">
        <p14:creationId xmlns:p14="http://schemas.microsoft.com/office/powerpoint/2010/main" val="4064635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sz="1600" b="1" i="0" u="none" strike="noStrike" kern="1200" baseline="0" dirty="0" smtClean="0">
                <a:solidFill>
                  <a:schemeClr val="tx1"/>
                </a:solidFill>
                <a:latin typeface="+mn-lt"/>
                <a:ea typeface="+mn-ea"/>
                <a:cs typeface="+mn-cs"/>
              </a:rPr>
              <a:t>Type 1 hypervisors </a:t>
            </a:r>
            <a:r>
              <a:rPr lang="en-IE" sz="1600" b="0" i="0" u="none" strike="noStrike" kern="1200" baseline="0" dirty="0" smtClean="0">
                <a:solidFill>
                  <a:schemeClr val="tx1"/>
                </a:solidFill>
                <a:latin typeface="+mn-lt"/>
                <a:ea typeface="+mn-ea"/>
                <a:cs typeface="+mn-cs"/>
              </a:rPr>
              <a:t>are commonly found in company data centers and are in a sense becoming “the data-center operating system. </a:t>
            </a:r>
          </a:p>
          <a:p>
            <a:r>
              <a:rPr lang="en-IE" sz="1600" b="0" i="0" u="none" strike="noStrike" kern="1200" baseline="0" dirty="0" smtClean="0">
                <a:solidFill>
                  <a:schemeClr val="tx1"/>
                </a:solidFill>
                <a:latin typeface="+mn-lt"/>
                <a:ea typeface="+mn-ea"/>
                <a:cs typeface="+mn-cs"/>
              </a:rPr>
              <a:t>In addition to running on standard hardware, they can run on </a:t>
            </a:r>
            <a:r>
              <a:rPr lang="en-IE" sz="1600" b="1" i="0" u="none" strike="noStrike" kern="1200" baseline="0" dirty="0" smtClean="0">
                <a:solidFill>
                  <a:schemeClr val="tx1"/>
                </a:solidFill>
                <a:latin typeface="+mn-lt"/>
                <a:ea typeface="+mn-ea"/>
                <a:cs typeface="+mn-cs"/>
              </a:rPr>
              <a:t>type 0 hypervisors</a:t>
            </a:r>
            <a:r>
              <a:rPr lang="en-IE" sz="1600" b="0" i="0" u="none" strike="noStrike" kern="1200" baseline="0" dirty="0" smtClean="0">
                <a:solidFill>
                  <a:schemeClr val="tx1"/>
                </a:solidFill>
                <a:latin typeface="+mn-lt"/>
                <a:ea typeface="+mn-ea"/>
                <a:cs typeface="+mn-cs"/>
              </a:rPr>
              <a:t>, but not on other </a:t>
            </a:r>
            <a:r>
              <a:rPr lang="en-IE" sz="1600" b="1" i="0" u="none" strike="noStrike" kern="1200" baseline="0" dirty="0" smtClean="0">
                <a:solidFill>
                  <a:schemeClr val="tx1"/>
                </a:solidFill>
                <a:latin typeface="+mn-lt"/>
                <a:ea typeface="+mn-ea"/>
                <a:cs typeface="+mn-cs"/>
              </a:rPr>
              <a:t>type 1 hypervisors</a:t>
            </a:r>
            <a:r>
              <a:rPr lang="en-IE" sz="1600" b="0" i="0" u="none" strike="noStrike" kern="1200" baseline="0" dirty="0" smtClean="0">
                <a:solidFill>
                  <a:schemeClr val="tx1"/>
                </a:solidFill>
                <a:latin typeface="+mn-lt"/>
                <a:ea typeface="+mn-ea"/>
                <a:cs typeface="+mn-cs"/>
              </a:rPr>
              <a:t>. Whatever the platform, guests generally do not know they are running on anything but the native hardware. </a:t>
            </a:r>
          </a:p>
          <a:p>
            <a:endParaRPr lang="en-IE" sz="1600" b="0" i="0" u="none" strike="noStrike" kern="1200" baseline="0" dirty="0" smtClean="0">
              <a:solidFill>
                <a:schemeClr val="tx1"/>
              </a:solidFill>
              <a:latin typeface="+mn-lt"/>
              <a:ea typeface="+mn-ea"/>
              <a:cs typeface="+mn-cs"/>
            </a:endParaRPr>
          </a:p>
          <a:p>
            <a:r>
              <a:rPr lang="en-IE" dirty="0" smtClean="0"/>
              <a:t>They implement </a:t>
            </a:r>
            <a:r>
              <a:rPr lang="en-IE" b="1" dirty="0" smtClean="0"/>
              <a:t>device</a:t>
            </a:r>
            <a:r>
              <a:rPr lang="en-IE" dirty="0" smtClean="0"/>
              <a:t> </a:t>
            </a:r>
            <a:r>
              <a:rPr lang="en-IE" b="1" dirty="0" smtClean="0"/>
              <a:t>drivers</a:t>
            </a:r>
            <a:r>
              <a:rPr lang="en-IE" dirty="0" smtClean="0"/>
              <a:t> for the hardware they run on, because no other component</a:t>
            </a:r>
            <a:r>
              <a:rPr lang="en-IE" baseline="0" dirty="0" smtClean="0"/>
              <a:t> </a:t>
            </a:r>
            <a:r>
              <a:rPr lang="en-IE" dirty="0" smtClean="0"/>
              <a:t>could do so. Because they are operating systems, they must also provide</a:t>
            </a:r>
            <a:r>
              <a:rPr lang="en-IE" baseline="0" dirty="0" smtClean="0"/>
              <a:t> </a:t>
            </a:r>
            <a:r>
              <a:rPr lang="en-IE" b="1" dirty="0" smtClean="0"/>
              <a:t>CPU scheduling</a:t>
            </a:r>
            <a:r>
              <a:rPr lang="en-IE" dirty="0" smtClean="0"/>
              <a:t>, </a:t>
            </a:r>
            <a:r>
              <a:rPr lang="en-IE" b="1" dirty="0" smtClean="0"/>
              <a:t>memory management, I/O management</a:t>
            </a:r>
            <a:r>
              <a:rPr lang="en-IE" dirty="0" smtClean="0"/>
              <a:t>, </a:t>
            </a:r>
            <a:r>
              <a:rPr lang="en-IE" b="1" dirty="0" smtClean="0"/>
              <a:t>protection</a:t>
            </a:r>
            <a:r>
              <a:rPr lang="en-IE" dirty="0" smtClean="0"/>
              <a:t>, and even</a:t>
            </a:r>
            <a:r>
              <a:rPr lang="en-IE" baseline="0" dirty="0" smtClean="0"/>
              <a:t> </a:t>
            </a:r>
            <a:r>
              <a:rPr lang="en-IE" b="1" dirty="0" smtClean="0"/>
              <a:t>security</a:t>
            </a:r>
            <a:r>
              <a:rPr lang="en-IE" dirty="0" smtClean="0"/>
              <a:t>. </a:t>
            </a:r>
          </a:p>
          <a:p>
            <a:endParaRPr lang="en-IE" dirty="0" smtClean="0"/>
          </a:p>
          <a:p>
            <a:r>
              <a:rPr lang="en-IE" dirty="0" smtClean="0"/>
              <a:t>Frequently, they provide </a:t>
            </a:r>
            <a:r>
              <a:rPr lang="en-IE" b="1" dirty="0" smtClean="0"/>
              <a:t>APIs</a:t>
            </a:r>
            <a:r>
              <a:rPr lang="en-IE" dirty="0" smtClean="0"/>
              <a:t>, but those APIs support </a:t>
            </a:r>
            <a:r>
              <a:rPr lang="en-IE" b="1" dirty="0" smtClean="0"/>
              <a:t>applications</a:t>
            </a:r>
            <a:r>
              <a:rPr lang="en-IE" dirty="0" smtClean="0"/>
              <a:t> in</a:t>
            </a:r>
            <a:r>
              <a:rPr lang="en-IE" baseline="0" dirty="0" smtClean="0"/>
              <a:t> </a:t>
            </a:r>
            <a:r>
              <a:rPr lang="en-IE" dirty="0" smtClean="0"/>
              <a:t>guests or external applications that supply features like </a:t>
            </a:r>
            <a:r>
              <a:rPr lang="en-IE" b="1" dirty="0" smtClean="0"/>
              <a:t>backups</a:t>
            </a:r>
            <a:r>
              <a:rPr lang="en-IE" dirty="0" smtClean="0"/>
              <a:t>, </a:t>
            </a:r>
            <a:r>
              <a:rPr lang="en-IE" b="1" dirty="0" smtClean="0"/>
              <a:t>monitoring</a:t>
            </a:r>
            <a:r>
              <a:rPr lang="en-IE" dirty="0" smtClean="0"/>
              <a:t>,</a:t>
            </a:r>
            <a:r>
              <a:rPr lang="en-IE" baseline="0" dirty="0" smtClean="0"/>
              <a:t> </a:t>
            </a:r>
            <a:r>
              <a:rPr lang="en-IE" dirty="0" smtClean="0"/>
              <a:t>and </a:t>
            </a:r>
            <a:r>
              <a:rPr lang="en-IE" b="1" dirty="0" smtClean="0"/>
              <a:t>security</a:t>
            </a:r>
            <a:r>
              <a:rPr lang="en-IE" dirty="0" smtClean="0"/>
              <a:t>. Many type 1 hypervisors are closed-source commercial offerings,</a:t>
            </a:r>
            <a:r>
              <a:rPr lang="en-IE" baseline="0" dirty="0" smtClean="0"/>
              <a:t> </a:t>
            </a:r>
            <a:r>
              <a:rPr lang="en-IE" dirty="0" smtClean="0"/>
              <a:t>such as VMware ESX while some are open source or hybrids of open and closed</a:t>
            </a:r>
            <a:r>
              <a:rPr lang="en-IE" baseline="0" dirty="0" smtClean="0"/>
              <a:t> </a:t>
            </a:r>
            <a:r>
              <a:rPr lang="en-IE" dirty="0" smtClean="0"/>
              <a:t>source, such as Citrix </a:t>
            </a:r>
            <a:r>
              <a:rPr lang="en-IE" dirty="0" err="1" smtClean="0"/>
              <a:t>XenServer</a:t>
            </a:r>
            <a:r>
              <a:rPr lang="en-IE" dirty="0" smtClean="0"/>
              <a:t> and its open Xen counterpart.</a:t>
            </a:r>
          </a:p>
          <a:p>
            <a:endParaRPr lang="en-IE" dirty="0" smtClean="0"/>
          </a:p>
          <a:p>
            <a:r>
              <a:rPr lang="en-IE" dirty="0" smtClean="0"/>
              <a:t>By using </a:t>
            </a:r>
            <a:r>
              <a:rPr lang="en-IE" b="1" dirty="0" smtClean="0"/>
              <a:t>type 1 hypervisors</a:t>
            </a:r>
            <a:r>
              <a:rPr lang="en-IE" dirty="0" smtClean="0"/>
              <a:t>, data-center managers can control and manage</a:t>
            </a:r>
            <a:r>
              <a:rPr lang="en-IE" baseline="0" dirty="0" smtClean="0"/>
              <a:t> </a:t>
            </a:r>
            <a:r>
              <a:rPr lang="en-IE" dirty="0" smtClean="0"/>
              <a:t>the operating systems and applications in new and sophisticated ways. An</a:t>
            </a:r>
            <a:r>
              <a:rPr lang="en-IE" baseline="0" dirty="0" smtClean="0"/>
              <a:t> </a:t>
            </a:r>
            <a:r>
              <a:rPr lang="en-IE" dirty="0" smtClean="0"/>
              <a:t>important beneﬁt is the ability to consolidate more operating systems and</a:t>
            </a:r>
            <a:r>
              <a:rPr lang="en-IE" baseline="0" dirty="0" smtClean="0"/>
              <a:t> </a:t>
            </a:r>
            <a:r>
              <a:rPr lang="en-IE" dirty="0" smtClean="0"/>
              <a:t>applications onto fewer systems.</a:t>
            </a:r>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11</a:t>
            </a:fld>
            <a:endParaRPr lang="en-IE"/>
          </a:p>
        </p:txBody>
      </p:sp>
    </p:spTree>
    <p:extLst>
      <p:ext uri="{BB962C8B-B14F-4D97-AF65-F5344CB8AC3E}">
        <p14:creationId xmlns:p14="http://schemas.microsoft.com/office/powerpoint/2010/main" val="13075032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1" dirty="0" smtClean="0"/>
              <a:t>Type 1 hypervisors </a:t>
            </a:r>
            <a:r>
              <a:rPr lang="en-IE" dirty="0" smtClean="0"/>
              <a:t>run in kernel mode, taking advantage of hardware</a:t>
            </a:r>
            <a:r>
              <a:rPr lang="en-IE" baseline="0" dirty="0" smtClean="0"/>
              <a:t> </a:t>
            </a:r>
            <a:r>
              <a:rPr lang="en-IE" dirty="0" smtClean="0"/>
              <a:t>protection. Where the host CPU allows, they use </a:t>
            </a:r>
            <a:r>
              <a:rPr lang="en-IE" b="1" dirty="0" smtClean="0"/>
              <a:t>multiple modes </a:t>
            </a:r>
            <a:r>
              <a:rPr lang="en-IE" dirty="0" smtClean="0"/>
              <a:t>to give guest</a:t>
            </a:r>
            <a:r>
              <a:rPr lang="en-IE" baseline="0" dirty="0" smtClean="0"/>
              <a:t> </a:t>
            </a:r>
            <a:r>
              <a:rPr lang="en-IE" dirty="0" smtClean="0"/>
              <a:t>operating systems their own control and improved performance. They implement </a:t>
            </a:r>
            <a:r>
              <a:rPr lang="en-IE" b="1" dirty="0" smtClean="0"/>
              <a:t>device drivers </a:t>
            </a:r>
            <a:r>
              <a:rPr lang="en-IE" dirty="0" smtClean="0"/>
              <a:t>for the hardware they run on, because no other</a:t>
            </a:r>
            <a:r>
              <a:rPr lang="en-IE" baseline="0" dirty="0" smtClean="0"/>
              <a:t> </a:t>
            </a:r>
            <a:r>
              <a:rPr lang="en-IE" dirty="0" smtClean="0"/>
              <a:t>component</a:t>
            </a:r>
            <a:r>
              <a:rPr lang="en-IE" baseline="0" dirty="0" smtClean="0"/>
              <a:t> </a:t>
            </a:r>
            <a:r>
              <a:rPr lang="en-IE" dirty="0" smtClean="0"/>
              <a:t>could do so.</a:t>
            </a:r>
          </a:p>
          <a:p>
            <a:endParaRPr lang="en-IE" dirty="0" smtClean="0"/>
          </a:p>
          <a:p>
            <a:r>
              <a:rPr lang="en-IE" dirty="0" smtClean="0"/>
              <a:t>An</a:t>
            </a:r>
            <a:r>
              <a:rPr lang="en-IE" baseline="0" dirty="0" smtClean="0"/>
              <a:t> </a:t>
            </a:r>
            <a:r>
              <a:rPr lang="en-IE" dirty="0" smtClean="0"/>
              <a:t>important beneﬁt is the ability to consolidate more operating systems and</a:t>
            </a:r>
            <a:r>
              <a:rPr lang="en-IE" baseline="0" dirty="0" smtClean="0"/>
              <a:t> </a:t>
            </a:r>
            <a:r>
              <a:rPr lang="en-IE" dirty="0" smtClean="0"/>
              <a:t>applications onto fewer systems. For example, rather than having </a:t>
            </a:r>
            <a:r>
              <a:rPr lang="en-IE" b="1" dirty="0" smtClean="0"/>
              <a:t>ten</a:t>
            </a:r>
            <a:r>
              <a:rPr lang="en-IE" b="1" baseline="0" dirty="0" smtClean="0"/>
              <a:t> </a:t>
            </a:r>
            <a:r>
              <a:rPr lang="en-IE" b="1" dirty="0" smtClean="0"/>
              <a:t>systems</a:t>
            </a:r>
            <a:r>
              <a:rPr lang="en-IE" baseline="0" dirty="0" smtClean="0"/>
              <a:t> </a:t>
            </a:r>
            <a:r>
              <a:rPr lang="en-IE" dirty="0" smtClean="0"/>
              <a:t>running at </a:t>
            </a:r>
            <a:r>
              <a:rPr lang="en-IE" b="1" dirty="0" smtClean="0"/>
              <a:t>10 percent utilization </a:t>
            </a:r>
            <a:r>
              <a:rPr lang="en-IE" dirty="0" smtClean="0"/>
              <a:t>each, a data center might have one server</a:t>
            </a:r>
            <a:r>
              <a:rPr lang="en-IE" baseline="0" dirty="0" smtClean="0"/>
              <a:t> to </a:t>
            </a:r>
            <a:r>
              <a:rPr lang="en-IE" dirty="0" smtClean="0"/>
              <a:t>manage the entire load. If utilization increases, guests and their applications can</a:t>
            </a:r>
            <a:r>
              <a:rPr lang="en-IE" baseline="0" dirty="0" smtClean="0"/>
              <a:t> </a:t>
            </a:r>
            <a:r>
              <a:rPr lang="en-IE" dirty="0" smtClean="0"/>
              <a:t>be moved to less-loaded systems live, without </a:t>
            </a:r>
            <a:r>
              <a:rPr lang="en-IE" b="1" dirty="0" smtClean="0"/>
              <a:t>interruption</a:t>
            </a:r>
            <a:r>
              <a:rPr lang="en-IE" dirty="0" smtClean="0"/>
              <a:t> of service.</a:t>
            </a:r>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12</a:t>
            </a:fld>
            <a:endParaRPr lang="en-IE"/>
          </a:p>
        </p:txBody>
      </p:sp>
    </p:spTree>
    <p:extLst>
      <p:ext uri="{BB962C8B-B14F-4D97-AF65-F5344CB8AC3E}">
        <p14:creationId xmlns:p14="http://schemas.microsoft.com/office/powerpoint/2010/main" val="2193891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E" sz="1200" kern="1200" dirty="0" smtClean="0">
              <a:solidFill>
                <a:schemeClr val="tx1"/>
              </a:solidFill>
              <a:effectLst/>
              <a:latin typeface="+mn-lt"/>
              <a:ea typeface="+mn-ea"/>
              <a:cs typeface="+mn-cs"/>
            </a:endParaRPr>
          </a:p>
          <a:p>
            <a:r>
              <a:rPr lang="en-IE" dirty="0" smtClean="0"/>
              <a:t>A type 2 hypervisor exploits the resources and functions of a </a:t>
            </a:r>
            <a:r>
              <a:rPr lang="en-IE" baseline="0" dirty="0" smtClean="0"/>
              <a:t> </a:t>
            </a:r>
            <a:r>
              <a:rPr lang="en-IE" dirty="0" smtClean="0"/>
              <a:t>host OS and runs as a software module on top of the OS. It relies </a:t>
            </a:r>
            <a:r>
              <a:rPr lang="en-IE" baseline="0" dirty="0" smtClean="0"/>
              <a:t> </a:t>
            </a:r>
            <a:r>
              <a:rPr lang="en-IE" dirty="0" smtClean="0"/>
              <a:t>on the OS to handle all of the hardware interactions on the hypervisor’s behalf. Some examples of type 2 hypervisors are VMware Workstation and Oracle VM Virtual Box.</a:t>
            </a:r>
          </a:p>
          <a:p>
            <a:r>
              <a:rPr lang="en-IE" dirty="0" smtClean="0"/>
              <a:t>Key differences between the two hypervisor types are as follows:</a:t>
            </a:r>
          </a:p>
          <a:p>
            <a:endParaRPr lang="en-IE" dirty="0" smtClean="0"/>
          </a:p>
          <a:p>
            <a:r>
              <a:rPr lang="en-IE" baseline="0" dirty="0" smtClean="0"/>
              <a:t>  </a:t>
            </a:r>
            <a:r>
              <a:rPr lang="en-IE" dirty="0" smtClean="0"/>
              <a:t>•</a:t>
            </a:r>
            <a:r>
              <a:rPr lang="en-IE" baseline="0" dirty="0" smtClean="0"/>
              <a:t> </a:t>
            </a:r>
            <a:r>
              <a:rPr lang="en-IE" dirty="0" smtClean="0"/>
              <a:t>Typically, </a:t>
            </a:r>
            <a:r>
              <a:rPr lang="en-IE" b="1" dirty="0" smtClean="0"/>
              <a:t>type 1 </a:t>
            </a:r>
            <a:r>
              <a:rPr lang="en-IE" dirty="0" smtClean="0"/>
              <a:t>hypervisors perform better than </a:t>
            </a:r>
            <a:r>
              <a:rPr lang="en-IE" b="1" dirty="0" smtClean="0"/>
              <a:t>type 2</a:t>
            </a:r>
            <a:r>
              <a:rPr lang="en-IE" dirty="0" smtClean="0"/>
              <a:t> hypervisors. Because a type 1 hypervisor doesn’t compete for resources with an OS, there are more resources available on the host, and by extension, more virtual machines can </a:t>
            </a:r>
          </a:p>
          <a:p>
            <a:r>
              <a:rPr lang="en-IE" dirty="0" smtClean="0"/>
              <a:t>be hosted on a virtualization server using a type 1 hypervisor.</a:t>
            </a:r>
          </a:p>
          <a:p>
            <a:r>
              <a:rPr lang="en-IE" dirty="0" smtClean="0"/>
              <a:t>  •</a:t>
            </a:r>
            <a:r>
              <a:rPr lang="en-IE" baseline="0" dirty="0" smtClean="0"/>
              <a:t> </a:t>
            </a:r>
            <a:r>
              <a:rPr lang="en-IE" b="1" dirty="0" smtClean="0"/>
              <a:t>Type 1</a:t>
            </a:r>
            <a:r>
              <a:rPr lang="en-IE" dirty="0" smtClean="0"/>
              <a:t> hypervisors are also considered to be more secure than the </a:t>
            </a:r>
            <a:r>
              <a:rPr lang="en-IE" b="1" dirty="0" smtClean="0"/>
              <a:t>type 2 hypervisors</a:t>
            </a:r>
            <a:r>
              <a:rPr lang="en-IE" dirty="0" smtClean="0"/>
              <a:t>. Virtual machines on a type 1 hypervisor make resource requests that are handled external to that guest, and they cannot affect other VMs or the hypervisor they are supported by. This is not necessarily true for VMs on a type 2 hypervisor, and a malicious guest could potentially affect more than itself.</a:t>
            </a:r>
          </a:p>
          <a:p>
            <a:r>
              <a:rPr lang="en-IE" dirty="0" smtClean="0"/>
              <a:t>  •</a:t>
            </a:r>
            <a:r>
              <a:rPr lang="en-IE" baseline="0" dirty="0" smtClean="0"/>
              <a:t> </a:t>
            </a:r>
            <a:r>
              <a:rPr lang="en-IE" dirty="0" smtClean="0"/>
              <a:t>Type 2 hypervisors allow a user to take advantage of virtualization without needing to dedicate a server to only that function. Developers who need to run multiple environments as part of their process, in addition to taking advantage of the personal productive workspace that a PC OS provides, can do both with a type 2 hypervisor installed as an application on their LINUX or Windows desktop. </a:t>
            </a:r>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13</a:t>
            </a:fld>
            <a:endParaRPr lang="en-IE"/>
          </a:p>
        </p:txBody>
      </p:sp>
    </p:spTree>
    <p:extLst>
      <p:ext uri="{BB962C8B-B14F-4D97-AF65-F5344CB8AC3E}">
        <p14:creationId xmlns:p14="http://schemas.microsoft.com/office/powerpoint/2010/main" val="5776321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Many reference materials draw a somewhat dubious distinction between</a:t>
            </a:r>
            <a:r>
              <a:rPr lang="en-IE" baseline="0" dirty="0" smtClean="0"/>
              <a:t> </a:t>
            </a:r>
            <a:r>
              <a:rPr lang="en-IE" dirty="0" smtClean="0"/>
              <a:t>“</a:t>
            </a:r>
            <a:r>
              <a:rPr lang="en-IE" b="1" dirty="0" smtClean="0"/>
              <a:t>type 1</a:t>
            </a:r>
            <a:r>
              <a:rPr lang="en-IE" dirty="0" smtClean="0"/>
              <a:t>” and “</a:t>
            </a:r>
            <a:r>
              <a:rPr lang="en-IE" b="1" dirty="0" smtClean="0"/>
              <a:t>type 2</a:t>
            </a:r>
            <a:r>
              <a:rPr lang="en-IE" dirty="0" smtClean="0"/>
              <a:t>” hypervisors. A </a:t>
            </a:r>
            <a:r>
              <a:rPr lang="en-IE" b="1" dirty="0" smtClean="0"/>
              <a:t>type 1 hypervisor </a:t>
            </a:r>
            <a:r>
              <a:rPr lang="en-IE" dirty="0" smtClean="0"/>
              <a:t>runs directly on the</a:t>
            </a:r>
          </a:p>
          <a:p>
            <a:r>
              <a:rPr lang="en-IE" dirty="0" smtClean="0"/>
              <a:t>hardware without a supporting OS, and for that reason is sometimes called a</a:t>
            </a:r>
            <a:r>
              <a:rPr lang="en-IE" baseline="0" dirty="0" smtClean="0"/>
              <a:t> </a:t>
            </a:r>
            <a:r>
              <a:rPr lang="en-IE" b="1" dirty="0" smtClean="0"/>
              <a:t>bare-metal</a:t>
            </a:r>
            <a:r>
              <a:rPr lang="en-IE" dirty="0" smtClean="0"/>
              <a:t> or </a:t>
            </a:r>
            <a:r>
              <a:rPr lang="en-IE" b="1" dirty="0" smtClean="0"/>
              <a:t>native</a:t>
            </a:r>
            <a:r>
              <a:rPr lang="en-IE" dirty="0" smtClean="0"/>
              <a:t> hypervisor. </a:t>
            </a:r>
          </a:p>
          <a:p>
            <a:endParaRPr lang="en-IE" dirty="0" smtClean="0"/>
          </a:p>
          <a:p>
            <a:r>
              <a:rPr lang="en-IE" dirty="0" smtClean="0"/>
              <a:t>Type 2 hypervisors are </a:t>
            </a:r>
            <a:r>
              <a:rPr lang="en-IE" b="1" dirty="0" smtClean="0"/>
              <a:t>user-space</a:t>
            </a:r>
            <a:r>
              <a:rPr lang="en-IE" baseline="0" dirty="0" smtClean="0"/>
              <a:t> </a:t>
            </a:r>
            <a:r>
              <a:rPr lang="en-IE" dirty="0" smtClean="0"/>
              <a:t>applications that run on top of another general-purpose OS. Exhibit above depicts</a:t>
            </a:r>
            <a:r>
              <a:rPr lang="en-IE" baseline="0" dirty="0" smtClean="0"/>
              <a:t> </a:t>
            </a:r>
            <a:r>
              <a:rPr lang="en-IE" dirty="0" smtClean="0"/>
              <a:t>these two models.</a:t>
            </a:r>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15</a:t>
            </a:fld>
            <a:endParaRPr lang="en-IE"/>
          </a:p>
        </p:txBody>
      </p:sp>
    </p:spTree>
    <p:extLst>
      <p:ext uri="{BB962C8B-B14F-4D97-AF65-F5344CB8AC3E}">
        <p14:creationId xmlns:p14="http://schemas.microsoft.com/office/powerpoint/2010/main" val="2269311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sz="1600" kern="1200" dirty="0" smtClean="0">
                <a:solidFill>
                  <a:schemeClr val="tx1"/>
                </a:solidFill>
                <a:effectLst/>
                <a:latin typeface="+mn-lt"/>
                <a:ea typeface="+mn-ea"/>
                <a:cs typeface="+mn-cs"/>
              </a:rPr>
              <a:t>As virtualisation became more prevalent in corporations, both hardware and software vendors looked for ways to provide even more efficiencies. Unsurprisingly, these paths led to both software-assisted virtualisation and hardware-assisted virtualisation.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sz="16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err="1" smtClean="0"/>
              <a:t>Paravirtualization</a:t>
            </a:r>
            <a:r>
              <a:rPr lang="en-IE" dirty="0" smtClean="0"/>
              <a:t> is a software-assisted virtualisation technique that uses specialized APIs to link virtual machines with the hypervisor to optimize their performance. The OS in the virtual machine, Linux or Microsoft Windows, has specialized </a:t>
            </a:r>
            <a:r>
              <a:rPr lang="en-IE" dirty="0" err="1" smtClean="0"/>
              <a:t>paravirtualization</a:t>
            </a:r>
            <a:r>
              <a:rPr lang="en-IE" dirty="0" smtClean="0"/>
              <a:t> support as part of the kernel, as well as specific </a:t>
            </a:r>
            <a:r>
              <a:rPr lang="en-IE" dirty="0" err="1" smtClean="0"/>
              <a:t>paravirtualization</a:t>
            </a:r>
            <a:r>
              <a:rPr lang="en-IE" dirty="0" smtClean="0"/>
              <a:t> drivers that allow the OS and hypervisor to work together more efficiently with the overhead of the hypervisor translations.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E" dirty="0" smtClean="0"/>
              <a:t>This software-assisted offers optimized virtualisation support on servers with or without processors that provide virtualisation extensions.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err="1" smtClean="0"/>
              <a:t>Paravirtualiation</a:t>
            </a:r>
            <a:r>
              <a:rPr lang="en-IE" dirty="0" smtClean="0"/>
              <a:t> support has been offered as part of many of the general Linux distributions since 2008.</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smtClean="0">
                <a:solidFill>
                  <a:schemeClr val="tx1"/>
                </a:solidFill>
                <a:effectLst/>
                <a:latin typeface="+mn-lt"/>
                <a:ea typeface="+mn-ea"/>
                <a:cs typeface="+mn-cs"/>
              </a:rPr>
              <a:t>For Linux distributions, this scheme requires extensive changes to the operating system kernel so that it can coexist with the hypervisor.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b="1" kern="1200" dirty="0" smtClean="0">
                <a:solidFill>
                  <a:schemeClr val="tx1"/>
                </a:solidFill>
                <a:effectLst/>
                <a:latin typeface="+mn-lt"/>
                <a:ea typeface="+mn-ea"/>
                <a:cs typeface="+mn-cs"/>
              </a:rPr>
              <a:t>Programming-environment: </a:t>
            </a:r>
            <a:r>
              <a:rPr lang="en-IE" sz="1600" b="0" kern="1200" dirty="0" smtClean="0">
                <a:solidFill>
                  <a:schemeClr val="tx1"/>
                </a:solidFill>
                <a:effectLst/>
                <a:latin typeface="+mn-lt"/>
                <a:ea typeface="+mn-ea"/>
                <a:cs typeface="+mn-cs"/>
              </a:rPr>
              <a:t>Here, a programming language</a:t>
            </a:r>
            <a:r>
              <a:rPr lang="en-IE" sz="1600" b="0" kern="1200" baseline="0" dirty="0" smtClean="0">
                <a:solidFill>
                  <a:schemeClr val="tx1"/>
                </a:solidFill>
                <a:effectLst/>
                <a:latin typeface="+mn-lt"/>
                <a:ea typeface="+mn-ea"/>
                <a:cs typeface="+mn-cs"/>
              </a:rPr>
              <a:t> </a:t>
            </a:r>
            <a:r>
              <a:rPr lang="en-IE" sz="1600" b="0" kern="1200" dirty="0" smtClean="0">
                <a:solidFill>
                  <a:schemeClr val="tx1"/>
                </a:solidFill>
                <a:effectLst/>
                <a:latin typeface="+mn-lt"/>
                <a:ea typeface="+mn-ea"/>
                <a:cs typeface="+mn-cs"/>
              </a:rPr>
              <a:t>is designed to run within a custom-built virtualized environment. For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IE" sz="1600" b="0" kern="1200" dirty="0" smtClean="0">
                <a:solidFill>
                  <a:schemeClr val="tx1"/>
                </a:solidFill>
                <a:effectLst/>
                <a:latin typeface="+mn-lt"/>
                <a:ea typeface="+mn-ea"/>
                <a:cs typeface="+mn-cs"/>
              </a:rPr>
              <a:t>Oracle’s Java has many features that depend on its running in the Java</a:t>
            </a:r>
            <a:r>
              <a:rPr lang="en-IE" sz="1600" b="0" kern="1200" baseline="0" dirty="0" smtClean="0">
                <a:solidFill>
                  <a:schemeClr val="tx1"/>
                </a:solidFill>
                <a:effectLst/>
                <a:latin typeface="+mn-lt"/>
                <a:ea typeface="+mn-ea"/>
                <a:cs typeface="+mn-cs"/>
              </a:rPr>
              <a:t> </a:t>
            </a:r>
            <a:r>
              <a:rPr lang="en-IE" sz="1600" b="0" kern="1200" dirty="0" smtClean="0">
                <a:solidFill>
                  <a:schemeClr val="tx1"/>
                </a:solidFill>
                <a:effectLst/>
                <a:latin typeface="+mn-lt"/>
                <a:ea typeface="+mn-ea"/>
                <a:cs typeface="+mn-cs"/>
              </a:rPr>
              <a:t>virtual machine </a:t>
            </a:r>
            <a:r>
              <a:rPr lang="en-IE" sz="1600" b="1" kern="1200" dirty="0" smtClean="0">
                <a:solidFill>
                  <a:schemeClr val="tx1"/>
                </a:solidFill>
                <a:effectLst/>
                <a:latin typeface="+mn-lt"/>
                <a:ea typeface="+mn-ea"/>
                <a:cs typeface="+mn-cs"/>
              </a:rPr>
              <a:t>(JVM)</a:t>
            </a:r>
            <a:r>
              <a:rPr lang="en-IE" sz="1600" b="0" kern="1200" dirty="0" smtClean="0">
                <a:solidFill>
                  <a:schemeClr val="tx1"/>
                </a:solidFill>
                <a:effectLst/>
                <a:latin typeface="+mn-lt"/>
                <a:ea typeface="+mn-ea"/>
                <a:cs typeface="+mn-cs"/>
              </a:rPr>
              <a:t>, including speciﬁc methods for security and memory</a:t>
            </a:r>
          </a:p>
          <a:p>
            <a:pPr marL="0" marR="0" lvl="0" indent="0" algn="l" defTabSz="914400" rtl="0" eaLnBrk="1" fontAlgn="auto" latinLnBrk="0" hangingPunct="1">
              <a:lnSpc>
                <a:spcPct val="100000"/>
              </a:lnSpc>
              <a:spcBef>
                <a:spcPts val="0"/>
              </a:spcBef>
              <a:spcAft>
                <a:spcPts val="0"/>
              </a:spcAft>
              <a:buClrTx/>
              <a:buSzTx/>
              <a:buFontTx/>
              <a:buNone/>
              <a:tabLst/>
              <a:defRPr/>
            </a:pPr>
            <a:r>
              <a:rPr lang="en-IE" sz="1600" b="0" kern="1200" dirty="0" smtClean="0">
                <a:solidFill>
                  <a:schemeClr val="tx1"/>
                </a:solidFill>
                <a:effectLst/>
                <a:latin typeface="+mn-lt"/>
                <a:ea typeface="+mn-ea"/>
                <a:cs typeface="+mn-cs"/>
              </a:rPr>
              <a:t>management. Java programs run within the </a:t>
            </a:r>
            <a:r>
              <a:rPr lang="en-IE" sz="1600" b="1" kern="1200" dirty="0" smtClean="0">
                <a:solidFill>
                  <a:schemeClr val="tx1"/>
                </a:solidFill>
                <a:effectLst/>
                <a:latin typeface="+mn-lt"/>
                <a:ea typeface="+mn-ea"/>
                <a:cs typeface="+mn-cs"/>
              </a:rPr>
              <a:t>JVM environment</a:t>
            </a:r>
            <a:r>
              <a:rPr lang="en-IE" sz="1600" b="0" kern="1200" dirty="0" smtClean="0">
                <a:solidFill>
                  <a:schemeClr val="tx1"/>
                </a:solidFill>
                <a:effectLst/>
                <a:latin typeface="+mn-lt"/>
                <a:ea typeface="+mn-ea"/>
                <a:cs typeface="+mn-cs"/>
              </a:rPr>
              <a:t>, and the JVM is compiled to be a </a:t>
            </a:r>
            <a:r>
              <a:rPr lang="en-IE" sz="1600" b="1" kern="1200" dirty="0" smtClean="0">
                <a:solidFill>
                  <a:schemeClr val="tx1"/>
                </a:solidFill>
                <a:effectLst/>
                <a:latin typeface="+mn-lt"/>
                <a:ea typeface="+mn-ea"/>
                <a:cs typeface="+mn-cs"/>
              </a:rPr>
              <a:t>native program </a:t>
            </a:r>
            <a:r>
              <a:rPr lang="en-IE" sz="1600" b="0" kern="1200" dirty="0" smtClean="0">
                <a:solidFill>
                  <a:schemeClr val="tx1"/>
                </a:solidFill>
                <a:effectLst/>
                <a:latin typeface="+mn-lt"/>
                <a:ea typeface="+mn-ea"/>
                <a:cs typeface="+mn-cs"/>
              </a:rPr>
              <a:t>on systems on</a:t>
            </a:r>
            <a:r>
              <a:rPr lang="en-IE" sz="1600" b="0" kern="1200" baseline="0" dirty="0" smtClean="0">
                <a:solidFill>
                  <a:schemeClr val="tx1"/>
                </a:solidFill>
                <a:effectLst/>
                <a:latin typeface="+mn-lt"/>
                <a:ea typeface="+mn-ea"/>
                <a:cs typeface="+mn-cs"/>
              </a:rPr>
              <a:t> </a:t>
            </a:r>
            <a:r>
              <a:rPr lang="en-IE" sz="1600" b="0" kern="1200" dirty="0" smtClean="0">
                <a:solidFill>
                  <a:schemeClr val="tx1"/>
                </a:solidFill>
                <a:effectLst/>
                <a:latin typeface="+mn-lt"/>
                <a:ea typeface="+mn-ea"/>
                <a:cs typeface="+mn-cs"/>
              </a:rPr>
              <a:t>which it runs. </a:t>
            </a:r>
          </a:p>
          <a:p>
            <a:pPr marL="0" marR="0" lvl="0" indent="0" algn="l" defTabSz="914400" rtl="0" eaLnBrk="1" fontAlgn="auto" latinLnBrk="0" hangingPunct="1">
              <a:lnSpc>
                <a:spcPct val="100000"/>
              </a:lnSpc>
              <a:spcBef>
                <a:spcPts val="0"/>
              </a:spcBef>
              <a:spcAft>
                <a:spcPts val="0"/>
              </a:spcAft>
              <a:buClrTx/>
              <a:buSzTx/>
              <a:buFontTx/>
              <a:buNone/>
              <a:tabLst/>
              <a:defRPr/>
            </a:pPr>
            <a:r>
              <a:rPr lang="en-IE" sz="1600" b="0" kern="1200" dirty="0" smtClean="0">
                <a:solidFill>
                  <a:schemeClr val="tx1"/>
                </a:solidFill>
                <a:effectLst/>
                <a:latin typeface="+mn-lt"/>
                <a:ea typeface="+mn-ea"/>
                <a:cs typeface="+mn-cs"/>
              </a:rPr>
              <a:t>This arrangement means that Java programs are written once</a:t>
            </a:r>
            <a:r>
              <a:rPr lang="en-IE" sz="1600" b="0" kern="1200" baseline="0" dirty="0" smtClean="0">
                <a:solidFill>
                  <a:schemeClr val="tx1"/>
                </a:solidFill>
                <a:effectLst/>
                <a:latin typeface="+mn-lt"/>
                <a:ea typeface="+mn-ea"/>
                <a:cs typeface="+mn-cs"/>
              </a:rPr>
              <a:t> </a:t>
            </a:r>
            <a:r>
              <a:rPr lang="en-IE" sz="1600" b="0" kern="1200" dirty="0" smtClean="0">
                <a:solidFill>
                  <a:schemeClr val="tx1"/>
                </a:solidFill>
                <a:effectLst/>
                <a:latin typeface="+mn-lt"/>
                <a:ea typeface="+mn-ea"/>
                <a:cs typeface="+mn-cs"/>
              </a:rPr>
              <a:t>and then can run on any system (including all of the major operating systems)</a:t>
            </a:r>
            <a:r>
              <a:rPr lang="en-IE" sz="1600" b="0" kern="1200" baseline="0" dirty="0" smtClean="0">
                <a:solidFill>
                  <a:schemeClr val="tx1"/>
                </a:solidFill>
                <a:effectLst/>
                <a:latin typeface="+mn-lt"/>
                <a:ea typeface="+mn-ea"/>
                <a:cs typeface="+mn-cs"/>
              </a:rPr>
              <a:t> </a:t>
            </a:r>
            <a:r>
              <a:rPr lang="en-IE" sz="1600" b="0" kern="1200" dirty="0" smtClean="0">
                <a:solidFill>
                  <a:schemeClr val="tx1"/>
                </a:solidFill>
                <a:effectLst/>
                <a:latin typeface="+mn-lt"/>
                <a:ea typeface="+mn-ea"/>
                <a:cs typeface="+mn-cs"/>
              </a:rPr>
              <a:t>on which a JVM is available.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sz="16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sz="1600" b="1" kern="1200" dirty="0" smtClean="0">
                <a:solidFill>
                  <a:schemeClr val="tx1"/>
                </a:solidFill>
                <a:effectLst/>
                <a:latin typeface="+mn-lt"/>
                <a:ea typeface="+mn-ea"/>
                <a:cs typeface="+mn-cs"/>
              </a:rPr>
              <a:t>Emulators: </a:t>
            </a:r>
            <a:r>
              <a:rPr lang="en-IE" sz="1600" b="0" kern="1200" dirty="0" smtClean="0">
                <a:solidFill>
                  <a:schemeClr val="tx1"/>
                </a:solidFill>
                <a:effectLst/>
                <a:latin typeface="+mn-lt"/>
                <a:ea typeface="+mn-ea"/>
                <a:cs typeface="+mn-cs"/>
              </a:rPr>
              <a:t>useful when the host system has one system architecture</a:t>
            </a:r>
            <a:r>
              <a:rPr lang="en-IE" sz="1600" b="0" kern="1200" baseline="0" dirty="0" smtClean="0">
                <a:solidFill>
                  <a:schemeClr val="tx1"/>
                </a:solidFill>
                <a:effectLst/>
                <a:latin typeface="+mn-lt"/>
                <a:ea typeface="+mn-ea"/>
                <a:cs typeface="+mn-cs"/>
              </a:rPr>
              <a:t> </a:t>
            </a:r>
            <a:r>
              <a:rPr lang="en-IE" sz="1600" b="0" kern="1200" dirty="0" smtClean="0">
                <a:solidFill>
                  <a:schemeClr val="tx1"/>
                </a:solidFill>
                <a:effectLst/>
                <a:latin typeface="+mn-lt"/>
                <a:ea typeface="+mn-ea"/>
                <a:cs typeface="+mn-cs"/>
              </a:rPr>
              <a:t>and the guest system was compiled for a different architecture. For example,</a:t>
            </a:r>
            <a:r>
              <a:rPr lang="en-IE" sz="1600" b="0" kern="1200" baseline="0" dirty="0" smtClean="0">
                <a:solidFill>
                  <a:schemeClr val="tx1"/>
                </a:solidFill>
                <a:effectLst/>
                <a:latin typeface="+mn-lt"/>
                <a:ea typeface="+mn-ea"/>
                <a:cs typeface="+mn-cs"/>
              </a:rPr>
              <a:t> </a:t>
            </a:r>
            <a:r>
              <a:rPr lang="en-IE" sz="1600" b="0" kern="1200" dirty="0" smtClean="0">
                <a:solidFill>
                  <a:schemeClr val="tx1"/>
                </a:solidFill>
                <a:effectLst/>
                <a:latin typeface="+mn-lt"/>
                <a:ea typeface="+mn-ea"/>
                <a:cs typeface="+mn-cs"/>
              </a:rPr>
              <a:t>suppose a company has replaced its outdated computer system with a new</a:t>
            </a:r>
            <a:r>
              <a:rPr lang="en-IE" sz="1600" b="0" kern="1200" baseline="0" dirty="0" smtClean="0">
                <a:solidFill>
                  <a:schemeClr val="tx1"/>
                </a:solidFill>
                <a:effectLst/>
                <a:latin typeface="+mn-lt"/>
                <a:ea typeface="+mn-ea"/>
                <a:cs typeface="+mn-cs"/>
              </a:rPr>
              <a:t> </a:t>
            </a:r>
            <a:r>
              <a:rPr lang="en-IE" sz="1600" b="0" kern="1200" dirty="0" smtClean="0">
                <a:solidFill>
                  <a:schemeClr val="tx1"/>
                </a:solidFill>
                <a:effectLst/>
                <a:latin typeface="+mn-lt"/>
                <a:ea typeface="+mn-ea"/>
                <a:cs typeface="+mn-cs"/>
              </a:rPr>
              <a:t>system but would like to continue to run certain important programs that were</a:t>
            </a:r>
            <a:r>
              <a:rPr lang="en-IE" sz="1600" b="0" kern="1200" baseline="0" dirty="0" smtClean="0">
                <a:solidFill>
                  <a:schemeClr val="tx1"/>
                </a:solidFill>
                <a:effectLst/>
                <a:latin typeface="+mn-lt"/>
                <a:ea typeface="+mn-ea"/>
                <a:cs typeface="+mn-cs"/>
              </a:rPr>
              <a:t> </a:t>
            </a:r>
            <a:r>
              <a:rPr lang="en-IE" sz="1600" b="0" kern="1200" dirty="0" smtClean="0">
                <a:solidFill>
                  <a:schemeClr val="tx1"/>
                </a:solidFill>
                <a:effectLst/>
                <a:latin typeface="+mn-lt"/>
                <a:ea typeface="+mn-ea"/>
                <a:cs typeface="+mn-cs"/>
              </a:rPr>
              <a:t>compiled for the old system. The programs could be run in an emulator that</a:t>
            </a:r>
            <a:r>
              <a:rPr lang="en-IE" sz="1600" b="0" kern="1200" baseline="0" dirty="0" smtClean="0">
                <a:solidFill>
                  <a:schemeClr val="tx1"/>
                </a:solidFill>
                <a:effectLst/>
                <a:latin typeface="+mn-lt"/>
                <a:ea typeface="+mn-ea"/>
                <a:cs typeface="+mn-cs"/>
              </a:rPr>
              <a:t> </a:t>
            </a:r>
            <a:r>
              <a:rPr lang="en-IE" sz="1600" b="0" kern="1200" dirty="0" smtClean="0">
                <a:solidFill>
                  <a:schemeClr val="tx1"/>
                </a:solidFill>
                <a:effectLst/>
                <a:latin typeface="+mn-lt"/>
                <a:ea typeface="+mn-ea"/>
                <a:cs typeface="+mn-cs"/>
              </a:rPr>
              <a:t>translates each of the outdated system’s instructions into the native instruction</a:t>
            </a:r>
            <a:r>
              <a:rPr lang="en-IE" sz="1600" b="0" kern="1200" baseline="0" dirty="0" smtClean="0">
                <a:solidFill>
                  <a:schemeClr val="tx1"/>
                </a:solidFill>
                <a:effectLst/>
                <a:latin typeface="+mn-lt"/>
                <a:ea typeface="+mn-ea"/>
                <a:cs typeface="+mn-cs"/>
              </a:rPr>
              <a:t> </a:t>
            </a:r>
            <a:r>
              <a:rPr lang="en-IE" sz="1600" b="0" kern="1200" dirty="0" smtClean="0">
                <a:solidFill>
                  <a:schemeClr val="tx1"/>
                </a:solidFill>
                <a:effectLst/>
                <a:latin typeface="+mn-lt"/>
                <a:ea typeface="+mn-ea"/>
                <a:cs typeface="+mn-cs"/>
              </a:rPr>
              <a:t>set of the new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sz="16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smtClean="0">
                <a:solidFill>
                  <a:srgbClr val="0070C0"/>
                </a:solidFill>
              </a:rPr>
              <a:t>Application containment</a:t>
            </a:r>
            <a:r>
              <a:rPr lang="en-IE" b="0" dirty="0" smtClean="0">
                <a:solidFill>
                  <a:schemeClr val="tx1"/>
                </a:solidFill>
              </a:rPr>
              <a:t>:</a:t>
            </a:r>
            <a:r>
              <a:rPr lang="en-IE" b="0" baseline="0" dirty="0" smtClean="0">
                <a:solidFill>
                  <a:schemeClr val="tx1"/>
                </a:solidFill>
              </a:rPr>
              <a:t> The goal of virtualization in some instances is to provide a method to segregate applications, manage their performance and resource use, and create an easy way to start, stop, move, and manage them. In such cases, perhaps full-ﬂedged virtualization is not needed. </a:t>
            </a:r>
          </a:p>
          <a:p>
            <a:pPr marL="0" marR="0" lvl="0" indent="0" algn="l" defTabSz="914400" rtl="0" eaLnBrk="1" fontAlgn="auto" latinLnBrk="0" hangingPunct="1">
              <a:lnSpc>
                <a:spcPct val="100000"/>
              </a:lnSpc>
              <a:spcBef>
                <a:spcPts val="0"/>
              </a:spcBef>
              <a:spcAft>
                <a:spcPts val="0"/>
              </a:spcAft>
              <a:buClrTx/>
              <a:buSzTx/>
              <a:buFontTx/>
              <a:buNone/>
              <a:tabLst/>
              <a:defRPr/>
            </a:pPr>
            <a:r>
              <a:rPr lang="en-IE" b="0" baseline="0" dirty="0" smtClean="0">
                <a:solidFill>
                  <a:schemeClr val="tx1"/>
                </a:solidFill>
              </a:rPr>
              <a:t>If the applications are all compiled for the same operating system, then we do not need complete virtualization to provide these features. We can instead use application containment.</a:t>
            </a:r>
            <a:endParaRPr lang="en-IE" b="0" dirty="0"/>
          </a:p>
        </p:txBody>
      </p:sp>
      <p:sp>
        <p:nvSpPr>
          <p:cNvPr id="4" name="Slide Number Placeholder 3"/>
          <p:cNvSpPr>
            <a:spLocks noGrp="1"/>
          </p:cNvSpPr>
          <p:nvPr>
            <p:ph type="sldNum" sz="quarter" idx="10"/>
          </p:nvPr>
        </p:nvSpPr>
        <p:spPr/>
        <p:txBody>
          <a:bodyPr/>
          <a:lstStyle/>
          <a:p>
            <a:fld id="{48832CCC-606F-4F90-BA92-C9266F869194}" type="slidenum">
              <a:rPr lang="en-IE" smtClean="0"/>
              <a:t>16</a:t>
            </a:fld>
            <a:endParaRPr lang="en-IE"/>
          </a:p>
        </p:txBody>
      </p:sp>
    </p:spTree>
    <p:extLst>
      <p:ext uri="{BB962C8B-B14F-4D97-AF65-F5344CB8AC3E}">
        <p14:creationId xmlns:p14="http://schemas.microsoft.com/office/powerpoint/2010/main" val="21226599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We have seen that</a:t>
            </a:r>
            <a:r>
              <a:rPr lang="en-IE" baseline="0" dirty="0" smtClean="0"/>
              <a:t> </a:t>
            </a:r>
            <a:r>
              <a:rPr lang="en-IE" b="1" dirty="0" err="1" smtClean="0"/>
              <a:t>paravirtualization</a:t>
            </a:r>
            <a:r>
              <a:rPr lang="en-IE" dirty="0" smtClean="0"/>
              <a:t> takes a different approach by modifying the source code of the</a:t>
            </a:r>
            <a:r>
              <a:rPr lang="en-IE" baseline="0" dirty="0" smtClean="0"/>
              <a:t> </a:t>
            </a:r>
            <a:r>
              <a:rPr lang="en-IE" dirty="0" smtClean="0"/>
              <a:t>guest operating system instead. Rather than performing sensitive instructions, the</a:t>
            </a:r>
            <a:r>
              <a:rPr lang="en-IE" baseline="0" dirty="0" smtClean="0"/>
              <a:t> </a:t>
            </a:r>
            <a:r>
              <a:rPr lang="en-IE" b="1" dirty="0" err="1" smtClean="0"/>
              <a:t>paravirtualized</a:t>
            </a:r>
            <a:r>
              <a:rPr lang="en-IE" b="1" dirty="0" smtClean="0"/>
              <a:t> guest</a:t>
            </a:r>
            <a:r>
              <a:rPr lang="en-IE" dirty="0" smtClean="0"/>
              <a:t> executes </a:t>
            </a:r>
            <a:r>
              <a:rPr lang="en-IE" b="1" dirty="0" err="1" smtClean="0"/>
              <a:t>hypercalls</a:t>
            </a:r>
            <a:r>
              <a:rPr lang="en-IE" dirty="0" smtClean="0"/>
              <a:t>. </a:t>
            </a:r>
          </a:p>
          <a:p>
            <a:r>
              <a:rPr lang="en-IE" dirty="0" smtClean="0"/>
              <a:t>In effect the </a:t>
            </a:r>
            <a:r>
              <a:rPr lang="en-IE" b="1" dirty="0" smtClean="0"/>
              <a:t>guest operating system</a:t>
            </a:r>
            <a:r>
              <a:rPr lang="en-IE" dirty="0" smtClean="0"/>
              <a:t> is</a:t>
            </a:r>
            <a:r>
              <a:rPr lang="en-IE" baseline="0" dirty="0" smtClean="0"/>
              <a:t> </a:t>
            </a:r>
            <a:r>
              <a:rPr lang="en-IE" dirty="0" smtClean="0"/>
              <a:t>acting like a </a:t>
            </a:r>
            <a:r>
              <a:rPr lang="en-IE" b="1" dirty="0" smtClean="0"/>
              <a:t>user program</a:t>
            </a:r>
            <a:r>
              <a:rPr lang="en-IE" dirty="0" smtClean="0"/>
              <a:t> making system calls to the operating system (</a:t>
            </a:r>
            <a:r>
              <a:rPr lang="en-IE" b="1" dirty="0" smtClean="0"/>
              <a:t>the hypervisor</a:t>
            </a:r>
            <a:r>
              <a:rPr lang="en-IE" dirty="0" smtClean="0"/>
              <a:t>). </a:t>
            </a:r>
          </a:p>
          <a:p>
            <a:r>
              <a:rPr lang="en-IE" dirty="0" smtClean="0"/>
              <a:t>When this route is taken, the hypervisor must define an interface consisting</a:t>
            </a:r>
            <a:r>
              <a:rPr lang="en-IE" baseline="0" dirty="0" smtClean="0"/>
              <a:t> </a:t>
            </a:r>
            <a:r>
              <a:rPr lang="en-IE" dirty="0" smtClean="0"/>
              <a:t>of a set of procedure calls that guest operating systems can use. This set of calls</a:t>
            </a:r>
            <a:r>
              <a:rPr lang="en-IE" baseline="0" dirty="0" smtClean="0"/>
              <a:t> </a:t>
            </a:r>
            <a:r>
              <a:rPr lang="en-IE" dirty="0" smtClean="0"/>
              <a:t>forms what is effectively an </a:t>
            </a:r>
            <a:r>
              <a:rPr lang="en-IE" b="1" dirty="0" smtClean="0"/>
              <a:t>API</a:t>
            </a:r>
            <a:r>
              <a:rPr lang="en-IE" dirty="0" smtClean="0"/>
              <a:t> (</a:t>
            </a:r>
            <a:r>
              <a:rPr lang="en-IE" b="1" dirty="0" smtClean="0"/>
              <a:t>Application Programming Interface</a:t>
            </a:r>
            <a:r>
              <a:rPr lang="en-IE" dirty="0" smtClean="0"/>
              <a:t>) even</a:t>
            </a:r>
            <a:r>
              <a:rPr lang="en-IE" baseline="0" dirty="0" smtClean="0"/>
              <a:t> </a:t>
            </a:r>
            <a:r>
              <a:rPr lang="en-IE" dirty="0" smtClean="0"/>
              <a:t>though it is an interface for use by guest operating systems, not</a:t>
            </a:r>
            <a:r>
              <a:rPr lang="en-IE" baseline="0" dirty="0" smtClean="0"/>
              <a:t> </a:t>
            </a:r>
            <a:r>
              <a:rPr lang="en-IE" dirty="0" smtClean="0"/>
              <a:t>application programs.</a:t>
            </a:r>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17</a:t>
            </a:fld>
            <a:endParaRPr lang="en-IE"/>
          </a:p>
        </p:txBody>
      </p:sp>
    </p:spTree>
    <p:extLst>
      <p:ext uri="{BB962C8B-B14F-4D97-AF65-F5344CB8AC3E}">
        <p14:creationId xmlns:p14="http://schemas.microsoft.com/office/powerpoint/2010/main" val="17962268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18</a:t>
            </a:fld>
            <a:endParaRPr lang="en-IE"/>
          </a:p>
        </p:txBody>
      </p:sp>
    </p:spTree>
    <p:extLst>
      <p:ext uri="{BB962C8B-B14F-4D97-AF65-F5344CB8AC3E}">
        <p14:creationId xmlns:p14="http://schemas.microsoft.com/office/powerpoint/2010/main" val="8533421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IE" dirty="0" smtClean="0"/>
              <a:t>Without some level of hardware support, </a:t>
            </a:r>
            <a:r>
              <a:rPr lang="en-IE" b="1" dirty="0" smtClean="0"/>
              <a:t>virtualisation</a:t>
            </a:r>
            <a:r>
              <a:rPr lang="en-IE" dirty="0" smtClean="0"/>
              <a:t> would be impossible.</a:t>
            </a:r>
          </a:p>
          <a:p>
            <a:pPr marL="0" indent="0">
              <a:buNone/>
            </a:pPr>
            <a:r>
              <a:rPr lang="en-IE" dirty="0" smtClean="0"/>
              <a:t>The more hardware support available within a system, the more feature-rich</a:t>
            </a:r>
            <a:r>
              <a:rPr lang="en-IE" baseline="0" dirty="0" smtClean="0"/>
              <a:t> </a:t>
            </a:r>
            <a:r>
              <a:rPr lang="en-IE" dirty="0" smtClean="0"/>
              <a:t>and stable the virtual machines can be and the better they can perform. </a:t>
            </a:r>
          </a:p>
          <a:p>
            <a:pPr marL="0" indent="0">
              <a:buNone/>
            </a:pPr>
            <a:r>
              <a:rPr lang="en-IE" dirty="0" smtClean="0"/>
              <a:t>In 2004 and 2005, Intel and AMD introduced CPU features (Intel VT and</a:t>
            </a:r>
            <a:r>
              <a:rPr lang="en-IE" baseline="0" dirty="0" smtClean="0"/>
              <a:t> </a:t>
            </a:r>
            <a:r>
              <a:rPr lang="en-IE" dirty="0" smtClean="0"/>
              <a:t>AMD-V) that facilitate virtualization on the x86 and AMD platforms. These extensions</a:t>
            </a:r>
            <a:r>
              <a:rPr lang="en-IE" baseline="0" dirty="0" smtClean="0"/>
              <a:t> </a:t>
            </a:r>
            <a:r>
              <a:rPr lang="en-IE" dirty="0" smtClean="0"/>
              <a:t>gave rise to “</a:t>
            </a:r>
            <a:r>
              <a:rPr lang="en-IE" b="1" dirty="0" smtClean="0"/>
              <a:t>hardware-assisted virtualisation</a:t>
            </a:r>
            <a:r>
              <a:rPr lang="en-IE" dirty="0" smtClean="0"/>
              <a:t>,” also known as “</a:t>
            </a:r>
            <a:r>
              <a:rPr lang="en-IE" b="1" dirty="0" smtClean="0"/>
              <a:t>accelerated</a:t>
            </a:r>
            <a:r>
              <a:rPr lang="en-IE" b="1" baseline="0" dirty="0" smtClean="0"/>
              <a:t> </a:t>
            </a:r>
            <a:r>
              <a:rPr lang="en-IE" b="1" dirty="0" smtClean="0"/>
              <a:t>virtualisation</a:t>
            </a:r>
            <a:r>
              <a:rPr lang="en-IE" dirty="0" smtClean="0"/>
              <a:t>.”</a:t>
            </a:r>
          </a:p>
          <a:p>
            <a:pPr marL="0" indent="0">
              <a:buNone/>
            </a:pPr>
            <a:endParaRPr lang="en-IE" dirty="0" smtClean="0"/>
          </a:p>
          <a:p>
            <a:pPr marL="0" indent="0">
              <a:buNone/>
            </a:pPr>
            <a:r>
              <a:rPr lang="en-IE" dirty="0" smtClean="0"/>
              <a:t>These enchantments deﬁne two new modes of operation—host and guest—thus moving from a</a:t>
            </a:r>
            <a:r>
              <a:rPr lang="en-IE" baseline="0" dirty="0" smtClean="0"/>
              <a:t> </a:t>
            </a:r>
            <a:r>
              <a:rPr lang="en-IE" dirty="0" smtClean="0"/>
              <a:t>dual-mode to a multimode processor. The </a:t>
            </a:r>
            <a:r>
              <a:rPr lang="en-IE" b="1" dirty="0" smtClean="0"/>
              <a:t>VMM</a:t>
            </a:r>
            <a:r>
              <a:rPr lang="en-IE" dirty="0" smtClean="0"/>
              <a:t> can</a:t>
            </a:r>
            <a:r>
              <a:rPr lang="en-IE" baseline="0" dirty="0" smtClean="0"/>
              <a:t> </a:t>
            </a:r>
            <a:r>
              <a:rPr lang="en-IE" dirty="0" smtClean="0"/>
              <a:t>enable </a:t>
            </a:r>
            <a:r>
              <a:rPr lang="en-IE" b="1" dirty="0" smtClean="0"/>
              <a:t>host mode</a:t>
            </a:r>
            <a:r>
              <a:rPr lang="en-IE" dirty="0" smtClean="0"/>
              <a:t>, deﬁne</a:t>
            </a:r>
            <a:r>
              <a:rPr lang="en-IE" baseline="0" dirty="0" smtClean="0"/>
              <a:t> </a:t>
            </a:r>
            <a:r>
              <a:rPr lang="en-IE" dirty="0" smtClean="0"/>
              <a:t>the characteristics of each guest virtual machine, and then </a:t>
            </a:r>
            <a:r>
              <a:rPr lang="en-IE" b="1" dirty="0" smtClean="0"/>
              <a:t>switch the system</a:t>
            </a:r>
            <a:r>
              <a:rPr lang="en-IE" b="1" baseline="0" dirty="0" smtClean="0"/>
              <a:t> </a:t>
            </a:r>
            <a:r>
              <a:rPr lang="en-IE" dirty="0" smtClean="0"/>
              <a:t>to </a:t>
            </a:r>
            <a:r>
              <a:rPr lang="en-IE" b="1" dirty="0" smtClean="0"/>
              <a:t>guest mode</a:t>
            </a:r>
            <a:r>
              <a:rPr lang="en-IE" dirty="0" smtClean="0"/>
              <a:t>, passing control of the system to a guest operating system that</a:t>
            </a:r>
            <a:r>
              <a:rPr lang="en-IE" baseline="0" dirty="0" smtClean="0"/>
              <a:t> </a:t>
            </a:r>
            <a:r>
              <a:rPr lang="en-IE" dirty="0" smtClean="0"/>
              <a:t>is running in the virtual machine. </a:t>
            </a:r>
          </a:p>
          <a:p>
            <a:pPr marL="0" indent="0">
              <a:buNone/>
            </a:pPr>
            <a:r>
              <a:rPr lang="en-IE" dirty="0" smtClean="0"/>
              <a:t>In </a:t>
            </a:r>
            <a:r>
              <a:rPr lang="en-IE" b="1" dirty="0" smtClean="0"/>
              <a:t>guest mode</a:t>
            </a:r>
            <a:r>
              <a:rPr lang="en-IE" dirty="0" smtClean="0"/>
              <a:t>, the </a:t>
            </a:r>
            <a:r>
              <a:rPr lang="en-IE" b="1" dirty="0" smtClean="0"/>
              <a:t>virtualised</a:t>
            </a:r>
            <a:r>
              <a:rPr lang="en-IE" dirty="0" smtClean="0"/>
              <a:t> operating</a:t>
            </a:r>
            <a:r>
              <a:rPr lang="en-IE" baseline="0" dirty="0" smtClean="0"/>
              <a:t> </a:t>
            </a:r>
            <a:r>
              <a:rPr lang="en-IE" dirty="0" smtClean="0"/>
              <a:t>system thinks it is running on native hardware and sees whatever devices</a:t>
            </a:r>
            <a:r>
              <a:rPr lang="en-IE" baseline="0" dirty="0" smtClean="0"/>
              <a:t> </a:t>
            </a:r>
            <a:r>
              <a:rPr lang="en-IE" dirty="0" smtClean="0"/>
              <a:t>are included in the host’s deﬁnition of the guest.</a:t>
            </a:r>
            <a:r>
              <a:rPr lang="en-IE" baseline="0" dirty="0" smtClean="0"/>
              <a:t> </a:t>
            </a:r>
          </a:p>
          <a:p>
            <a:pPr marL="0" indent="0">
              <a:buNone/>
            </a:pPr>
            <a:r>
              <a:rPr lang="en-IE" dirty="0" smtClean="0"/>
              <a:t>If the </a:t>
            </a:r>
            <a:r>
              <a:rPr lang="en-IE" b="1" dirty="0" smtClean="0"/>
              <a:t>guest</a:t>
            </a:r>
            <a:r>
              <a:rPr lang="en-IE" dirty="0" smtClean="0"/>
              <a:t> tries to access a virtualized resource, then control is passed to the </a:t>
            </a:r>
            <a:r>
              <a:rPr lang="en-IE" b="1" dirty="0" smtClean="0"/>
              <a:t>VMM</a:t>
            </a:r>
            <a:r>
              <a:rPr lang="en-IE" dirty="0" smtClean="0"/>
              <a:t> to manage that interaction.</a:t>
            </a:r>
          </a:p>
          <a:p>
            <a:pPr marL="0" indent="0">
              <a:buNone/>
            </a:pPr>
            <a:endParaRPr lang="en-IE" dirty="0" smtClean="0"/>
          </a:p>
          <a:p>
            <a:pPr marL="0" indent="0">
              <a:buNone/>
            </a:pPr>
            <a:r>
              <a:rPr lang="en-IE" b="1" dirty="0" smtClean="0"/>
              <a:t>Intel</a:t>
            </a:r>
            <a:r>
              <a:rPr lang="en-IE" dirty="0" smtClean="0"/>
              <a:t> processors offer an extra instruction set called </a:t>
            </a:r>
            <a:r>
              <a:rPr lang="en-IE" baseline="0" dirty="0" smtClean="0"/>
              <a:t> </a:t>
            </a:r>
            <a:r>
              <a:rPr lang="en-IE" b="1" dirty="0" smtClean="0"/>
              <a:t>Virtual Machine Extensions</a:t>
            </a:r>
            <a:r>
              <a:rPr lang="en-IE" dirty="0" smtClean="0"/>
              <a:t> (</a:t>
            </a:r>
            <a:r>
              <a:rPr lang="en-IE" b="1" dirty="0" smtClean="0"/>
              <a:t>VMX</a:t>
            </a:r>
            <a:r>
              <a:rPr lang="en-IE" dirty="0" smtClean="0"/>
              <a:t>). By having some of these instructions as part of the processor, the hypervisors no longer need to maintain these functions as part </a:t>
            </a:r>
            <a:r>
              <a:rPr lang="en-IE" baseline="0" dirty="0" smtClean="0"/>
              <a:t> </a:t>
            </a:r>
            <a:r>
              <a:rPr lang="en-IE" dirty="0" smtClean="0"/>
              <a:t>of their codebase, the code itself can be smaller and more efficient, and the operations they support are much faster as they occur entirely on the processor. This </a:t>
            </a:r>
            <a:r>
              <a:rPr lang="en-IE" b="1" dirty="0" smtClean="0"/>
              <a:t>hardware-assisted support</a:t>
            </a:r>
            <a:r>
              <a:rPr lang="en-IE" dirty="0" smtClean="0"/>
              <a:t> does not require a modified guest OS in contrast with </a:t>
            </a:r>
            <a:r>
              <a:rPr lang="en-IE" b="1" dirty="0" err="1" smtClean="0"/>
              <a:t>paravirtualization</a:t>
            </a:r>
            <a:r>
              <a:rPr lang="en-IE" b="1" dirty="0" smtClean="0"/>
              <a:t>.</a:t>
            </a:r>
            <a:endParaRPr lang="en-IE" b="1" dirty="0"/>
          </a:p>
        </p:txBody>
      </p:sp>
      <p:sp>
        <p:nvSpPr>
          <p:cNvPr id="4" name="Slide Number Placeholder 3"/>
          <p:cNvSpPr>
            <a:spLocks noGrp="1"/>
          </p:cNvSpPr>
          <p:nvPr>
            <p:ph type="sldNum" sz="quarter" idx="10"/>
          </p:nvPr>
        </p:nvSpPr>
        <p:spPr/>
        <p:txBody>
          <a:bodyPr/>
          <a:lstStyle/>
          <a:p>
            <a:fld id="{48832CCC-606F-4F90-BA92-C9266F869194}" type="slidenum">
              <a:rPr lang="en-IE" smtClean="0"/>
              <a:t>19</a:t>
            </a:fld>
            <a:endParaRPr lang="en-IE"/>
          </a:p>
        </p:txBody>
      </p:sp>
    </p:spTree>
    <p:extLst>
      <p:ext uri="{BB962C8B-B14F-4D97-AF65-F5344CB8AC3E}">
        <p14:creationId xmlns:p14="http://schemas.microsoft.com/office/powerpoint/2010/main" val="1070384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20</a:t>
            </a:fld>
            <a:endParaRPr lang="en-IE"/>
          </a:p>
        </p:txBody>
      </p:sp>
    </p:spTree>
    <p:extLst>
      <p:ext uri="{BB962C8B-B14F-4D97-AF65-F5344CB8AC3E}">
        <p14:creationId xmlns:p14="http://schemas.microsoft.com/office/powerpoint/2010/main" val="1534685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2</a:t>
            </a:fld>
            <a:endParaRPr lang="en-IE"/>
          </a:p>
        </p:txBody>
      </p:sp>
    </p:spTree>
    <p:extLst>
      <p:ext uri="{BB962C8B-B14F-4D97-AF65-F5344CB8AC3E}">
        <p14:creationId xmlns:p14="http://schemas.microsoft.com/office/powerpoint/2010/main" val="38503369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kern="1200" dirty="0" smtClean="0">
                <a:solidFill>
                  <a:schemeClr val="tx1"/>
                </a:solidFill>
                <a:effectLst/>
                <a:latin typeface="+mn-lt"/>
                <a:ea typeface="+mn-ea"/>
                <a:cs typeface="+mn-cs"/>
              </a:rPr>
              <a:t> </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The KVM (Kernel–based Virtual Machine) is neither a clear Type 1 nor a Type 2 hypervisor. It is a hypervisor that is implemented by adding modules to a Linux or FreeBSD kernel so that the host operating system acts as a Type 1 hypervisor.</a:t>
            </a:r>
            <a:endParaRPr lang="en-IE" sz="1600" kern="1200" dirty="0" smtClean="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21</a:t>
            </a:fld>
            <a:endParaRPr lang="en-IE"/>
          </a:p>
        </p:txBody>
      </p:sp>
    </p:spTree>
    <p:extLst>
      <p:ext uri="{BB962C8B-B14F-4D97-AF65-F5344CB8AC3E}">
        <p14:creationId xmlns:p14="http://schemas.microsoft.com/office/powerpoint/2010/main" val="39363211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600" b="0" i="0" kern="1200" dirty="0" smtClean="0">
                <a:solidFill>
                  <a:schemeClr val="tx1"/>
                </a:solidFill>
                <a:effectLst/>
                <a:latin typeface="+mn-lt"/>
                <a:ea typeface="+mn-ea"/>
                <a:cs typeface="+mn-cs"/>
              </a:rPr>
              <a:t>QEMU is a machine emulator — it can run unmodified OS images for a variety of architectures that it supports, and emulate those architecture's instructions for the host architecture it runs on. This is of course very slow, but the advantage of the QEMU project was that it had quite a few devices already emulated for the x86 architecture — such as the chipset, network cards, display adapters, and so on.</a:t>
            </a:r>
          </a:p>
          <a:p>
            <a:endParaRPr lang="en-IE" sz="1600" b="0" i="0" kern="1200" dirty="0" smtClean="0">
              <a:solidFill>
                <a:schemeClr val="tx1"/>
              </a:solidFill>
              <a:effectLst/>
              <a:latin typeface="+mn-lt"/>
              <a:ea typeface="+mn-ea"/>
              <a:cs typeface="+mn-cs"/>
            </a:endParaRPr>
          </a:p>
          <a:p>
            <a:r>
              <a:rPr lang="en-IE" sz="1600" b="0" i="0" kern="1200" dirty="0" smtClean="0">
                <a:solidFill>
                  <a:schemeClr val="tx1"/>
                </a:solidFill>
                <a:effectLst/>
                <a:latin typeface="+mn-lt"/>
                <a:ea typeface="+mn-ea"/>
                <a:cs typeface="+mn-cs"/>
              </a:rPr>
              <a:t>Today, there are several projects that use KVM as the default hypervisor: OpenStack and </a:t>
            </a:r>
            <a:r>
              <a:rPr lang="en-IE" sz="1600" b="0" i="0" kern="1200" dirty="0" err="1" smtClean="0">
                <a:solidFill>
                  <a:schemeClr val="tx1"/>
                </a:solidFill>
                <a:effectLst/>
                <a:latin typeface="+mn-lt"/>
                <a:ea typeface="+mn-ea"/>
                <a:cs typeface="+mn-cs"/>
              </a:rPr>
              <a:t>oVirt</a:t>
            </a:r>
            <a:r>
              <a:rPr lang="en-IE" sz="1600" b="0" i="0" kern="1200" dirty="0" smtClean="0">
                <a:solidFill>
                  <a:schemeClr val="tx1"/>
                </a:solidFill>
                <a:effectLst/>
                <a:latin typeface="+mn-lt"/>
                <a:ea typeface="+mn-ea"/>
                <a:cs typeface="+mn-cs"/>
              </a:rPr>
              <a:t> are the more popular ones. These projects concern themselves with large-scale deployments of KVM hosts and several VMs in one deployment.</a:t>
            </a:r>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22</a:t>
            </a:fld>
            <a:endParaRPr lang="en-IE"/>
          </a:p>
        </p:txBody>
      </p:sp>
    </p:spTree>
    <p:extLst>
      <p:ext uri="{BB962C8B-B14F-4D97-AF65-F5344CB8AC3E}">
        <p14:creationId xmlns:p14="http://schemas.microsoft.com/office/powerpoint/2010/main" val="8545244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600" b="0" i="0" u="none" strike="noStrike" kern="1200" baseline="0" dirty="0" smtClean="0">
                <a:solidFill>
                  <a:schemeClr val="tx1"/>
                </a:solidFill>
                <a:latin typeface="+mn-lt"/>
                <a:ea typeface="+mn-ea"/>
                <a:cs typeface="+mn-cs"/>
              </a:rPr>
              <a:t>Microsoft Hyper-V has similar availability challenges to Xen due to the operating system needs in the </a:t>
            </a:r>
            <a:r>
              <a:rPr lang="en-IE" sz="1600" b="1" i="0" u="none" strike="noStrike" kern="1200" baseline="0" dirty="0" smtClean="0">
                <a:solidFill>
                  <a:schemeClr val="tx1"/>
                </a:solidFill>
                <a:latin typeface="+mn-lt"/>
                <a:ea typeface="+mn-ea"/>
                <a:cs typeface="+mn-cs"/>
              </a:rPr>
              <a:t>parent partition</a:t>
            </a:r>
            <a:r>
              <a:rPr lang="en-IE" sz="1600" b="0" i="0" u="none" strike="noStrike" kern="1200" baseline="0" dirty="0" smtClean="0">
                <a:solidFill>
                  <a:schemeClr val="tx1"/>
                </a:solidFill>
                <a:latin typeface="+mn-lt"/>
                <a:ea typeface="+mn-ea"/>
                <a:cs typeface="+mn-cs"/>
              </a:rPr>
              <a:t>, the resource contention an </a:t>
            </a:r>
            <a:r>
              <a:rPr lang="en-IE" sz="1600" b="1" i="0" u="none" strike="noStrike" kern="1200" baseline="0" dirty="0" smtClean="0">
                <a:solidFill>
                  <a:schemeClr val="tx1"/>
                </a:solidFill>
                <a:latin typeface="+mn-lt"/>
                <a:ea typeface="+mn-ea"/>
                <a:cs typeface="+mn-cs"/>
              </a:rPr>
              <a:t>extra </a:t>
            </a:r>
            <a:r>
              <a:rPr lang="en-IE" sz="1600" b="0" i="0" u="none" strike="noStrike" kern="1200" baseline="0" dirty="0" smtClean="0">
                <a:solidFill>
                  <a:schemeClr val="tx1"/>
                </a:solidFill>
                <a:latin typeface="+mn-lt"/>
                <a:ea typeface="+mn-ea"/>
                <a:cs typeface="+mn-cs"/>
              </a:rPr>
              <a:t>copy of  Windows requires on the server, and the single I/O conduit. </a:t>
            </a:r>
          </a:p>
          <a:p>
            <a:r>
              <a:rPr lang="en-IE" sz="1600" b="0" i="0" u="none" strike="noStrike" kern="1200" baseline="0" dirty="0" smtClean="0">
                <a:solidFill>
                  <a:schemeClr val="tx1"/>
                </a:solidFill>
                <a:latin typeface="+mn-lt"/>
                <a:ea typeface="+mn-ea"/>
                <a:cs typeface="+mn-cs"/>
              </a:rPr>
              <a:t>From a feature standpoint, </a:t>
            </a:r>
            <a:r>
              <a:rPr lang="en-IE" sz="1600" b="1" i="0" u="none" strike="noStrike" kern="1200" baseline="0" dirty="0" smtClean="0">
                <a:solidFill>
                  <a:schemeClr val="tx1"/>
                </a:solidFill>
                <a:latin typeface="+mn-lt"/>
                <a:ea typeface="+mn-ea"/>
                <a:cs typeface="+mn-cs"/>
              </a:rPr>
              <a:t>Hyper-V</a:t>
            </a:r>
            <a:r>
              <a:rPr lang="en-IE" sz="1600" b="0" i="0" u="none" strike="noStrike" kern="1200" baseline="0" dirty="0" smtClean="0">
                <a:solidFill>
                  <a:schemeClr val="tx1"/>
                </a:solidFill>
                <a:latin typeface="+mn-lt"/>
                <a:ea typeface="+mn-ea"/>
                <a:cs typeface="+mn-cs"/>
              </a:rPr>
              <a:t> is very robust, though not as widely used as </a:t>
            </a:r>
            <a:r>
              <a:rPr lang="en-IE" sz="1600" b="1" i="0" u="none" strike="noStrike" kern="1200" baseline="0" dirty="0" err="1" smtClean="0">
                <a:solidFill>
                  <a:schemeClr val="tx1"/>
                </a:solidFill>
                <a:latin typeface="+mn-lt"/>
                <a:ea typeface="+mn-ea"/>
                <a:cs typeface="+mn-cs"/>
              </a:rPr>
              <a:t>ESXi</a:t>
            </a:r>
            <a:r>
              <a:rPr lang="en-IE" sz="1600" b="0" i="0" u="none" strike="noStrike" kern="1200" baseline="0" dirty="0" smtClean="0">
                <a:solidFill>
                  <a:schemeClr val="tx1"/>
                </a:solidFill>
                <a:latin typeface="+mn-lt"/>
                <a:ea typeface="+mn-ea"/>
                <a:cs typeface="+mn-cs"/>
              </a:rPr>
              <a:t> since it is still  </a:t>
            </a:r>
          </a:p>
          <a:p>
            <a:r>
              <a:rPr lang="en-IE" sz="1600" b="0" i="0" u="none" strike="noStrike" kern="1200" baseline="0" dirty="0" smtClean="0">
                <a:solidFill>
                  <a:schemeClr val="tx1"/>
                </a:solidFill>
                <a:latin typeface="+mn-lt"/>
                <a:ea typeface="+mn-ea"/>
                <a:cs typeface="+mn-cs"/>
              </a:rPr>
              <a:t>relatively new to the marketplace.</a:t>
            </a:r>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23</a:t>
            </a:fld>
            <a:endParaRPr lang="en-IE"/>
          </a:p>
        </p:txBody>
      </p:sp>
    </p:spTree>
    <p:extLst>
      <p:ext uri="{BB962C8B-B14F-4D97-AF65-F5344CB8AC3E}">
        <p14:creationId xmlns:p14="http://schemas.microsoft.com/office/powerpoint/2010/main" val="17469371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24</a:t>
            </a:fld>
            <a:endParaRPr lang="en-IE"/>
          </a:p>
        </p:txBody>
      </p:sp>
    </p:spTree>
    <p:extLst>
      <p:ext uri="{BB962C8B-B14F-4D97-AF65-F5344CB8AC3E}">
        <p14:creationId xmlns:p14="http://schemas.microsoft.com/office/powerpoint/2010/main" val="6974517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Deploying a pre-installed and pre-configured application appliance is far easier than preparing a system, installing the app, and configuring and setting it up. Virtual </a:t>
            </a:r>
            <a:r>
              <a:rPr lang="en-IE" baseline="0" dirty="0" smtClean="0"/>
              <a:t> </a:t>
            </a:r>
            <a:r>
              <a:rPr lang="en-IE" dirty="0" smtClean="0"/>
              <a:t>appliances are becoming a de-facto means of software distribution and have spawned a new type of business—the virtual appliance vendor.</a:t>
            </a:r>
          </a:p>
          <a:p>
            <a:endParaRPr lang="en-IE" dirty="0" smtClean="0"/>
          </a:p>
          <a:p>
            <a:r>
              <a:rPr lang="en-GB" sz="1600" kern="1200" dirty="0" smtClean="0">
                <a:solidFill>
                  <a:schemeClr val="tx1"/>
                </a:solidFill>
                <a:effectLst/>
                <a:latin typeface="+mn-lt"/>
                <a:ea typeface="+mn-ea"/>
                <a:cs typeface="+mn-cs"/>
              </a:rPr>
              <a:t>A virtual appliance is created by installing a </a:t>
            </a:r>
            <a:r>
              <a:rPr lang="en-GB" sz="1600" b="1" kern="1200" dirty="0" smtClean="0">
                <a:solidFill>
                  <a:schemeClr val="tx1"/>
                </a:solidFill>
                <a:effectLst/>
                <a:latin typeface="+mn-lt"/>
                <a:ea typeface="+mn-ea"/>
                <a:cs typeface="+mn-cs"/>
              </a:rPr>
              <a:t>software appliance </a:t>
            </a:r>
            <a:r>
              <a:rPr lang="en-GB" sz="1600" kern="1200" dirty="0" smtClean="0">
                <a:solidFill>
                  <a:schemeClr val="tx1"/>
                </a:solidFill>
                <a:effectLst/>
                <a:latin typeface="+mn-lt"/>
                <a:ea typeface="+mn-ea"/>
                <a:cs typeface="+mn-cs"/>
              </a:rPr>
              <a:t>on a </a:t>
            </a:r>
            <a:r>
              <a:rPr lang="en-GB" sz="1600" b="1" kern="1200" dirty="0" smtClean="0">
                <a:solidFill>
                  <a:schemeClr val="tx1"/>
                </a:solidFill>
                <a:effectLst/>
                <a:latin typeface="+mn-lt"/>
                <a:ea typeface="+mn-ea"/>
                <a:cs typeface="+mn-cs"/>
              </a:rPr>
              <a:t>virtual machine </a:t>
            </a:r>
            <a:r>
              <a:rPr lang="en-GB" sz="1600" kern="1200" dirty="0" smtClean="0">
                <a:solidFill>
                  <a:schemeClr val="tx1"/>
                </a:solidFill>
                <a:effectLst/>
                <a:latin typeface="+mn-lt"/>
                <a:ea typeface="+mn-ea"/>
                <a:cs typeface="+mn-cs"/>
              </a:rPr>
              <a:t>and then packaging that into a </a:t>
            </a:r>
            <a:r>
              <a:rPr lang="en-GB" sz="1600" b="1" kern="1200" dirty="0" smtClean="0">
                <a:solidFill>
                  <a:schemeClr val="tx1"/>
                </a:solidFill>
                <a:effectLst/>
                <a:latin typeface="+mn-lt"/>
                <a:ea typeface="+mn-ea"/>
                <a:cs typeface="+mn-cs"/>
              </a:rPr>
              <a:t>VM image</a:t>
            </a:r>
            <a:r>
              <a:rPr lang="en-GB" sz="1600" kern="1200" dirty="0" smtClean="0">
                <a:solidFill>
                  <a:schemeClr val="tx1"/>
                </a:solidFill>
                <a:effectLst/>
                <a:latin typeface="+mn-lt"/>
                <a:ea typeface="+mn-ea"/>
                <a:cs typeface="+mn-cs"/>
              </a:rPr>
              <a:t>. In general, a software appliance is designed to eliminate any special installation and configuration effort, and the virtual appliance in the same way should not require any special configuration on installation. </a:t>
            </a:r>
          </a:p>
          <a:p>
            <a:r>
              <a:rPr lang="en-GB" sz="1600" kern="1200" dirty="0" smtClean="0">
                <a:solidFill>
                  <a:schemeClr val="tx1"/>
                </a:solidFill>
                <a:effectLst/>
                <a:latin typeface="+mn-lt"/>
                <a:ea typeface="+mn-ea"/>
                <a:cs typeface="+mn-cs"/>
              </a:rPr>
              <a:t>A virtual appliance </a:t>
            </a:r>
            <a:r>
              <a:rPr lang="en-GB" sz="1600" b="1" kern="1200" dirty="0" smtClean="0">
                <a:solidFill>
                  <a:schemeClr val="tx1"/>
                </a:solidFill>
                <a:effectLst/>
                <a:latin typeface="+mn-lt"/>
                <a:ea typeface="+mn-ea"/>
                <a:cs typeface="+mn-cs"/>
              </a:rPr>
              <a:t>runs on a VM </a:t>
            </a:r>
            <a:r>
              <a:rPr lang="en-GB" sz="1600" kern="1200" dirty="0" smtClean="0">
                <a:solidFill>
                  <a:schemeClr val="tx1"/>
                </a:solidFill>
                <a:effectLst/>
                <a:latin typeface="+mn-lt"/>
                <a:ea typeface="+mn-ea"/>
                <a:cs typeface="+mn-cs"/>
              </a:rPr>
              <a:t>but it is </a:t>
            </a:r>
            <a:r>
              <a:rPr lang="en-GB" sz="1600" b="1" kern="1200" dirty="0" smtClean="0">
                <a:solidFill>
                  <a:schemeClr val="tx1"/>
                </a:solidFill>
                <a:effectLst/>
                <a:latin typeface="+mn-lt"/>
                <a:ea typeface="+mn-ea"/>
                <a:cs typeface="+mn-cs"/>
              </a:rPr>
              <a:t>not a complete </a:t>
            </a:r>
            <a:r>
              <a:rPr lang="en-GB" sz="1600" kern="1200" dirty="0" smtClean="0">
                <a:solidFill>
                  <a:schemeClr val="tx1"/>
                </a:solidFill>
                <a:effectLst/>
                <a:latin typeface="+mn-lt"/>
                <a:ea typeface="+mn-ea"/>
                <a:cs typeface="+mn-cs"/>
              </a:rPr>
              <a:t>virtual machine platform; it is an image that is built to run on a virtual machine platform.</a:t>
            </a:r>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25</a:t>
            </a:fld>
            <a:endParaRPr lang="en-IE"/>
          </a:p>
        </p:txBody>
      </p:sp>
    </p:spTree>
    <p:extLst>
      <p:ext uri="{BB962C8B-B14F-4D97-AF65-F5344CB8AC3E}">
        <p14:creationId xmlns:p14="http://schemas.microsoft.com/office/powerpoint/2010/main" val="39984976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Figure above compares container and hypervisor software stacks. For containers, only a small container engine is required as support for the containers. The container engine sets up each container as an isolated instance by requesting dedicated </a:t>
            </a:r>
          </a:p>
          <a:p>
            <a:r>
              <a:rPr lang="en-IE" dirty="0" smtClean="0"/>
              <a:t>resources from the OS for each container. Each </a:t>
            </a:r>
            <a:r>
              <a:rPr lang="en-IE" b="1" dirty="0" smtClean="0"/>
              <a:t>container app </a:t>
            </a:r>
            <a:r>
              <a:rPr lang="en-IE" dirty="0" smtClean="0"/>
              <a:t>then directly uses the resources of the host OS. Although the details differ from one container product to another, the following are typical tasks performed by a container engine:</a:t>
            </a:r>
          </a:p>
          <a:p>
            <a:r>
              <a:rPr lang="en-IE" dirty="0" smtClean="0"/>
              <a:t>  •</a:t>
            </a:r>
            <a:r>
              <a:rPr lang="en-IE" baseline="0" dirty="0" smtClean="0"/>
              <a:t> </a:t>
            </a:r>
            <a:r>
              <a:rPr lang="en-IE" b="1" dirty="0" smtClean="0"/>
              <a:t>Maintain</a:t>
            </a:r>
            <a:r>
              <a:rPr lang="en-IE" dirty="0" smtClean="0"/>
              <a:t> a lightweight runtime environment and toolchain that manages containers, images and builds.</a:t>
            </a:r>
          </a:p>
          <a:p>
            <a:r>
              <a:rPr lang="en-IE" dirty="0" smtClean="0"/>
              <a:t>  •</a:t>
            </a:r>
            <a:r>
              <a:rPr lang="en-IE" baseline="0" dirty="0" smtClean="0"/>
              <a:t> </a:t>
            </a:r>
            <a:r>
              <a:rPr lang="en-IE" b="1" dirty="0" smtClean="0"/>
              <a:t>Create</a:t>
            </a:r>
            <a:r>
              <a:rPr lang="en-IE" dirty="0" smtClean="0"/>
              <a:t> a process for the container.</a:t>
            </a:r>
          </a:p>
          <a:p>
            <a:r>
              <a:rPr lang="en-IE" dirty="0" smtClean="0"/>
              <a:t>  •</a:t>
            </a:r>
            <a:r>
              <a:rPr lang="en-IE" baseline="0" dirty="0" smtClean="0"/>
              <a:t> </a:t>
            </a:r>
            <a:r>
              <a:rPr lang="en-IE" b="1" dirty="0" smtClean="0"/>
              <a:t>Manage</a:t>
            </a:r>
            <a:r>
              <a:rPr lang="en-IE" dirty="0" smtClean="0"/>
              <a:t> file system mount points.</a:t>
            </a:r>
          </a:p>
          <a:p>
            <a:r>
              <a:rPr lang="en-IE" dirty="0" smtClean="0"/>
              <a:t>  •</a:t>
            </a:r>
            <a:r>
              <a:rPr lang="en-IE" baseline="0" dirty="0" smtClean="0"/>
              <a:t> </a:t>
            </a:r>
            <a:r>
              <a:rPr lang="en-IE" b="1" dirty="0" smtClean="0"/>
              <a:t>Request</a:t>
            </a:r>
            <a:r>
              <a:rPr lang="en-IE" dirty="0" smtClean="0"/>
              <a:t> resources from kernel, such as memory, I/O devices, and IP addresses.</a:t>
            </a:r>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26</a:t>
            </a:fld>
            <a:endParaRPr lang="en-IE"/>
          </a:p>
        </p:txBody>
      </p:sp>
    </p:spTree>
    <p:extLst>
      <p:ext uri="{BB962C8B-B14F-4D97-AF65-F5344CB8AC3E}">
        <p14:creationId xmlns:p14="http://schemas.microsoft.com/office/powerpoint/2010/main" val="32815861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kern="1200" dirty="0" smtClean="0">
                <a:solidFill>
                  <a:schemeClr val="tx1"/>
                </a:solidFill>
                <a:effectLst/>
                <a:latin typeface="+mn-lt"/>
                <a:ea typeface="+mn-ea"/>
                <a:cs typeface="+mn-cs"/>
              </a:rPr>
              <a:t>Consider a computer server that is connected to a disk array using a SCSI (</a:t>
            </a:r>
            <a:r>
              <a:rPr lang="en-GB" sz="1600" b="1" kern="1200" dirty="0" smtClean="0">
                <a:solidFill>
                  <a:schemeClr val="tx1"/>
                </a:solidFill>
                <a:effectLst/>
                <a:latin typeface="+mn-lt"/>
                <a:ea typeface="+mn-ea"/>
                <a:cs typeface="+mn-cs"/>
              </a:rPr>
              <a:t>S</a:t>
            </a:r>
            <a:r>
              <a:rPr lang="en-GB" sz="1600" kern="1200" dirty="0" smtClean="0">
                <a:solidFill>
                  <a:schemeClr val="tx1"/>
                </a:solidFill>
                <a:effectLst/>
                <a:latin typeface="+mn-lt"/>
                <a:ea typeface="+mn-ea"/>
                <a:cs typeface="+mn-cs"/>
              </a:rPr>
              <a:t>mall </a:t>
            </a:r>
            <a:r>
              <a:rPr lang="en-GB" sz="1600" b="1" kern="1200" dirty="0" smtClean="0">
                <a:solidFill>
                  <a:schemeClr val="tx1"/>
                </a:solidFill>
                <a:effectLst/>
                <a:latin typeface="+mn-lt"/>
                <a:ea typeface="+mn-ea"/>
                <a:cs typeface="+mn-cs"/>
              </a:rPr>
              <a:t>C</a:t>
            </a:r>
            <a:r>
              <a:rPr lang="en-GB" sz="1600" kern="1200" dirty="0" smtClean="0">
                <a:solidFill>
                  <a:schemeClr val="tx1"/>
                </a:solidFill>
                <a:effectLst/>
                <a:latin typeface="+mn-lt"/>
                <a:ea typeface="+mn-ea"/>
                <a:cs typeface="+mn-cs"/>
              </a:rPr>
              <a:t>omputer </a:t>
            </a:r>
            <a:r>
              <a:rPr lang="en-GB" sz="1600" b="1" kern="1200" dirty="0" smtClean="0">
                <a:solidFill>
                  <a:schemeClr val="tx1"/>
                </a:solidFill>
                <a:effectLst/>
                <a:latin typeface="+mn-lt"/>
                <a:ea typeface="+mn-ea"/>
                <a:cs typeface="+mn-cs"/>
              </a:rPr>
              <a:t>S</a:t>
            </a:r>
            <a:r>
              <a:rPr lang="en-GB" sz="1600" kern="1200" dirty="0" smtClean="0">
                <a:solidFill>
                  <a:schemeClr val="tx1"/>
                </a:solidFill>
                <a:effectLst/>
                <a:latin typeface="+mn-lt"/>
                <a:ea typeface="+mn-ea"/>
                <a:cs typeface="+mn-cs"/>
              </a:rPr>
              <a:t>torage </a:t>
            </a:r>
            <a:r>
              <a:rPr lang="en-GB" sz="1600" b="1" kern="1200" dirty="0" smtClean="0">
                <a:solidFill>
                  <a:schemeClr val="tx1"/>
                </a:solidFill>
                <a:effectLst/>
                <a:latin typeface="+mn-lt"/>
                <a:ea typeface="+mn-ea"/>
                <a:cs typeface="+mn-cs"/>
              </a:rPr>
              <a:t>I</a:t>
            </a:r>
            <a:r>
              <a:rPr lang="en-GB" sz="1600" kern="1200" dirty="0" smtClean="0">
                <a:solidFill>
                  <a:schemeClr val="tx1"/>
                </a:solidFill>
                <a:effectLst/>
                <a:latin typeface="+mn-lt"/>
                <a:ea typeface="+mn-ea"/>
                <a:cs typeface="+mn-cs"/>
              </a:rPr>
              <a:t>nterface) as shown in figure a). </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We say this is a system that uses a DAS (</a:t>
            </a:r>
            <a:r>
              <a:rPr lang="en-GB" sz="1600" b="1" kern="1200" dirty="0" smtClean="0">
                <a:solidFill>
                  <a:schemeClr val="tx1"/>
                </a:solidFill>
                <a:effectLst/>
                <a:latin typeface="+mn-lt"/>
                <a:ea typeface="+mn-ea"/>
                <a:cs typeface="+mn-cs"/>
              </a:rPr>
              <a:t>D</a:t>
            </a:r>
            <a:r>
              <a:rPr lang="en-GB" sz="1600" kern="1200" dirty="0" smtClean="0">
                <a:solidFill>
                  <a:schemeClr val="tx1"/>
                </a:solidFill>
                <a:effectLst/>
                <a:latin typeface="+mn-lt"/>
                <a:ea typeface="+mn-ea"/>
                <a:cs typeface="+mn-cs"/>
              </a:rPr>
              <a:t>irect-</a:t>
            </a:r>
            <a:r>
              <a:rPr lang="en-GB" sz="1600" b="1" kern="1200" dirty="0" smtClean="0">
                <a:solidFill>
                  <a:schemeClr val="tx1"/>
                </a:solidFill>
                <a:effectLst/>
                <a:latin typeface="+mn-lt"/>
                <a:ea typeface="+mn-ea"/>
                <a:cs typeface="+mn-cs"/>
              </a:rPr>
              <a:t>A</a:t>
            </a:r>
            <a:r>
              <a:rPr lang="en-GB" sz="1600" kern="1200" dirty="0" smtClean="0">
                <a:solidFill>
                  <a:schemeClr val="tx1"/>
                </a:solidFill>
                <a:effectLst/>
                <a:latin typeface="+mn-lt"/>
                <a:ea typeface="+mn-ea"/>
                <a:cs typeface="+mn-cs"/>
              </a:rPr>
              <a:t>ttached </a:t>
            </a:r>
            <a:r>
              <a:rPr lang="en-GB" sz="1600" b="1" kern="1200" dirty="0" smtClean="0">
                <a:solidFill>
                  <a:schemeClr val="tx1"/>
                </a:solidFill>
                <a:effectLst/>
                <a:latin typeface="+mn-lt"/>
                <a:ea typeface="+mn-ea"/>
                <a:cs typeface="+mn-cs"/>
              </a:rPr>
              <a:t>S</a:t>
            </a:r>
            <a:r>
              <a:rPr lang="en-GB" sz="1600" kern="1200" dirty="0" smtClean="0">
                <a:solidFill>
                  <a:schemeClr val="tx1"/>
                </a:solidFill>
                <a:effectLst/>
                <a:latin typeface="+mn-lt"/>
                <a:ea typeface="+mn-ea"/>
                <a:cs typeface="+mn-cs"/>
              </a:rPr>
              <a:t>torage) SCSI storage subsystem. </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 </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Now let’s say we want to make two virtual computers, so two virtual machines (</a:t>
            </a:r>
            <a:r>
              <a:rPr lang="en-GB" sz="1600" b="1" kern="1200" dirty="0" smtClean="0">
                <a:solidFill>
                  <a:schemeClr val="tx1"/>
                </a:solidFill>
                <a:effectLst/>
                <a:latin typeface="+mn-lt"/>
                <a:ea typeface="+mn-ea"/>
                <a:cs typeface="+mn-cs"/>
              </a:rPr>
              <a:t>VMs</a:t>
            </a:r>
            <a:r>
              <a:rPr lang="en-GB" sz="1600" kern="1200" dirty="0" smtClean="0">
                <a:solidFill>
                  <a:schemeClr val="tx1"/>
                </a:solidFill>
                <a:effectLst/>
                <a:latin typeface="+mn-lt"/>
                <a:ea typeface="+mn-ea"/>
                <a:cs typeface="+mn-cs"/>
              </a:rPr>
              <a:t>) will be created and each virtual machine will be allocated its own storage; based on the hardware in figure a). The single </a:t>
            </a:r>
            <a:r>
              <a:rPr lang="en-GB" sz="1600" b="1" kern="1200" dirty="0" smtClean="0">
                <a:solidFill>
                  <a:schemeClr val="tx1"/>
                </a:solidFill>
                <a:effectLst/>
                <a:latin typeface="+mn-lt"/>
                <a:ea typeface="+mn-ea"/>
                <a:cs typeface="+mn-cs"/>
              </a:rPr>
              <a:t>physical</a:t>
            </a:r>
            <a:r>
              <a:rPr lang="en-GB" sz="1600" kern="1200" dirty="0" smtClean="0">
                <a:solidFill>
                  <a:schemeClr val="tx1"/>
                </a:solidFill>
                <a:effectLst/>
                <a:latin typeface="+mn-lt"/>
                <a:ea typeface="+mn-ea"/>
                <a:cs typeface="+mn-cs"/>
              </a:rPr>
              <a:t> computer here is referred to as a single host. The configured scenario is shown in figure b). </a:t>
            </a:r>
          </a:p>
          <a:p>
            <a:endParaRPr lang="en-GB" sz="16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smtClean="0">
                <a:solidFill>
                  <a:schemeClr val="tx1"/>
                </a:solidFill>
                <a:effectLst/>
                <a:latin typeface="+mn-lt"/>
                <a:ea typeface="+mn-ea"/>
                <a:cs typeface="+mn-cs"/>
              </a:rPr>
              <a:t>Storage architecture consists of </a:t>
            </a:r>
            <a:r>
              <a:rPr lang="en-GB" sz="1600" b="1" kern="1200" dirty="0" smtClean="0">
                <a:solidFill>
                  <a:schemeClr val="tx1"/>
                </a:solidFill>
                <a:effectLst/>
                <a:latin typeface="+mn-lt"/>
                <a:ea typeface="+mn-ea"/>
                <a:cs typeface="+mn-cs"/>
              </a:rPr>
              <a:t>layers</a:t>
            </a:r>
            <a:r>
              <a:rPr lang="en-GB" sz="1600" kern="1200" dirty="0" smtClean="0">
                <a:solidFill>
                  <a:schemeClr val="tx1"/>
                </a:solidFill>
                <a:effectLst/>
                <a:latin typeface="+mn-lt"/>
                <a:ea typeface="+mn-ea"/>
                <a:cs typeface="+mn-cs"/>
              </a:rPr>
              <a:t> of </a:t>
            </a:r>
            <a:r>
              <a:rPr lang="en-GB" sz="1600" b="1" kern="1200" dirty="0" smtClean="0">
                <a:solidFill>
                  <a:schemeClr val="tx1"/>
                </a:solidFill>
                <a:effectLst/>
                <a:latin typeface="+mn-lt"/>
                <a:ea typeface="+mn-ea"/>
                <a:cs typeface="+mn-cs"/>
              </a:rPr>
              <a:t>abstraction</a:t>
            </a:r>
            <a:r>
              <a:rPr lang="en-GB" sz="1600" kern="1200" dirty="0" smtClean="0">
                <a:solidFill>
                  <a:schemeClr val="tx1"/>
                </a:solidFill>
                <a:effectLst/>
                <a:latin typeface="+mn-lt"/>
                <a:ea typeface="+mn-ea"/>
                <a:cs typeface="+mn-cs"/>
              </a:rPr>
              <a:t> to manage the complexity of physical storage subsystems. Each virtual machine will accommodate a guest operating system; and for this guest OS and its applications the storage subsystem is treated as a </a:t>
            </a:r>
            <a:r>
              <a:rPr lang="en-GB" sz="1600" b="1" kern="1200" dirty="0" smtClean="0">
                <a:solidFill>
                  <a:schemeClr val="tx1"/>
                </a:solidFill>
                <a:effectLst/>
                <a:latin typeface="+mn-lt"/>
                <a:ea typeface="+mn-ea"/>
                <a:cs typeface="+mn-cs"/>
              </a:rPr>
              <a:t>virtual SCSI controller </a:t>
            </a:r>
            <a:r>
              <a:rPr lang="en-GB" sz="1600" kern="1200" dirty="0" smtClean="0">
                <a:solidFill>
                  <a:schemeClr val="tx1"/>
                </a:solidFill>
                <a:effectLst/>
                <a:latin typeface="+mn-lt"/>
                <a:ea typeface="+mn-ea"/>
                <a:cs typeface="+mn-cs"/>
              </a:rPr>
              <a:t>connected to one or more virtual SCSI disks.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smtClean="0">
                <a:solidFill>
                  <a:schemeClr val="tx1"/>
                </a:solidFill>
                <a:effectLst/>
                <a:latin typeface="+mn-lt"/>
                <a:ea typeface="+mn-ea"/>
                <a:cs typeface="+mn-cs"/>
              </a:rPr>
              <a:t>Such a </a:t>
            </a:r>
            <a:r>
              <a:rPr lang="en-GB" sz="1600" b="1" kern="1200" dirty="0" smtClean="0">
                <a:solidFill>
                  <a:schemeClr val="tx1"/>
                </a:solidFill>
                <a:effectLst/>
                <a:latin typeface="+mn-lt"/>
                <a:ea typeface="+mn-ea"/>
                <a:cs typeface="+mn-cs"/>
              </a:rPr>
              <a:t>virtual SCSI disk </a:t>
            </a:r>
            <a:r>
              <a:rPr lang="en-GB" sz="1600" kern="1200" dirty="0" smtClean="0">
                <a:solidFill>
                  <a:schemeClr val="tx1"/>
                </a:solidFill>
                <a:effectLst/>
                <a:latin typeface="+mn-lt"/>
                <a:ea typeface="+mn-ea"/>
                <a:cs typeface="+mn-cs"/>
              </a:rPr>
              <a:t>is provisioned from a </a:t>
            </a:r>
            <a:r>
              <a:rPr lang="en-GB" sz="1600" b="1" kern="1200" dirty="0" smtClean="0">
                <a:solidFill>
                  <a:schemeClr val="tx1"/>
                </a:solidFill>
                <a:effectLst/>
                <a:latin typeface="+mn-lt"/>
                <a:ea typeface="+mn-ea"/>
                <a:cs typeface="+mn-cs"/>
              </a:rPr>
              <a:t>data store </a:t>
            </a:r>
            <a:r>
              <a:rPr lang="en-GB" sz="1600" kern="1200" dirty="0" smtClean="0">
                <a:solidFill>
                  <a:schemeClr val="tx1"/>
                </a:solidFill>
                <a:effectLst/>
                <a:latin typeface="+mn-lt"/>
                <a:ea typeface="+mn-ea"/>
                <a:cs typeface="+mn-cs"/>
              </a:rPr>
              <a:t>which is a storage appliance that supports storage space for VMs across multiple physical hosts.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smtClean="0">
                <a:solidFill>
                  <a:schemeClr val="tx1"/>
                </a:solidFill>
                <a:effectLst/>
                <a:latin typeface="+mn-lt"/>
                <a:ea typeface="+mn-ea"/>
                <a:cs typeface="+mn-cs"/>
              </a:rPr>
              <a:t>Each VM is stored as a defined set of files in a directory in the datastore. In the figure it is seen that the </a:t>
            </a:r>
            <a:r>
              <a:rPr lang="en-GB" sz="1600" b="1" kern="1200" dirty="0" smtClean="0">
                <a:solidFill>
                  <a:schemeClr val="tx1"/>
                </a:solidFill>
                <a:effectLst/>
                <a:latin typeface="+mn-lt"/>
                <a:ea typeface="+mn-ea"/>
                <a:cs typeface="+mn-cs"/>
              </a:rPr>
              <a:t>host 1 server </a:t>
            </a:r>
            <a:r>
              <a:rPr lang="en-GB" sz="1600" kern="1200" dirty="0" smtClean="0">
                <a:solidFill>
                  <a:schemeClr val="tx1"/>
                </a:solidFill>
                <a:effectLst/>
                <a:latin typeface="+mn-lt"/>
                <a:ea typeface="+mn-ea"/>
                <a:cs typeface="+mn-cs"/>
              </a:rPr>
              <a:t>has two VMs, VM001 and VM002, and each VM has its own virtual storage, represented by the </a:t>
            </a:r>
            <a:r>
              <a:rPr lang="en-GB" sz="1600" b="1" kern="1200" dirty="0" smtClean="0">
                <a:solidFill>
                  <a:schemeClr val="tx1"/>
                </a:solidFill>
                <a:effectLst/>
                <a:latin typeface="+mn-lt"/>
                <a:ea typeface="+mn-ea"/>
                <a:cs typeface="+mn-cs"/>
              </a:rPr>
              <a:t>001.vmdk</a:t>
            </a:r>
            <a:r>
              <a:rPr lang="en-GB" sz="1600" kern="1200" dirty="0" smtClean="0">
                <a:solidFill>
                  <a:schemeClr val="tx1"/>
                </a:solidFill>
                <a:effectLst/>
                <a:latin typeface="+mn-lt"/>
                <a:ea typeface="+mn-ea"/>
                <a:cs typeface="+mn-cs"/>
              </a:rPr>
              <a:t> and </a:t>
            </a:r>
            <a:r>
              <a:rPr lang="en-GB" sz="1600" b="1" kern="1200" dirty="0" smtClean="0">
                <a:solidFill>
                  <a:schemeClr val="tx1"/>
                </a:solidFill>
                <a:effectLst/>
                <a:latin typeface="+mn-lt"/>
                <a:ea typeface="+mn-ea"/>
                <a:cs typeface="+mn-cs"/>
              </a:rPr>
              <a:t>002.vmdk</a:t>
            </a:r>
            <a:r>
              <a:rPr lang="en-GB" sz="1600" kern="1200" dirty="0" smtClean="0">
                <a:solidFill>
                  <a:schemeClr val="tx1"/>
                </a:solidFill>
                <a:effectLst/>
                <a:latin typeface="+mn-lt"/>
                <a:ea typeface="+mn-ea"/>
                <a:cs typeface="+mn-cs"/>
              </a:rPr>
              <a:t> files respectively.</a:t>
            </a:r>
            <a:endParaRPr lang="en-IE" sz="16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smtClean="0">
                <a:solidFill>
                  <a:schemeClr val="tx1"/>
                </a:solidFill>
                <a:effectLst/>
                <a:latin typeface="+mn-lt"/>
                <a:ea typeface="+mn-ea"/>
                <a:cs typeface="+mn-cs"/>
              </a:rPr>
              <a:t>VMware VMFS (</a:t>
            </a:r>
            <a:r>
              <a:rPr lang="en-GB" sz="1600" b="1" kern="1200" dirty="0" smtClean="0">
                <a:solidFill>
                  <a:schemeClr val="tx1"/>
                </a:solidFill>
                <a:effectLst/>
                <a:latin typeface="+mn-lt"/>
                <a:ea typeface="+mn-ea"/>
                <a:cs typeface="+mn-cs"/>
              </a:rPr>
              <a:t>Virtual Machine File System</a:t>
            </a:r>
            <a:r>
              <a:rPr lang="en-GB" sz="1600" kern="1200" dirty="0" smtClean="0">
                <a:solidFill>
                  <a:schemeClr val="tx1"/>
                </a:solidFill>
                <a:effectLst/>
                <a:latin typeface="+mn-lt"/>
                <a:ea typeface="+mn-ea"/>
                <a:cs typeface="+mn-cs"/>
              </a:rPr>
              <a:t>) is VMware's </a:t>
            </a:r>
            <a:r>
              <a:rPr lang="en-GB" sz="1600" b="1" kern="1200" dirty="0" smtClean="0">
                <a:solidFill>
                  <a:schemeClr val="tx1"/>
                </a:solidFill>
                <a:effectLst/>
                <a:latin typeface="+mn-lt"/>
                <a:ea typeface="+mn-ea"/>
                <a:cs typeface="+mn-cs"/>
              </a:rPr>
              <a:t>clustered</a:t>
            </a:r>
            <a:r>
              <a:rPr lang="en-GB" sz="1600" kern="1200" dirty="0" smtClean="0">
                <a:solidFill>
                  <a:schemeClr val="tx1"/>
                </a:solidFill>
                <a:effectLst/>
                <a:latin typeface="+mn-lt"/>
                <a:ea typeface="+mn-ea"/>
                <a:cs typeface="+mn-cs"/>
              </a:rPr>
              <a:t> file system, as used by VMware’s server virtualisation suite, </a:t>
            </a:r>
            <a:r>
              <a:rPr lang="en-GB" sz="1600" b="1" kern="1200" dirty="0" smtClean="0">
                <a:solidFill>
                  <a:schemeClr val="tx1"/>
                </a:solidFill>
                <a:effectLst/>
                <a:latin typeface="+mn-lt"/>
                <a:ea typeface="+mn-ea"/>
                <a:cs typeface="+mn-cs"/>
              </a:rPr>
              <a:t>vSphere</a:t>
            </a:r>
            <a:r>
              <a:rPr lang="en-GB" sz="1600" kern="1200" dirty="0" smtClean="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smtClean="0">
                <a:solidFill>
                  <a:schemeClr val="tx1"/>
                </a:solidFill>
                <a:effectLst/>
                <a:latin typeface="+mn-lt"/>
                <a:ea typeface="+mn-ea"/>
                <a:cs typeface="+mn-cs"/>
              </a:rPr>
              <a:t>VMFS organises the shared storage system to support multiple physical hosts with the capability to read and write to the storage resources.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smtClean="0">
                <a:solidFill>
                  <a:schemeClr val="tx1"/>
                </a:solidFill>
                <a:effectLst/>
                <a:latin typeface="+mn-lt"/>
                <a:ea typeface="+mn-ea"/>
                <a:cs typeface="+mn-cs"/>
              </a:rPr>
              <a:t>VMFS provides the necessary on-disk locking and synchronisation services and also features failure consistency and recovery mechanisms.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smtClean="0">
                <a:solidFill>
                  <a:schemeClr val="tx1"/>
                </a:solidFill>
                <a:effectLst/>
                <a:latin typeface="+mn-lt"/>
                <a:ea typeface="+mn-ea"/>
                <a:cs typeface="+mn-cs"/>
              </a:rPr>
              <a:t>In VMware the NFS file system can be used in situations where a NAS configuration is required, as will be illustrated later on.</a:t>
            </a:r>
            <a:endParaRPr lang="en-IE" sz="1600" kern="1200" dirty="0" smtClean="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28</a:t>
            </a:fld>
            <a:endParaRPr lang="en-IE"/>
          </a:p>
        </p:txBody>
      </p:sp>
    </p:spTree>
    <p:extLst>
      <p:ext uri="{BB962C8B-B14F-4D97-AF65-F5344CB8AC3E}">
        <p14:creationId xmlns:p14="http://schemas.microsoft.com/office/powerpoint/2010/main" val="24049180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IE" b="1" dirty="0" smtClean="0"/>
              <a:t>Pros</a:t>
            </a:r>
            <a:r>
              <a:rPr lang="en-IE" dirty="0" smtClean="0"/>
              <a:t>: </a:t>
            </a:r>
            <a:r>
              <a:rPr lang="en-GB" sz="1600" kern="1200" dirty="0" smtClean="0">
                <a:solidFill>
                  <a:schemeClr val="tx1"/>
                </a:solidFill>
                <a:effectLst/>
                <a:latin typeface="+mn-lt"/>
                <a:ea typeface="+mn-ea"/>
                <a:cs typeface="+mn-cs"/>
              </a:rPr>
              <a:t>If plugged directly into the server, the cost may be as simple as purchasing hard drives, which today have a capacity of up to 2 TB.</a:t>
            </a:r>
          </a:p>
          <a:p>
            <a:pPr lvl="0"/>
            <a:endParaRPr lang="en-IE" sz="16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b="1" kern="1200" dirty="0" smtClean="0">
                <a:solidFill>
                  <a:schemeClr val="tx1"/>
                </a:solidFill>
                <a:effectLst/>
                <a:latin typeface="+mn-lt"/>
                <a:ea typeface="+mn-ea"/>
                <a:cs typeface="+mn-cs"/>
              </a:rPr>
              <a:t>Cons: </a:t>
            </a:r>
            <a:r>
              <a:rPr lang="en-GB" sz="1600" kern="1200" dirty="0" smtClean="0">
                <a:solidFill>
                  <a:schemeClr val="tx1"/>
                </a:solidFill>
                <a:effectLst/>
                <a:latin typeface="+mn-lt"/>
                <a:ea typeface="+mn-ea"/>
                <a:cs typeface="+mn-cs"/>
              </a:rPr>
              <a:t>Because of this, the resources can't easily be shared with another server, especially if hard drives plug directly into the server chassis. Limited sharing may represent a serious drawback in larger virtual server deployments where physical servers are "clustered" to the storage in order to provide local resiliency through features such as VMware's </a:t>
            </a:r>
            <a:r>
              <a:rPr lang="en-GB" sz="1600" kern="1200" dirty="0" err="1" smtClean="0">
                <a:solidFill>
                  <a:schemeClr val="tx1"/>
                </a:solidFill>
                <a:effectLst/>
                <a:latin typeface="+mn-lt"/>
                <a:ea typeface="+mn-ea"/>
                <a:cs typeface="+mn-cs"/>
              </a:rPr>
              <a:t>VMotion</a:t>
            </a:r>
            <a:r>
              <a:rPr lang="en-GB" sz="1600" kern="1200" dirty="0" smtClean="0">
                <a:solidFill>
                  <a:schemeClr val="tx1"/>
                </a:solidFill>
                <a:effectLst/>
                <a:latin typeface="+mn-lt"/>
                <a:ea typeface="+mn-ea"/>
                <a:cs typeface="+mn-cs"/>
              </a:rPr>
              <a:t>, which doesn't work unless storage is sharable.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b="1" kern="1200" dirty="0" smtClean="0">
                <a:solidFill>
                  <a:schemeClr val="tx1"/>
                </a:solidFill>
                <a:effectLst/>
                <a:latin typeface="+mn-lt"/>
                <a:ea typeface="+mn-ea"/>
                <a:cs typeface="+mn-cs"/>
              </a:rPr>
              <a:t>Not scalable</a:t>
            </a:r>
            <a:r>
              <a:rPr lang="en-IE" sz="1600" b="1" kern="1200" dirty="0" smtClean="0">
                <a:solidFill>
                  <a:schemeClr val="tx1"/>
                </a:solidFill>
                <a:effectLst/>
                <a:latin typeface="+mn-lt"/>
                <a:ea typeface="+mn-ea"/>
                <a:cs typeface="+mn-cs"/>
              </a:rPr>
              <a:t>:</a:t>
            </a:r>
            <a:r>
              <a:rPr lang="en-IE" sz="1600" b="1" kern="1200" baseline="0" dirty="0" smtClean="0">
                <a:solidFill>
                  <a:schemeClr val="tx1"/>
                </a:solidFill>
                <a:effectLst/>
                <a:latin typeface="+mn-lt"/>
                <a:ea typeface="+mn-ea"/>
                <a:cs typeface="+mn-cs"/>
              </a:rPr>
              <a:t> </a:t>
            </a:r>
            <a:r>
              <a:rPr lang="en-GB" sz="1600" kern="1200" dirty="0" smtClean="0">
                <a:solidFill>
                  <a:schemeClr val="tx1"/>
                </a:solidFill>
                <a:effectLst/>
                <a:latin typeface="+mn-lt"/>
                <a:ea typeface="+mn-ea"/>
                <a:cs typeface="+mn-cs"/>
              </a:rPr>
              <a:t>First, the enclosure itself will usually be limited in size and therefore in storage capacity. Second, connectivity into the server will be limited by the number of expansion slots available to accommodate SCSI and SAS cards.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b="1" kern="1200" dirty="0" smtClean="0">
                <a:solidFill>
                  <a:schemeClr val="tx1"/>
                </a:solidFill>
                <a:effectLst/>
                <a:latin typeface="+mn-lt"/>
                <a:ea typeface="+mn-ea"/>
                <a:cs typeface="+mn-cs"/>
              </a:rPr>
              <a:t>Performance: </a:t>
            </a:r>
            <a:r>
              <a:rPr lang="en-GB" sz="1600" kern="1200" dirty="0" smtClean="0">
                <a:solidFill>
                  <a:schemeClr val="tx1"/>
                </a:solidFill>
                <a:effectLst/>
                <a:latin typeface="+mn-lt"/>
                <a:ea typeface="+mn-ea"/>
                <a:cs typeface="+mn-cs"/>
              </a:rPr>
              <a:t>Performance is a significant factor in delivering a high throughput virtual server environment.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b="1" kern="1200" dirty="0" smtClean="0">
                <a:solidFill>
                  <a:schemeClr val="tx1"/>
                </a:solidFill>
                <a:effectLst/>
                <a:latin typeface="+mn-lt"/>
                <a:ea typeface="+mn-ea"/>
                <a:cs typeface="+mn-cs"/>
              </a:rPr>
              <a:t>Features: </a:t>
            </a:r>
            <a:r>
              <a:rPr lang="en-GB" sz="1600" kern="1200" dirty="0" smtClean="0">
                <a:solidFill>
                  <a:schemeClr val="tx1"/>
                </a:solidFill>
                <a:effectLst/>
                <a:latin typeface="+mn-lt"/>
                <a:ea typeface="+mn-ea"/>
                <a:cs typeface="+mn-cs"/>
              </a:rPr>
              <a:t>Keep in mind, however, that while these features are good to have, they may not be necessary in your virtual environment.</a:t>
            </a:r>
            <a:endParaRPr lang="en-GB" sz="16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So when is direct-attached storage a better solution than a storage area network or network-attached storage? Clearly if cost is an issue, DAS offers the best price point. You should also consider DAS if advanced features such as remote replication or high performance/scalability aren't required in your virtual environment.</a:t>
            </a:r>
            <a:endParaRPr lang="en-GB" sz="1600" b="1"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b="1"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E" sz="1600" b="1"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E" sz="1600" b="1" kern="1200" dirty="0" smtClean="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29</a:t>
            </a:fld>
            <a:endParaRPr lang="en-IE"/>
          </a:p>
        </p:txBody>
      </p:sp>
    </p:spTree>
    <p:extLst>
      <p:ext uri="{BB962C8B-B14F-4D97-AF65-F5344CB8AC3E}">
        <p14:creationId xmlns:p14="http://schemas.microsoft.com/office/powerpoint/2010/main" val="37001097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smtClean="0">
                <a:solidFill>
                  <a:schemeClr val="tx1"/>
                </a:solidFill>
                <a:effectLst/>
                <a:latin typeface="+mn-lt"/>
                <a:ea typeface="+mn-ea"/>
                <a:cs typeface="+mn-cs"/>
              </a:rPr>
              <a:t>Consider the system shown above. This is an illustration of a physical system which has two physical servers and uses a SAN (</a:t>
            </a:r>
            <a:r>
              <a:rPr lang="en-GB" sz="1600" b="1" kern="1200" dirty="0" smtClean="0">
                <a:solidFill>
                  <a:schemeClr val="tx1"/>
                </a:solidFill>
                <a:effectLst/>
                <a:latin typeface="+mn-lt"/>
                <a:ea typeface="+mn-ea"/>
                <a:cs typeface="+mn-cs"/>
              </a:rPr>
              <a:t>S</a:t>
            </a:r>
            <a:r>
              <a:rPr lang="en-GB" sz="1600" kern="1200" dirty="0" smtClean="0">
                <a:solidFill>
                  <a:schemeClr val="tx1"/>
                </a:solidFill>
                <a:effectLst/>
                <a:latin typeface="+mn-lt"/>
                <a:ea typeface="+mn-ea"/>
                <a:cs typeface="+mn-cs"/>
              </a:rPr>
              <a:t>torage </a:t>
            </a:r>
            <a:r>
              <a:rPr lang="en-GB" sz="1600" b="1" kern="1200" dirty="0" smtClean="0">
                <a:solidFill>
                  <a:schemeClr val="tx1"/>
                </a:solidFill>
                <a:effectLst/>
                <a:latin typeface="+mn-lt"/>
                <a:ea typeface="+mn-ea"/>
                <a:cs typeface="+mn-cs"/>
              </a:rPr>
              <a:t>A</a:t>
            </a:r>
            <a:r>
              <a:rPr lang="en-GB" sz="1600" kern="1200" dirty="0" smtClean="0">
                <a:solidFill>
                  <a:schemeClr val="tx1"/>
                </a:solidFill>
                <a:effectLst/>
                <a:latin typeface="+mn-lt"/>
                <a:ea typeface="+mn-ea"/>
                <a:cs typeface="+mn-cs"/>
              </a:rPr>
              <a:t>rea </a:t>
            </a:r>
            <a:r>
              <a:rPr lang="en-GB" sz="1600" b="1" kern="1200" dirty="0" smtClean="0">
                <a:solidFill>
                  <a:schemeClr val="tx1"/>
                </a:solidFill>
                <a:effectLst/>
                <a:latin typeface="+mn-lt"/>
                <a:ea typeface="+mn-ea"/>
                <a:cs typeface="+mn-cs"/>
              </a:rPr>
              <a:t>N</a:t>
            </a:r>
            <a:r>
              <a:rPr lang="en-GB" sz="1600" kern="1200" dirty="0" smtClean="0">
                <a:solidFill>
                  <a:schemeClr val="tx1"/>
                </a:solidFill>
                <a:effectLst/>
                <a:latin typeface="+mn-lt"/>
                <a:ea typeface="+mn-ea"/>
                <a:cs typeface="+mn-cs"/>
              </a:rPr>
              <a:t>etwork) storage subsystem. </a:t>
            </a:r>
            <a:r>
              <a:rPr lang="en-GB" sz="1600" b="1" kern="1200" dirty="0" smtClean="0">
                <a:solidFill>
                  <a:schemeClr val="tx1"/>
                </a:solidFill>
                <a:effectLst/>
                <a:latin typeface="+mn-lt"/>
                <a:ea typeface="+mn-ea"/>
                <a:cs typeface="+mn-cs"/>
              </a:rPr>
              <a:t>SAN</a:t>
            </a:r>
            <a:r>
              <a:rPr lang="en-GB" sz="1600" kern="1200" dirty="0" smtClean="0">
                <a:solidFill>
                  <a:schemeClr val="tx1"/>
                </a:solidFill>
                <a:effectLst/>
                <a:latin typeface="+mn-lt"/>
                <a:ea typeface="+mn-ea"/>
                <a:cs typeface="+mn-cs"/>
              </a:rPr>
              <a:t> is a dedicated </a:t>
            </a:r>
            <a:r>
              <a:rPr lang="en-GB" sz="1600" b="1" kern="1200" dirty="0" smtClean="0">
                <a:solidFill>
                  <a:schemeClr val="tx1"/>
                </a:solidFill>
                <a:effectLst/>
                <a:latin typeface="+mn-lt"/>
                <a:ea typeface="+mn-ea"/>
                <a:cs typeface="+mn-cs"/>
              </a:rPr>
              <a:t>high-speed network </a:t>
            </a:r>
            <a:r>
              <a:rPr lang="en-GB" sz="1600" kern="1200" dirty="0" smtClean="0">
                <a:solidFill>
                  <a:schemeClr val="tx1"/>
                </a:solidFill>
                <a:effectLst/>
                <a:latin typeface="+mn-lt"/>
                <a:ea typeface="+mn-ea"/>
                <a:cs typeface="+mn-cs"/>
              </a:rPr>
              <a:t>or subnetwork that interconnects and presents </a:t>
            </a:r>
            <a:r>
              <a:rPr lang="en-GB" sz="1600" b="1" kern="1200" dirty="0" smtClean="0">
                <a:solidFill>
                  <a:schemeClr val="tx1"/>
                </a:solidFill>
                <a:effectLst/>
                <a:latin typeface="+mn-lt"/>
                <a:ea typeface="+mn-ea"/>
                <a:cs typeface="+mn-cs"/>
              </a:rPr>
              <a:t>shared</a:t>
            </a:r>
            <a:r>
              <a:rPr lang="en-GB" sz="1600" kern="1200" dirty="0" smtClean="0">
                <a:solidFill>
                  <a:schemeClr val="tx1"/>
                </a:solidFill>
                <a:effectLst/>
                <a:latin typeface="+mn-lt"/>
                <a:ea typeface="+mn-ea"/>
                <a:cs typeface="+mn-cs"/>
              </a:rPr>
              <a:t> pools of storage devices to multiple servers.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E" sz="1600" kern="1200" dirty="0" smtClean="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30</a:t>
            </a:fld>
            <a:endParaRPr lang="en-IE"/>
          </a:p>
        </p:txBody>
      </p:sp>
    </p:spTree>
    <p:extLst>
      <p:ext uri="{BB962C8B-B14F-4D97-AF65-F5344CB8AC3E}">
        <p14:creationId xmlns:p14="http://schemas.microsoft.com/office/powerpoint/2010/main" val="24971667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smtClean="0">
                <a:solidFill>
                  <a:schemeClr val="tx1"/>
                </a:solidFill>
                <a:effectLst/>
                <a:latin typeface="+mn-lt"/>
                <a:ea typeface="+mn-ea"/>
                <a:cs typeface="+mn-cs"/>
              </a:rPr>
              <a:t>Let’s say on the above system we can run two VMs on each physical server. The physical servers are referred to as </a:t>
            </a:r>
            <a:r>
              <a:rPr lang="en-GB" sz="1600" b="1" kern="1200" dirty="0" smtClean="0">
                <a:solidFill>
                  <a:schemeClr val="tx1"/>
                </a:solidFill>
                <a:effectLst/>
                <a:latin typeface="+mn-lt"/>
                <a:ea typeface="+mn-ea"/>
                <a:cs typeface="+mn-cs"/>
              </a:rPr>
              <a:t>host 1</a:t>
            </a:r>
            <a:r>
              <a:rPr lang="en-GB" sz="1600" kern="1200" dirty="0" smtClean="0">
                <a:solidFill>
                  <a:schemeClr val="tx1"/>
                </a:solidFill>
                <a:effectLst/>
                <a:latin typeface="+mn-lt"/>
                <a:ea typeface="+mn-ea"/>
                <a:cs typeface="+mn-cs"/>
              </a:rPr>
              <a:t> and </a:t>
            </a:r>
            <a:r>
              <a:rPr lang="en-GB" sz="1600" b="1" kern="1200" dirty="0" smtClean="0">
                <a:solidFill>
                  <a:schemeClr val="tx1"/>
                </a:solidFill>
                <a:effectLst/>
                <a:latin typeface="+mn-lt"/>
                <a:ea typeface="+mn-ea"/>
                <a:cs typeface="+mn-cs"/>
              </a:rPr>
              <a:t>host 2</a:t>
            </a:r>
            <a:r>
              <a:rPr lang="en-GB" sz="1600" kern="1200" dirty="0" smtClean="0">
                <a:solidFill>
                  <a:schemeClr val="tx1"/>
                </a:solidFill>
                <a:effectLst/>
                <a:latin typeface="+mn-lt"/>
                <a:ea typeface="+mn-ea"/>
                <a:cs typeface="+mn-cs"/>
              </a:rPr>
              <a:t> in the configuration. Like before, the datastore is created as a </a:t>
            </a:r>
            <a:r>
              <a:rPr lang="en-GB" sz="1600" b="1" kern="1200" dirty="0" smtClean="0">
                <a:solidFill>
                  <a:schemeClr val="tx1"/>
                </a:solidFill>
                <a:effectLst/>
                <a:latin typeface="+mn-lt"/>
                <a:ea typeface="+mn-ea"/>
                <a:cs typeface="+mn-cs"/>
              </a:rPr>
              <a:t>VMFS</a:t>
            </a:r>
            <a:r>
              <a:rPr lang="en-GB" sz="1600" kern="1200" dirty="0" smtClean="0">
                <a:solidFill>
                  <a:schemeClr val="tx1"/>
                </a:solidFill>
                <a:effectLst/>
                <a:latin typeface="+mn-lt"/>
                <a:ea typeface="+mn-ea"/>
                <a:cs typeface="+mn-cs"/>
              </a:rPr>
              <a:t> </a:t>
            </a:r>
            <a:r>
              <a:rPr lang="en-GB" sz="1600" b="1" kern="1200" dirty="0" smtClean="0">
                <a:solidFill>
                  <a:schemeClr val="tx1"/>
                </a:solidFill>
                <a:effectLst/>
                <a:latin typeface="+mn-lt"/>
                <a:ea typeface="+mn-ea"/>
                <a:cs typeface="+mn-cs"/>
              </a:rPr>
              <a:t>volume</a:t>
            </a:r>
            <a:r>
              <a:rPr lang="en-GB" sz="1600" kern="1200" dirty="0" smtClean="0">
                <a:solidFill>
                  <a:schemeClr val="tx1"/>
                </a:solidFill>
                <a:effectLst/>
                <a:latin typeface="+mn-lt"/>
                <a:ea typeface="+mn-ea"/>
                <a:cs typeface="+mn-cs"/>
              </a:rPr>
              <a:t> and each VM is stored as a defined set of files in a directory in the datastore as seen in the diagram.</a:t>
            </a:r>
            <a:endParaRPr lang="en-IE" sz="1600" kern="1200" dirty="0" smtClean="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31</a:t>
            </a:fld>
            <a:endParaRPr lang="en-IE"/>
          </a:p>
        </p:txBody>
      </p:sp>
    </p:spTree>
    <p:extLst>
      <p:ext uri="{BB962C8B-B14F-4D97-AF65-F5344CB8AC3E}">
        <p14:creationId xmlns:p14="http://schemas.microsoft.com/office/powerpoint/2010/main" val="3751295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smtClean="0">
                <a:solidFill>
                  <a:schemeClr val="tx1"/>
                </a:solidFill>
                <a:effectLst/>
                <a:latin typeface="+mn-lt"/>
                <a:ea typeface="+mn-ea"/>
                <a:cs typeface="+mn-cs"/>
              </a:rPr>
              <a:t>Consider the figure a) which illustrates a common desktop computer configuration. The system includes a single OS (operating system) on a single hardware machine. Multiple application programs are run on the machine in the normal fashion.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smtClean="0">
                <a:solidFill>
                  <a:schemeClr val="tx1"/>
                </a:solidFill>
                <a:effectLst/>
                <a:latin typeface="+mn-lt"/>
                <a:ea typeface="+mn-ea"/>
                <a:cs typeface="+mn-cs"/>
              </a:rPr>
              <a:t>Now consider the configuration as illustrated in figure b), where a special virtualisation layer, referred to as a hypervisor (VMM), is installed directly on the computer hardware and two virtual machines are created which are said to be guest virtual machines (VM) that are hosted by the real machine, via the hypervisor.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smtClean="0">
                <a:solidFill>
                  <a:schemeClr val="tx1"/>
                </a:solidFill>
                <a:effectLst/>
                <a:latin typeface="+mn-lt"/>
                <a:ea typeface="+mn-ea"/>
                <a:cs typeface="+mn-cs"/>
              </a:rPr>
              <a:t>In the illustrated example one VM (virtual machine) is running the Linux OS while the other is running the Microsoft Windows OS.</a:t>
            </a:r>
            <a:endParaRPr lang="en-IE" sz="1600" kern="1200" dirty="0" smtClean="0">
              <a:solidFill>
                <a:schemeClr val="tx1"/>
              </a:solidFill>
              <a:effectLst/>
              <a:latin typeface="+mn-lt"/>
              <a:ea typeface="+mn-ea"/>
              <a:cs typeface="+mn-cs"/>
            </a:endParaRPr>
          </a:p>
          <a:p>
            <a:endParaRPr lang="en-IE" sz="1400" kern="1200" dirty="0" smtClean="0">
              <a:solidFill>
                <a:schemeClr val="tx1"/>
              </a:solidFill>
              <a:effectLst/>
              <a:latin typeface="+mn-lt"/>
              <a:ea typeface="+mn-ea"/>
              <a:cs typeface="+mn-cs"/>
            </a:endParaRPr>
          </a:p>
          <a:p>
            <a:r>
              <a:rPr lang="en-IE" sz="1600" b="0" i="0" kern="1200" dirty="0" smtClean="0">
                <a:solidFill>
                  <a:schemeClr val="tx1"/>
                </a:solidFill>
                <a:effectLst/>
                <a:latin typeface="+mn-lt"/>
                <a:ea typeface="+mn-ea"/>
                <a:cs typeface="+mn-cs"/>
              </a:rPr>
              <a:t>Virtualisation is technology that allows you to create multiple simulated environments or dedicated resources from a single, physical hardware system. Software layer called a </a:t>
            </a:r>
            <a:r>
              <a:rPr lang="en-IE" sz="1600" b="1" i="0" kern="1200" dirty="0" smtClean="0">
                <a:solidFill>
                  <a:schemeClr val="tx1"/>
                </a:solidFill>
                <a:effectLst/>
                <a:latin typeface="+mn-lt"/>
                <a:ea typeface="+mn-ea"/>
                <a:cs typeface="+mn-cs"/>
              </a:rPr>
              <a:t>hypervisor</a:t>
            </a:r>
            <a:r>
              <a:rPr lang="en-IE" sz="1600" b="0" i="0" kern="1200" dirty="0" smtClean="0">
                <a:solidFill>
                  <a:schemeClr val="tx1"/>
                </a:solidFill>
                <a:effectLst/>
                <a:latin typeface="+mn-lt"/>
                <a:ea typeface="+mn-ea"/>
                <a:cs typeface="+mn-cs"/>
              </a:rPr>
              <a:t> connects directly to that hardware and allows you to split 1 system into separate, distinct, and secure environments known as </a:t>
            </a:r>
            <a:r>
              <a:rPr lang="en-IE" sz="1600" b="1" i="0" kern="1200" dirty="0" smtClean="0">
                <a:solidFill>
                  <a:schemeClr val="tx1"/>
                </a:solidFill>
                <a:effectLst/>
                <a:latin typeface="+mn-lt"/>
                <a:ea typeface="+mn-ea"/>
                <a:cs typeface="+mn-cs"/>
              </a:rPr>
              <a:t>virtual machines</a:t>
            </a:r>
            <a:r>
              <a:rPr lang="en-IE" sz="1600" b="0" i="0" kern="1200" dirty="0" smtClean="0">
                <a:solidFill>
                  <a:schemeClr val="tx1"/>
                </a:solidFill>
                <a:effectLst/>
                <a:latin typeface="+mn-lt"/>
                <a:ea typeface="+mn-ea"/>
                <a:cs typeface="+mn-cs"/>
              </a:rPr>
              <a:t> (VMs). These VMs rely on the hypervisor’s ability to separate the machine’s resources from the hardware and distribute them appropriately.</a:t>
            </a:r>
          </a:p>
          <a:p>
            <a:endParaRPr lang="en-IE" sz="1600" b="0" i="0" kern="1200" dirty="0" smtClean="0">
              <a:solidFill>
                <a:schemeClr val="tx1"/>
              </a:solidFill>
              <a:effectLst/>
              <a:latin typeface="+mn-lt"/>
              <a:ea typeface="+mn-ea"/>
              <a:cs typeface="+mn-cs"/>
            </a:endParaRPr>
          </a:p>
          <a:p>
            <a:r>
              <a:rPr lang="en-IE" sz="1600" b="0" i="0" kern="1200" dirty="0" smtClean="0">
                <a:solidFill>
                  <a:schemeClr val="tx1"/>
                </a:solidFill>
                <a:effectLst/>
                <a:latin typeface="+mn-lt"/>
                <a:ea typeface="+mn-ea"/>
                <a:cs typeface="+mn-cs"/>
              </a:rPr>
              <a:t>The original, physical machine equipped with the hypervisor is called </a:t>
            </a:r>
            <a:r>
              <a:rPr lang="en-IE" sz="1600" b="1" i="0" kern="1200" dirty="0" smtClean="0">
                <a:solidFill>
                  <a:schemeClr val="tx1"/>
                </a:solidFill>
                <a:effectLst/>
                <a:latin typeface="+mn-lt"/>
                <a:ea typeface="+mn-ea"/>
                <a:cs typeface="+mn-cs"/>
              </a:rPr>
              <a:t>the host</a:t>
            </a:r>
            <a:r>
              <a:rPr lang="en-IE" sz="1600" b="0" i="0" kern="1200" dirty="0" smtClean="0">
                <a:solidFill>
                  <a:schemeClr val="tx1"/>
                </a:solidFill>
                <a:effectLst/>
                <a:latin typeface="+mn-lt"/>
                <a:ea typeface="+mn-ea"/>
                <a:cs typeface="+mn-cs"/>
              </a:rPr>
              <a:t>, while the many VMs that use its resources are called </a:t>
            </a:r>
            <a:r>
              <a:rPr lang="en-IE" sz="1600" b="1" i="0" kern="1200" dirty="0" smtClean="0">
                <a:solidFill>
                  <a:schemeClr val="tx1"/>
                </a:solidFill>
                <a:effectLst/>
                <a:latin typeface="+mn-lt"/>
                <a:ea typeface="+mn-ea"/>
                <a:cs typeface="+mn-cs"/>
              </a:rPr>
              <a:t>guests</a:t>
            </a:r>
            <a:r>
              <a:rPr lang="en-IE" sz="1600" b="0" i="0" kern="1200" dirty="0" smtClean="0">
                <a:solidFill>
                  <a:schemeClr val="tx1"/>
                </a:solidFill>
                <a:effectLst/>
                <a:latin typeface="+mn-lt"/>
                <a:ea typeface="+mn-ea"/>
                <a:cs typeface="+mn-cs"/>
              </a:rPr>
              <a:t>. These guests treat computing resources — like CPU, memory, and storage — as a pool of resources that can easily be relocated. Operators can control virtual instances of CPU, memory, storage, and other resources, so guests receive the resources they need when they need them.</a:t>
            </a:r>
          </a:p>
          <a:p>
            <a:endParaRPr lang="en-IE" sz="1400" kern="1200" dirty="0" smtClean="0">
              <a:solidFill>
                <a:schemeClr val="tx1"/>
              </a:solidFill>
              <a:effectLst/>
              <a:latin typeface="+mn-lt"/>
              <a:ea typeface="+mn-ea"/>
              <a:cs typeface="+mn-cs"/>
            </a:endParaRPr>
          </a:p>
          <a:p>
            <a:r>
              <a:rPr lang="en-GB" sz="1400" kern="1200" dirty="0" smtClean="0">
                <a:solidFill>
                  <a:schemeClr val="tx1"/>
                </a:solidFill>
                <a:effectLst/>
                <a:latin typeface="+mn-lt"/>
                <a:ea typeface="+mn-ea"/>
                <a:cs typeface="+mn-cs"/>
              </a:rPr>
              <a:t> </a:t>
            </a:r>
            <a:endParaRPr lang="en-IE" sz="1400" kern="1200" dirty="0" smtClean="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3</a:t>
            </a:fld>
            <a:endParaRPr lang="en-IE"/>
          </a:p>
        </p:txBody>
      </p:sp>
    </p:spTree>
    <p:extLst>
      <p:ext uri="{BB962C8B-B14F-4D97-AF65-F5344CB8AC3E}">
        <p14:creationId xmlns:p14="http://schemas.microsoft.com/office/powerpoint/2010/main" val="18565909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smtClean="0"/>
              <a:t>Features</a:t>
            </a:r>
            <a:r>
              <a:rPr lang="en-IE" dirty="0" smtClean="0"/>
              <a:t>: </a:t>
            </a:r>
            <a:r>
              <a:rPr lang="en-IE" sz="1600" kern="1200" dirty="0" smtClean="0">
                <a:solidFill>
                  <a:schemeClr val="tx1"/>
                </a:solidFill>
                <a:effectLst/>
                <a:latin typeface="+mn-lt"/>
                <a:ea typeface="+mn-ea"/>
                <a:cs typeface="+mn-cs"/>
              </a:rPr>
              <a:t>Thin provisioning can be used to limit the amount of real storage provided to virtual hosts, which will not use all of the storage they are presented with. </a:t>
            </a:r>
          </a:p>
          <a:p>
            <a:pPr marL="0" marR="0" lvl="0" indent="0" algn="l" defTabSz="914400" rtl="0" eaLnBrk="1" fontAlgn="auto" latinLnBrk="0" hangingPunct="1">
              <a:lnSpc>
                <a:spcPct val="100000"/>
              </a:lnSpc>
              <a:spcBef>
                <a:spcPts val="0"/>
              </a:spcBef>
              <a:spcAft>
                <a:spcPts val="0"/>
              </a:spcAft>
              <a:buClrTx/>
              <a:buSzTx/>
              <a:buFontTx/>
              <a:buNone/>
              <a:tabLst/>
              <a:defRPr/>
            </a:pPr>
            <a:r>
              <a:rPr lang="en-IE" sz="1600" b="1" kern="1200" dirty="0" smtClean="0">
                <a:solidFill>
                  <a:schemeClr val="tx1"/>
                </a:solidFill>
                <a:effectLst/>
                <a:latin typeface="+mn-lt"/>
                <a:ea typeface="+mn-ea"/>
                <a:cs typeface="+mn-cs"/>
              </a:rPr>
              <a:t>Snapshots</a:t>
            </a:r>
            <a:r>
              <a:rPr lang="en-IE" sz="1600" kern="1200" dirty="0" smtClean="0">
                <a:solidFill>
                  <a:schemeClr val="tx1"/>
                </a:solidFill>
                <a:effectLst/>
                <a:latin typeface="+mn-lt"/>
                <a:ea typeface="+mn-ea"/>
                <a:cs typeface="+mn-cs"/>
              </a:rPr>
              <a:t> allow virtual machine images to be captured for </a:t>
            </a:r>
            <a:r>
              <a:rPr lang="en-IE" sz="1600" b="1" kern="1200" dirty="0" smtClean="0">
                <a:solidFill>
                  <a:schemeClr val="tx1"/>
                </a:solidFill>
                <a:effectLst/>
                <a:latin typeface="+mn-lt"/>
                <a:ea typeface="+mn-ea"/>
                <a:cs typeface="+mn-cs"/>
              </a:rPr>
              <a:t>data backup </a:t>
            </a:r>
            <a:r>
              <a:rPr lang="en-IE" sz="1600" kern="1200" dirty="0" smtClean="0">
                <a:solidFill>
                  <a:schemeClr val="tx1"/>
                </a:solidFill>
                <a:effectLst/>
                <a:latin typeface="+mn-lt"/>
                <a:ea typeface="+mn-ea"/>
                <a:cs typeface="+mn-cs"/>
              </a:rPr>
              <a:t>or used for </a:t>
            </a:r>
            <a:r>
              <a:rPr lang="en-IE" sz="1600" b="1" kern="1200" dirty="0" smtClean="0">
                <a:solidFill>
                  <a:schemeClr val="tx1"/>
                </a:solidFill>
                <a:effectLst/>
                <a:latin typeface="+mn-lt"/>
                <a:ea typeface="+mn-ea"/>
                <a:cs typeface="+mn-cs"/>
              </a:rPr>
              <a:t>cloning</a:t>
            </a:r>
            <a:r>
              <a:rPr lang="en-IE" sz="1600" kern="1200" dirty="0" smtClean="0">
                <a:solidFill>
                  <a:schemeClr val="tx1"/>
                </a:solidFill>
                <a:effectLst/>
                <a:latin typeface="+mn-lt"/>
                <a:ea typeface="+mn-ea"/>
                <a:cs typeface="+mn-cs"/>
              </a:rPr>
              <a:t>, where multiple virtual images are created from a single "</a:t>
            </a:r>
            <a:r>
              <a:rPr lang="en-IE" sz="1600" b="1" kern="1200" dirty="0" smtClean="0">
                <a:solidFill>
                  <a:schemeClr val="tx1"/>
                </a:solidFill>
                <a:effectLst/>
                <a:latin typeface="+mn-lt"/>
                <a:ea typeface="+mn-ea"/>
                <a:cs typeface="+mn-cs"/>
              </a:rPr>
              <a:t>gold master</a:t>
            </a:r>
            <a:r>
              <a:rPr lang="en-IE" sz="1600" kern="1200" dirty="0" smtClean="0">
                <a:solidFill>
                  <a:schemeClr val="tx1"/>
                </a:solidFill>
                <a:effectLst/>
                <a:latin typeface="+mn-lt"/>
                <a:ea typeface="+mn-ea"/>
                <a:cs typeface="+mn-cs"/>
              </a:rPr>
              <a:t>" image. </a:t>
            </a:r>
          </a:p>
          <a:p>
            <a:pPr marL="0" marR="0" lvl="0" indent="0" algn="l" defTabSz="914400" rtl="0" eaLnBrk="1" fontAlgn="auto" latinLnBrk="0" hangingPunct="1">
              <a:lnSpc>
                <a:spcPct val="100000"/>
              </a:lnSpc>
              <a:spcBef>
                <a:spcPts val="0"/>
              </a:spcBef>
              <a:spcAft>
                <a:spcPts val="0"/>
              </a:spcAft>
              <a:buClrTx/>
              <a:buSzTx/>
              <a:buFontTx/>
              <a:buNone/>
              <a:tabLst/>
              <a:defRPr/>
            </a:pPr>
            <a:r>
              <a:rPr lang="en-IE" sz="1600" kern="1200" dirty="0" smtClean="0">
                <a:solidFill>
                  <a:schemeClr val="tx1"/>
                </a:solidFill>
                <a:effectLst/>
                <a:latin typeface="+mn-lt"/>
                <a:ea typeface="+mn-ea"/>
                <a:cs typeface="+mn-cs"/>
              </a:rPr>
              <a:t>The combination of </a:t>
            </a:r>
            <a:r>
              <a:rPr lang="en-IE" sz="1600" b="1" kern="1200" dirty="0" smtClean="0">
                <a:solidFill>
                  <a:schemeClr val="tx1"/>
                </a:solidFill>
                <a:effectLst/>
                <a:latin typeface="+mn-lt"/>
                <a:ea typeface="+mn-ea"/>
                <a:cs typeface="+mn-cs"/>
              </a:rPr>
              <a:t>thin provisioning </a:t>
            </a:r>
            <a:r>
              <a:rPr lang="en-IE" sz="1600" kern="1200" dirty="0" smtClean="0">
                <a:solidFill>
                  <a:schemeClr val="tx1"/>
                </a:solidFill>
                <a:effectLst/>
                <a:latin typeface="+mn-lt"/>
                <a:ea typeface="+mn-ea"/>
                <a:cs typeface="+mn-cs"/>
              </a:rPr>
              <a:t>and </a:t>
            </a:r>
            <a:r>
              <a:rPr lang="en-IE" sz="1600" b="1" kern="1200" dirty="0" smtClean="0">
                <a:solidFill>
                  <a:schemeClr val="tx1"/>
                </a:solidFill>
                <a:effectLst/>
                <a:latin typeface="+mn-lt"/>
                <a:ea typeface="+mn-ea"/>
                <a:cs typeface="+mn-cs"/>
              </a:rPr>
              <a:t>snapshots</a:t>
            </a:r>
            <a:r>
              <a:rPr lang="en-IE" sz="1600" kern="1200" dirty="0" smtClean="0">
                <a:solidFill>
                  <a:schemeClr val="tx1"/>
                </a:solidFill>
                <a:effectLst/>
                <a:latin typeface="+mn-lt"/>
                <a:ea typeface="+mn-ea"/>
                <a:cs typeface="+mn-cs"/>
              </a:rPr>
              <a:t> offers the opportunity to create hundreds of virtual machines for very little storage cost. </a:t>
            </a:r>
          </a:p>
          <a:p>
            <a:pPr marL="0" marR="0" lvl="0" indent="0" algn="l" defTabSz="914400" rtl="0" eaLnBrk="1" fontAlgn="auto" latinLnBrk="0" hangingPunct="1">
              <a:lnSpc>
                <a:spcPct val="100000"/>
              </a:lnSpc>
              <a:spcBef>
                <a:spcPts val="0"/>
              </a:spcBef>
              <a:spcAft>
                <a:spcPts val="0"/>
              </a:spcAft>
              <a:buClrTx/>
              <a:buSzTx/>
              <a:buFontTx/>
              <a:buNone/>
              <a:tabLst/>
              <a:defRPr/>
            </a:pPr>
            <a:r>
              <a:rPr lang="en-IE" sz="1600" kern="1200" dirty="0" smtClean="0">
                <a:solidFill>
                  <a:schemeClr val="tx1"/>
                </a:solidFill>
                <a:effectLst/>
                <a:latin typeface="+mn-lt"/>
                <a:ea typeface="+mn-ea"/>
                <a:cs typeface="+mn-cs"/>
              </a:rPr>
              <a:t>This is an extremely efficient provisioning method for development or on-demand environments.</a:t>
            </a:r>
          </a:p>
          <a:p>
            <a:endParaRPr lang="en-IE" dirty="0" smtClean="0"/>
          </a:p>
          <a:p>
            <a:r>
              <a:rPr lang="en-IE" b="1" dirty="0" smtClean="0"/>
              <a:t>Storage </a:t>
            </a:r>
            <a:r>
              <a:rPr lang="en-IE" b="1" dirty="0" err="1" smtClean="0"/>
              <a:t>VMotion</a:t>
            </a:r>
            <a:r>
              <a:rPr lang="en-IE" b="1" dirty="0" smtClean="0"/>
              <a:t>:</a:t>
            </a:r>
            <a:r>
              <a:rPr lang="en-IE" dirty="0" smtClean="0"/>
              <a:t> Permits the relocation of the data files that compose a virtual machine, while that virtual machine is in use.</a:t>
            </a:r>
          </a:p>
          <a:p>
            <a:endParaRPr lang="en-IE" dirty="0" smtClean="0"/>
          </a:p>
          <a:p>
            <a:r>
              <a:rPr lang="en-IE" b="1" dirty="0" smtClean="0"/>
              <a:t>Network Attached Storage (NAS):  </a:t>
            </a:r>
            <a:r>
              <a:rPr lang="en-IE" dirty="0" smtClean="0"/>
              <a:t>NAS systems are networked appliances that contain one or more hard drives that can be shared with multiple, heterogeneous computers. Their specialized</a:t>
            </a:r>
            <a:r>
              <a:rPr lang="en-IE" baseline="0" dirty="0" smtClean="0"/>
              <a:t> </a:t>
            </a:r>
            <a:r>
              <a:rPr lang="en-IE" dirty="0" smtClean="0"/>
              <a:t>role within networks is to store and serve files. </a:t>
            </a:r>
            <a:r>
              <a:rPr lang="en-IE" b="1" dirty="0" smtClean="0"/>
              <a:t>NAS disk drives </a:t>
            </a:r>
            <a:r>
              <a:rPr lang="en-IE" dirty="0" smtClean="0"/>
              <a:t>typically support built-in </a:t>
            </a:r>
            <a:r>
              <a:rPr lang="en-IE" b="1" dirty="0" smtClean="0"/>
              <a:t>data protection mechanisms </a:t>
            </a:r>
            <a:r>
              <a:rPr lang="en-IE" dirty="0" smtClean="0"/>
              <a:t>including redundant storage containers or redundant arrays of</a:t>
            </a:r>
            <a:r>
              <a:rPr lang="en-IE" baseline="0" dirty="0" smtClean="0"/>
              <a:t> </a:t>
            </a:r>
            <a:r>
              <a:rPr lang="en-IE" dirty="0" smtClean="0"/>
              <a:t>independent disks (RAID). </a:t>
            </a:r>
          </a:p>
          <a:p>
            <a:r>
              <a:rPr lang="en-IE" b="1" dirty="0" smtClean="0"/>
              <a:t>NAS</a:t>
            </a:r>
            <a:r>
              <a:rPr lang="en-IE" dirty="0" smtClean="0"/>
              <a:t> enables file serving responsibilities to be separated from other servers </a:t>
            </a:r>
            <a:r>
              <a:rPr lang="en-IE" smtClean="0"/>
              <a:t>on the </a:t>
            </a:r>
            <a:r>
              <a:rPr lang="en-IE" dirty="0" smtClean="0"/>
              <a:t>network and typically provide faster data access than traditional file servers.</a:t>
            </a:r>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33</a:t>
            </a:fld>
            <a:endParaRPr lang="en-IE"/>
          </a:p>
        </p:txBody>
      </p:sp>
    </p:spTree>
    <p:extLst>
      <p:ext uri="{BB962C8B-B14F-4D97-AF65-F5344CB8AC3E}">
        <p14:creationId xmlns:p14="http://schemas.microsoft.com/office/powerpoint/2010/main" val="12539365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smtClean="0">
                <a:solidFill>
                  <a:schemeClr val="tx1"/>
                </a:solidFill>
                <a:effectLst/>
                <a:latin typeface="+mn-lt"/>
                <a:ea typeface="+mn-ea"/>
                <a:cs typeface="+mn-cs"/>
              </a:rPr>
              <a:t>Consider a system that contains a </a:t>
            </a:r>
            <a:r>
              <a:rPr lang="en-GB" sz="1600" b="1" kern="1200" dirty="0" smtClean="0">
                <a:solidFill>
                  <a:schemeClr val="tx1"/>
                </a:solidFill>
                <a:effectLst/>
                <a:latin typeface="+mn-lt"/>
                <a:ea typeface="+mn-ea"/>
                <a:cs typeface="+mn-cs"/>
              </a:rPr>
              <a:t>DAS</a:t>
            </a:r>
            <a:r>
              <a:rPr lang="en-GB" sz="1600" kern="1200" dirty="0" smtClean="0">
                <a:solidFill>
                  <a:schemeClr val="tx1"/>
                </a:solidFill>
                <a:effectLst/>
                <a:latin typeface="+mn-lt"/>
                <a:ea typeface="+mn-ea"/>
                <a:cs typeface="+mn-cs"/>
              </a:rPr>
              <a:t> </a:t>
            </a:r>
            <a:r>
              <a:rPr lang="en-GB" sz="1600" b="1" kern="1200" dirty="0" smtClean="0">
                <a:solidFill>
                  <a:schemeClr val="tx1"/>
                </a:solidFill>
                <a:effectLst/>
                <a:latin typeface="+mn-lt"/>
                <a:ea typeface="+mn-ea"/>
                <a:cs typeface="+mn-cs"/>
              </a:rPr>
              <a:t>subsystem</a:t>
            </a:r>
            <a:r>
              <a:rPr lang="en-GB" sz="1600" kern="1200" dirty="0" smtClean="0">
                <a:solidFill>
                  <a:schemeClr val="tx1"/>
                </a:solidFill>
                <a:effectLst/>
                <a:latin typeface="+mn-lt"/>
                <a:ea typeface="+mn-ea"/>
                <a:cs typeface="+mn-cs"/>
              </a:rPr>
              <a:t> that is connected directly to a </a:t>
            </a:r>
            <a:r>
              <a:rPr lang="en-GB" sz="1600" b="1" kern="1200" dirty="0" smtClean="0">
                <a:solidFill>
                  <a:schemeClr val="tx1"/>
                </a:solidFill>
                <a:effectLst/>
                <a:latin typeface="+mn-lt"/>
                <a:ea typeface="+mn-ea"/>
                <a:cs typeface="+mn-cs"/>
              </a:rPr>
              <a:t>server</a:t>
            </a:r>
            <a:r>
              <a:rPr lang="en-GB" sz="1600" kern="1200" dirty="0" smtClean="0">
                <a:solidFill>
                  <a:schemeClr val="tx1"/>
                </a:solidFill>
                <a:effectLst/>
                <a:latin typeface="+mn-lt"/>
                <a:ea typeface="+mn-ea"/>
                <a:cs typeface="+mn-cs"/>
              </a:rPr>
              <a:t>, a </a:t>
            </a:r>
            <a:r>
              <a:rPr lang="en-GB" sz="1600" b="1" kern="1200" dirty="0" smtClean="0">
                <a:solidFill>
                  <a:schemeClr val="tx1"/>
                </a:solidFill>
                <a:effectLst/>
                <a:latin typeface="+mn-lt"/>
                <a:ea typeface="+mn-ea"/>
                <a:cs typeface="+mn-cs"/>
              </a:rPr>
              <a:t>SAN</a:t>
            </a:r>
            <a:r>
              <a:rPr lang="en-GB" sz="1600" kern="1200" dirty="0" smtClean="0">
                <a:solidFill>
                  <a:schemeClr val="tx1"/>
                </a:solidFill>
                <a:effectLst/>
                <a:latin typeface="+mn-lt"/>
                <a:ea typeface="+mn-ea"/>
                <a:cs typeface="+mn-cs"/>
              </a:rPr>
              <a:t> </a:t>
            </a:r>
            <a:r>
              <a:rPr lang="en-GB" sz="1600" b="1" kern="1200" dirty="0" smtClean="0">
                <a:solidFill>
                  <a:schemeClr val="tx1"/>
                </a:solidFill>
                <a:effectLst/>
                <a:latin typeface="+mn-lt"/>
                <a:ea typeface="+mn-ea"/>
                <a:cs typeface="+mn-cs"/>
              </a:rPr>
              <a:t>subsystem</a:t>
            </a:r>
            <a:r>
              <a:rPr lang="en-GB" sz="1600" kern="1200" dirty="0" smtClean="0">
                <a:solidFill>
                  <a:schemeClr val="tx1"/>
                </a:solidFill>
                <a:effectLst/>
                <a:latin typeface="+mn-lt"/>
                <a:ea typeface="+mn-ea"/>
                <a:cs typeface="+mn-cs"/>
              </a:rPr>
              <a:t>, a iSCSI based </a:t>
            </a:r>
            <a:r>
              <a:rPr lang="en-GB" sz="1600" b="1" kern="1200" dirty="0" smtClean="0">
                <a:solidFill>
                  <a:schemeClr val="tx1"/>
                </a:solidFill>
                <a:effectLst/>
                <a:latin typeface="+mn-lt"/>
                <a:ea typeface="+mn-ea"/>
                <a:cs typeface="+mn-cs"/>
              </a:rPr>
              <a:t>SAN subsystem</a:t>
            </a:r>
            <a:r>
              <a:rPr lang="en-GB" sz="1600" kern="1200" dirty="0" smtClean="0">
                <a:solidFill>
                  <a:schemeClr val="tx1"/>
                </a:solidFill>
                <a:effectLst/>
                <a:latin typeface="+mn-lt"/>
                <a:ea typeface="+mn-ea"/>
                <a:cs typeface="+mn-cs"/>
              </a:rPr>
              <a:t>, and a </a:t>
            </a:r>
            <a:r>
              <a:rPr lang="en-GB" sz="1600" b="1" kern="1200" dirty="0" smtClean="0">
                <a:solidFill>
                  <a:schemeClr val="tx1"/>
                </a:solidFill>
                <a:effectLst/>
                <a:latin typeface="+mn-lt"/>
                <a:ea typeface="+mn-ea"/>
                <a:cs typeface="+mn-cs"/>
              </a:rPr>
              <a:t>NAS</a:t>
            </a:r>
            <a:r>
              <a:rPr lang="en-GB" sz="1600" kern="1200" dirty="0" smtClean="0">
                <a:solidFill>
                  <a:schemeClr val="tx1"/>
                </a:solidFill>
                <a:effectLst/>
                <a:latin typeface="+mn-lt"/>
                <a:ea typeface="+mn-ea"/>
                <a:cs typeface="+mn-cs"/>
              </a:rPr>
              <a:t> </a:t>
            </a:r>
            <a:r>
              <a:rPr lang="en-GB" sz="1600" b="1" kern="1200" dirty="0" smtClean="0">
                <a:solidFill>
                  <a:schemeClr val="tx1"/>
                </a:solidFill>
                <a:effectLst/>
                <a:latin typeface="+mn-lt"/>
                <a:ea typeface="+mn-ea"/>
                <a:cs typeface="+mn-cs"/>
              </a:rPr>
              <a:t>subsystem</a:t>
            </a:r>
            <a:r>
              <a:rPr lang="en-GB" sz="1600" kern="1200" dirty="0" smtClean="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smtClean="0">
                <a:solidFill>
                  <a:schemeClr val="tx1"/>
                </a:solidFill>
                <a:effectLst/>
                <a:latin typeface="+mn-lt"/>
                <a:ea typeface="+mn-ea"/>
                <a:cs typeface="+mn-cs"/>
              </a:rPr>
              <a:t>These </a:t>
            </a:r>
            <a:r>
              <a:rPr lang="en-GB" sz="1600" b="1" kern="1200" dirty="0" smtClean="0">
                <a:solidFill>
                  <a:schemeClr val="tx1"/>
                </a:solidFill>
                <a:effectLst/>
                <a:latin typeface="+mn-lt"/>
                <a:ea typeface="+mn-ea"/>
                <a:cs typeface="+mn-cs"/>
              </a:rPr>
              <a:t>subsystems</a:t>
            </a:r>
            <a:r>
              <a:rPr lang="en-GB" sz="1600" kern="1200" dirty="0" smtClean="0">
                <a:solidFill>
                  <a:schemeClr val="tx1"/>
                </a:solidFill>
                <a:effectLst/>
                <a:latin typeface="+mn-lt"/>
                <a:ea typeface="+mn-ea"/>
                <a:cs typeface="+mn-cs"/>
              </a:rPr>
              <a:t> represent the </a:t>
            </a:r>
            <a:r>
              <a:rPr lang="en-GB" sz="1600" b="1" kern="1200" dirty="0" smtClean="0">
                <a:solidFill>
                  <a:schemeClr val="tx1"/>
                </a:solidFill>
                <a:effectLst/>
                <a:latin typeface="+mn-lt"/>
                <a:ea typeface="+mn-ea"/>
                <a:cs typeface="+mn-cs"/>
              </a:rPr>
              <a:t>physical storage resources </a:t>
            </a:r>
            <a:r>
              <a:rPr lang="en-GB" sz="1600" kern="1200" dirty="0" smtClean="0">
                <a:solidFill>
                  <a:schemeClr val="tx1"/>
                </a:solidFill>
                <a:effectLst/>
                <a:latin typeface="+mn-lt"/>
                <a:ea typeface="+mn-ea"/>
                <a:cs typeface="+mn-cs"/>
              </a:rPr>
              <a:t>that are available on the system.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smtClean="0">
                <a:solidFill>
                  <a:schemeClr val="tx1"/>
                </a:solidFill>
                <a:effectLst/>
                <a:latin typeface="+mn-lt"/>
                <a:ea typeface="+mn-ea"/>
                <a:cs typeface="+mn-cs"/>
              </a:rPr>
              <a:t>On a virtualised system the storage available on these subsystems can be virtualised into </a:t>
            </a:r>
            <a:r>
              <a:rPr lang="en-GB" sz="1600" b="1" kern="1200" dirty="0" smtClean="0">
                <a:solidFill>
                  <a:schemeClr val="tx1"/>
                </a:solidFill>
                <a:effectLst/>
                <a:latin typeface="+mn-lt"/>
                <a:ea typeface="+mn-ea"/>
                <a:cs typeface="+mn-cs"/>
              </a:rPr>
              <a:t>datastores</a:t>
            </a:r>
            <a:r>
              <a:rPr lang="en-GB" sz="1600" kern="1200" dirty="0" smtClean="0">
                <a:solidFill>
                  <a:schemeClr val="tx1"/>
                </a:solidFill>
                <a:effectLst/>
                <a:latin typeface="+mn-lt"/>
                <a:ea typeface="+mn-ea"/>
                <a:cs typeface="+mn-cs"/>
              </a:rPr>
              <a:t> for allocation as </a:t>
            </a:r>
            <a:r>
              <a:rPr lang="en-GB" sz="1600" b="1" kern="1200" dirty="0" smtClean="0">
                <a:solidFill>
                  <a:schemeClr val="tx1"/>
                </a:solidFill>
                <a:effectLst/>
                <a:latin typeface="+mn-lt"/>
                <a:ea typeface="+mn-ea"/>
                <a:cs typeface="+mn-cs"/>
              </a:rPr>
              <a:t>individual</a:t>
            </a:r>
            <a:r>
              <a:rPr lang="en-GB" sz="1600" kern="1200" dirty="0" smtClean="0">
                <a:solidFill>
                  <a:schemeClr val="tx1"/>
                </a:solidFill>
                <a:effectLst/>
                <a:latin typeface="+mn-lt"/>
                <a:ea typeface="+mn-ea"/>
                <a:cs typeface="+mn-cs"/>
              </a:rPr>
              <a:t> </a:t>
            </a:r>
            <a:r>
              <a:rPr lang="en-GB" sz="1600" b="1" kern="1200" dirty="0" smtClean="0">
                <a:solidFill>
                  <a:schemeClr val="tx1"/>
                </a:solidFill>
                <a:effectLst/>
                <a:latin typeface="+mn-lt"/>
                <a:ea typeface="+mn-ea"/>
                <a:cs typeface="+mn-cs"/>
              </a:rPr>
              <a:t>virtual</a:t>
            </a:r>
            <a:r>
              <a:rPr lang="en-GB" sz="1600" kern="1200" dirty="0" smtClean="0">
                <a:solidFill>
                  <a:schemeClr val="tx1"/>
                </a:solidFill>
                <a:effectLst/>
                <a:latin typeface="+mn-lt"/>
                <a:ea typeface="+mn-ea"/>
                <a:cs typeface="+mn-cs"/>
              </a:rPr>
              <a:t> </a:t>
            </a:r>
            <a:r>
              <a:rPr lang="en-GB" sz="1600" b="1" kern="1200" dirty="0" smtClean="0">
                <a:solidFill>
                  <a:schemeClr val="tx1"/>
                </a:solidFill>
                <a:effectLst/>
                <a:latin typeface="+mn-lt"/>
                <a:ea typeface="+mn-ea"/>
                <a:cs typeface="+mn-cs"/>
              </a:rPr>
              <a:t>disk</a:t>
            </a:r>
            <a:r>
              <a:rPr lang="en-GB" sz="1600" kern="1200" dirty="0" smtClean="0">
                <a:solidFill>
                  <a:schemeClr val="tx1"/>
                </a:solidFill>
                <a:effectLst/>
                <a:latin typeface="+mn-lt"/>
                <a:ea typeface="+mn-ea"/>
                <a:cs typeface="+mn-cs"/>
              </a:rPr>
              <a:t> </a:t>
            </a:r>
            <a:r>
              <a:rPr lang="en-GB" sz="1600" b="1" kern="1200" dirty="0" smtClean="0">
                <a:solidFill>
                  <a:schemeClr val="tx1"/>
                </a:solidFill>
                <a:effectLst/>
                <a:latin typeface="+mn-lt"/>
                <a:ea typeface="+mn-ea"/>
                <a:cs typeface="+mn-cs"/>
              </a:rPr>
              <a:t>stores</a:t>
            </a:r>
            <a:r>
              <a:rPr lang="en-GB" sz="1600" kern="1200" dirty="0" smtClean="0">
                <a:solidFill>
                  <a:schemeClr val="tx1"/>
                </a:solidFill>
                <a:effectLst/>
                <a:latin typeface="+mn-lt"/>
                <a:ea typeface="+mn-ea"/>
                <a:cs typeface="+mn-cs"/>
              </a:rPr>
              <a:t> for various VMs.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smtClean="0">
                <a:solidFill>
                  <a:schemeClr val="tx1"/>
                </a:solidFill>
                <a:effectLst/>
                <a:latin typeface="+mn-lt"/>
                <a:ea typeface="+mn-ea"/>
                <a:cs typeface="+mn-cs"/>
              </a:rPr>
              <a:t>The figure shows that each host supports two VMs in the example.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smtClean="0">
                <a:solidFill>
                  <a:schemeClr val="tx1"/>
                </a:solidFill>
                <a:effectLst/>
                <a:latin typeface="+mn-lt"/>
                <a:ea typeface="+mn-ea"/>
                <a:cs typeface="+mn-cs"/>
              </a:rPr>
              <a:t>The </a:t>
            </a:r>
            <a:r>
              <a:rPr lang="en-GB" sz="1600" b="1" kern="1200" dirty="0" smtClean="0">
                <a:solidFill>
                  <a:schemeClr val="tx1"/>
                </a:solidFill>
                <a:effectLst/>
                <a:latin typeface="+mn-lt"/>
                <a:ea typeface="+mn-ea"/>
                <a:cs typeface="+mn-cs"/>
              </a:rPr>
              <a:t>datastore 1</a:t>
            </a:r>
            <a:r>
              <a:rPr lang="en-GB" sz="1600" kern="1200" dirty="0" smtClean="0">
                <a:solidFill>
                  <a:schemeClr val="tx1"/>
                </a:solidFill>
                <a:effectLst/>
                <a:latin typeface="+mn-lt"/>
                <a:ea typeface="+mn-ea"/>
                <a:cs typeface="+mn-cs"/>
              </a:rPr>
              <a:t> is created as a </a:t>
            </a:r>
            <a:r>
              <a:rPr lang="en-GB" sz="1600" b="1" kern="1200" dirty="0" smtClean="0">
                <a:solidFill>
                  <a:schemeClr val="tx1"/>
                </a:solidFill>
                <a:effectLst/>
                <a:latin typeface="+mn-lt"/>
                <a:ea typeface="+mn-ea"/>
                <a:cs typeface="+mn-cs"/>
              </a:rPr>
              <a:t>VMFS</a:t>
            </a:r>
            <a:r>
              <a:rPr lang="en-GB" sz="1600" kern="1200" dirty="0" smtClean="0">
                <a:solidFill>
                  <a:schemeClr val="tx1"/>
                </a:solidFill>
                <a:effectLst/>
                <a:latin typeface="+mn-lt"/>
                <a:ea typeface="+mn-ea"/>
                <a:cs typeface="+mn-cs"/>
              </a:rPr>
              <a:t> </a:t>
            </a:r>
            <a:r>
              <a:rPr lang="en-GB" sz="1600" b="1" kern="1200" dirty="0" smtClean="0">
                <a:solidFill>
                  <a:schemeClr val="tx1"/>
                </a:solidFill>
                <a:effectLst/>
                <a:latin typeface="+mn-lt"/>
                <a:ea typeface="+mn-ea"/>
                <a:cs typeface="+mn-cs"/>
              </a:rPr>
              <a:t>volume</a:t>
            </a:r>
            <a:r>
              <a:rPr lang="en-GB" sz="1600" kern="1200" dirty="0" smtClean="0">
                <a:solidFill>
                  <a:schemeClr val="tx1"/>
                </a:solidFill>
                <a:effectLst/>
                <a:latin typeface="+mn-lt"/>
                <a:ea typeface="+mn-ea"/>
                <a:cs typeface="+mn-cs"/>
              </a:rPr>
              <a:t> that uses storage resources from the </a:t>
            </a:r>
            <a:r>
              <a:rPr lang="en-GB" sz="1600" b="1" kern="1200" dirty="0" smtClean="0">
                <a:solidFill>
                  <a:schemeClr val="tx1"/>
                </a:solidFill>
                <a:effectLst/>
                <a:latin typeface="+mn-lt"/>
                <a:ea typeface="+mn-ea"/>
                <a:cs typeface="+mn-cs"/>
              </a:rPr>
              <a:t>FC SAN</a:t>
            </a:r>
            <a:r>
              <a:rPr lang="en-GB" sz="1600" kern="1200" dirty="0" smtClean="0">
                <a:solidFill>
                  <a:schemeClr val="tx1"/>
                </a:solidFill>
                <a:effectLst/>
                <a:latin typeface="+mn-lt"/>
                <a:ea typeface="+mn-ea"/>
                <a:cs typeface="+mn-cs"/>
              </a:rPr>
              <a:t>, the </a:t>
            </a:r>
            <a:r>
              <a:rPr lang="en-GB" sz="1600" b="1" kern="1200" dirty="0" smtClean="0">
                <a:solidFill>
                  <a:schemeClr val="tx1"/>
                </a:solidFill>
                <a:effectLst/>
                <a:latin typeface="+mn-lt"/>
                <a:ea typeface="+mn-ea"/>
                <a:cs typeface="+mn-cs"/>
              </a:rPr>
              <a:t>DAS</a:t>
            </a:r>
            <a:r>
              <a:rPr lang="en-GB" sz="1600" kern="1200" dirty="0" smtClean="0">
                <a:solidFill>
                  <a:schemeClr val="tx1"/>
                </a:solidFill>
                <a:effectLst/>
                <a:latin typeface="+mn-lt"/>
                <a:ea typeface="+mn-ea"/>
                <a:cs typeface="+mn-cs"/>
              </a:rPr>
              <a:t> and the </a:t>
            </a:r>
            <a:r>
              <a:rPr lang="en-GB" sz="1600" b="1" kern="1200" dirty="0" smtClean="0">
                <a:solidFill>
                  <a:schemeClr val="tx1"/>
                </a:solidFill>
                <a:effectLst/>
                <a:latin typeface="+mn-lt"/>
                <a:ea typeface="+mn-ea"/>
                <a:cs typeface="+mn-cs"/>
              </a:rPr>
              <a:t>iSCSI SAN </a:t>
            </a:r>
            <a:r>
              <a:rPr lang="en-GB" sz="1600" kern="1200" dirty="0" smtClean="0">
                <a:solidFill>
                  <a:schemeClr val="tx1"/>
                </a:solidFill>
                <a:effectLst/>
                <a:latin typeface="+mn-lt"/>
                <a:ea typeface="+mn-ea"/>
                <a:cs typeface="+mn-cs"/>
              </a:rPr>
              <a:t>array.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smtClean="0">
                <a:solidFill>
                  <a:schemeClr val="tx1"/>
                </a:solidFill>
                <a:effectLst/>
                <a:latin typeface="+mn-lt"/>
                <a:ea typeface="+mn-ea"/>
                <a:cs typeface="+mn-cs"/>
              </a:rPr>
              <a:t>The </a:t>
            </a:r>
            <a:r>
              <a:rPr lang="en-GB" sz="1600" b="1" kern="1200" dirty="0" smtClean="0">
                <a:solidFill>
                  <a:schemeClr val="tx1"/>
                </a:solidFill>
                <a:effectLst/>
                <a:latin typeface="+mn-lt"/>
                <a:ea typeface="+mn-ea"/>
                <a:cs typeface="+mn-cs"/>
              </a:rPr>
              <a:t>datestore 2</a:t>
            </a:r>
            <a:r>
              <a:rPr lang="en-GB" sz="1600" kern="1200" dirty="0" smtClean="0">
                <a:solidFill>
                  <a:schemeClr val="tx1"/>
                </a:solidFill>
                <a:effectLst/>
                <a:latin typeface="+mn-lt"/>
                <a:ea typeface="+mn-ea"/>
                <a:cs typeface="+mn-cs"/>
              </a:rPr>
              <a:t> is created as a </a:t>
            </a:r>
            <a:r>
              <a:rPr lang="en-GB" sz="1600" b="1" kern="1200" dirty="0" smtClean="0">
                <a:solidFill>
                  <a:schemeClr val="tx1"/>
                </a:solidFill>
                <a:effectLst/>
                <a:latin typeface="+mn-lt"/>
                <a:ea typeface="+mn-ea"/>
                <a:cs typeface="+mn-cs"/>
              </a:rPr>
              <a:t>NFS volume</a:t>
            </a:r>
            <a:r>
              <a:rPr lang="en-GB" sz="1600" kern="1200" dirty="0" smtClean="0">
                <a:solidFill>
                  <a:schemeClr val="tx1"/>
                </a:solidFill>
                <a:effectLst/>
                <a:latin typeface="+mn-lt"/>
                <a:ea typeface="+mn-ea"/>
                <a:cs typeface="+mn-cs"/>
              </a:rPr>
              <a:t>. </a:t>
            </a:r>
            <a:endParaRPr lang="en-IE" sz="1600" kern="1200" dirty="0" smtClean="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34</a:t>
            </a:fld>
            <a:endParaRPr lang="en-IE"/>
          </a:p>
        </p:txBody>
      </p:sp>
    </p:spTree>
    <p:extLst>
      <p:ext uri="{BB962C8B-B14F-4D97-AF65-F5344CB8AC3E}">
        <p14:creationId xmlns:p14="http://schemas.microsoft.com/office/powerpoint/2010/main" val="2908579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kern="1200" dirty="0" smtClean="0">
                <a:solidFill>
                  <a:schemeClr val="tx1"/>
                </a:solidFill>
                <a:effectLst/>
                <a:latin typeface="+mn-lt"/>
                <a:ea typeface="+mn-ea"/>
                <a:cs typeface="+mn-cs"/>
              </a:rPr>
              <a:t>A typical data center configuration, as illustrated in the figure, includes </a:t>
            </a:r>
            <a:r>
              <a:rPr lang="en-GB" sz="1600" b="1" kern="1200" dirty="0" smtClean="0">
                <a:solidFill>
                  <a:schemeClr val="tx1"/>
                </a:solidFill>
                <a:effectLst/>
                <a:latin typeface="+mn-lt"/>
                <a:ea typeface="+mn-ea"/>
                <a:cs typeface="+mn-cs"/>
              </a:rPr>
              <a:t>virtualisation</a:t>
            </a:r>
            <a:r>
              <a:rPr lang="en-IE" sz="1600" b="1" kern="1200" baseline="0" dirty="0" smtClean="0">
                <a:solidFill>
                  <a:schemeClr val="tx1"/>
                </a:solidFill>
                <a:effectLst/>
                <a:latin typeface="+mn-lt"/>
                <a:ea typeface="+mn-ea"/>
                <a:cs typeface="+mn-cs"/>
              </a:rPr>
              <a:t> </a:t>
            </a:r>
            <a:r>
              <a:rPr lang="en-GB" sz="1600" b="1" kern="1200" dirty="0" smtClean="0">
                <a:solidFill>
                  <a:schemeClr val="tx1"/>
                </a:solidFill>
                <a:effectLst/>
                <a:latin typeface="+mn-lt"/>
                <a:ea typeface="+mn-ea"/>
                <a:cs typeface="+mn-cs"/>
              </a:rPr>
              <a:t>servers</a:t>
            </a:r>
            <a:r>
              <a:rPr lang="en-GB" sz="1600" kern="1200" dirty="0" smtClean="0">
                <a:solidFill>
                  <a:schemeClr val="tx1"/>
                </a:solidFill>
                <a:effectLst/>
                <a:latin typeface="+mn-lt"/>
                <a:ea typeface="+mn-ea"/>
                <a:cs typeface="+mn-cs"/>
              </a:rPr>
              <a:t>, </a:t>
            </a:r>
            <a:r>
              <a:rPr lang="en-GB" sz="1600" b="1" kern="1200" dirty="0" smtClean="0">
                <a:solidFill>
                  <a:schemeClr val="tx1"/>
                </a:solidFill>
                <a:effectLst/>
                <a:latin typeface="+mn-lt"/>
                <a:ea typeface="+mn-ea"/>
                <a:cs typeface="+mn-cs"/>
              </a:rPr>
              <a:t>storage networks </a:t>
            </a:r>
            <a:r>
              <a:rPr lang="en-GB" sz="1600" kern="1200" dirty="0" smtClean="0">
                <a:solidFill>
                  <a:schemeClr val="tx1"/>
                </a:solidFill>
                <a:effectLst/>
                <a:latin typeface="+mn-lt"/>
                <a:ea typeface="+mn-ea"/>
                <a:cs typeface="+mn-cs"/>
              </a:rPr>
              <a:t>and </a:t>
            </a:r>
            <a:r>
              <a:rPr lang="en-GB" sz="1600" b="1" kern="1200" dirty="0" smtClean="0">
                <a:solidFill>
                  <a:schemeClr val="tx1"/>
                </a:solidFill>
                <a:effectLst/>
                <a:latin typeface="+mn-lt"/>
                <a:ea typeface="+mn-ea"/>
                <a:cs typeface="+mn-cs"/>
              </a:rPr>
              <a:t>disk arrays</a:t>
            </a:r>
            <a:r>
              <a:rPr lang="en-GB" sz="1600" kern="1200" dirty="0" smtClean="0">
                <a:solidFill>
                  <a:schemeClr val="tx1"/>
                </a:solidFill>
                <a:effectLst/>
                <a:latin typeface="+mn-lt"/>
                <a:ea typeface="+mn-ea"/>
                <a:cs typeface="+mn-cs"/>
              </a:rPr>
              <a:t>, </a:t>
            </a:r>
            <a:r>
              <a:rPr lang="en-GB" sz="1600" b="1" kern="1200" dirty="0" smtClean="0">
                <a:solidFill>
                  <a:schemeClr val="tx1"/>
                </a:solidFill>
                <a:effectLst/>
                <a:latin typeface="+mn-lt"/>
                <a:ea typeface="+mn-ea"/>
                <a:cs typeface="+mn-cs"/>
              </a:rPr>
              <a:t>IP networks</a:t>
            </a:r>
            <a:r>
              <a:rPr lang="en-GB" sz="1600" kern="1200" dirty="0" smtClean="0">
                <a:solidFill>
                  <a:schemeClr val="tx1"/>
                </a:solidFill>
                <a:effectLst/>
                <a:latin typeface="+mn-lt"/>
                <a:ea typeface="+mn-ea"/>
                <a:cs typeface="+mn-cs"/>
              </a:rPr>
              <a:t>, a </a:t>
            </a:r>
            <a:r>
              <a:rPr lang="en-GB" sz="1600" b="1" kern="1200" dirty="0" smtClean="0">
                <a:solidFill>
                  <a:schemeClr val="tx1"/>
                </a:solidFill>
                <a:effectLst/>
                <a:latin typeface="+mn-lt"/>
                <a:ea typeface="+mn-ea"/>
                <a:cs typeface="+mn-cs"/>
              </a:rPr>
              <a:t>management</a:t>
            </a:r>
            <a:r>
              <a:rPr lang="en-GB" sz="1600" kern="1200" dirty="0" smtClean="0">
                <a:solidFill>
                  <a:schemeClr val="tx1"/>
                </a:solidFill>
                <a:effectLst/>
                <a:latin typeface="+mn-lt"/>
                <a:ea typeface="+mn-ea"/>
                <a:cs typeface="+mn-cs"/>
              </a:rPr>
              <a:t> </a:t>
            </a:r>
            <a:r>
              <a:rPr lang="en-GB" sz="1600" b="1" kern="1200" dirty="0" smtClean="0">
                <a:solidFill>
                  <a:schemeClr val="tx1"/>
                </a:solidFill>
                <a:effectLst/>
                <a:latin typeface="+mn-lt"/>
                <a:ea typeface="+mn-ea"/>
                <a:cs typeface="+mn-cs"/>
              </a:rPr>
              <a:t>server</a:t>
            </a:r>
            <a:r>
              <a:rPr lang="en-GB" sz="1600" kern="1200" dirty="0" smtClean="0">
                <a:solidFill>
                  <a:schemeClr val="tx1"/>
                </a:solidFill>
                <a:effectLst/>
                <a:latin typeface="+mn-lt"/>
                <a:ea typeface="+mn-ea"/>
                <a:cs typeface="+mn-cs"/>
              </a:rPr>
              <a:t>, and various </a:t>
            </a:r>
            <a:r>
              <a:rPr lang="en-GB" sz="1600" b="1" kern="1200" dirty="0" smtClean="0">
                <a:solidFill>
                  <a:schemeClr val="tx1"/>
                </a:solidFill>
                <a:effectLst/>
                <a:latin typeface="+mn-lt"/>
                <a:ea typeface="+mn-ea"/>
                <a:cs typeface="+mn-cs"/>
              </a:rPr>
              <a:t>desktop</a:t>
            </a:r>
            <a:r>
              <a:rPr lang="en-GB" sz="1600" kern="1200" dirty="0" smtClean="0">
                <a:solidFill>
                  <a:schemeClr val="tx1"/>
                </a:solidFill>
                <a:effectLst/>
                <a:latin typeface="+mn-lt"/>
                <a:ea typeface="+mn-ea"/>
                <a:cs typeface="+mn-cs"/>
              </a:rPr>
              <a:t> </a:t>
            </a:r>
            <a:r>
              <a:rPr lang="en-GB" sz="1600" b="1" kern="1200" dirty="0" smtClean="0">
                <a:solidFill>
                  <a:schemeClr val="tx1"/>
                </a:solidFill>
                <a:effectLst/>
                <a:latin typeface="+mn-lt"/>
                <a:ea typeface="+mn-ea"/>
                <a:cs typeface="+mn-cs"/>
              </a:rPr>
              <a:t>client</a:t>
            </a:r>
            <a:r>
              <a:rPr lang="en-GB" sz="1600" kern="1200" dirty="0" smtClean="0">
                <a:solidFill>
                  <a:schemeClr val="tx1"/>
                </a:solidFill>
                <a:effectLst/>
                <a:latin typeface="+mn-lt"/>
                <a:ea typeface="+mn-ea"/>
                <a:cs typeface="+mn-cs"/>
              </a:rPr>
              <a:t> PCs.</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 </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The physical computers in the server groups are virtualisation servers, and a bare metal hypervisor is installed on each server to facilitate the running of various VM (virtual machines) on each physical server. As stated already, each one of these physical servers is referred to as a host. </a:t>
            </a:r>
          </a:p>
          <a:p>
            <a:endParaRPr lang="en-GB"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A </a:t>
            </a:r>
            <a:r>
              <a:rPr lang="en-GB" sz="1600" b="1" kern="1200" dirty="0" smtClean="0">
                <a:solidFill>
                  <a:schemeClr val="tx1"/>
                </a:solidFill>
                <a:effectLst/>
                <a:latin typeface="+mn-lt"/>
                <a:ea typeface="+mn-ea"/>
                <a:cs typeface="+mn-cs"/>
              </a:rPr>
              <a:t>cluster</a:t>
            </a:r>
            <a:r>
              <a:rPr lang="en-GB" sz="1600" kern="1200" dirty="0" smtClean="0">
                <a:solidFill>
                  <a:schemeClr val="tx1"/>
                </a:solidFill>
                <a:effectLst/>
                <a:latin typeface="+mn-lt"/>
                <a:ea typeface="+mn-ea"/>
                <a:cs typeface="+mn-cs"/>
              </a:rPr>
              <a:t> can be defined as a set of similarly configured physical servers, with defined storage subsystems resources, that is configured to provide an aggregate set of resources in the virtual environment, to provide some common computing application.</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 </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The figure illustrates the inclusion of </a:t>
            </a:r>
            <a:r>
              <a:rPr lang="en-GB" sz="1600" b="1" kern="1200" dirty="0" smtClean="0">
                <a:solidFill>
                  <a:schemeClr val="tx1"/>
                </a:solidFill>
                <a:effectLst/>
                <a:latin typeface="+mn-lt"/>
                <a:ea typeface="+mn-ea"/>
                <a:cs typeface="+mn-cs"/>
              </a:rPr>
              <a:t>Fibre Channel SAN </a:t>
            </a:r>
            <a:r>
              <a:rPr lang="en-GB" sz="1600" kern="1200" dirty="0" smtClean="0">
                <a:solidFill>
                  <a:schemeClr val="tx1"/>
                </a:solidFill>
                <a:effectLst/>
                <a:latin typeface="+mn-lt"/>
                <a:ea typeface="+mn-ea"/>
                <a:cs typeface="+mn-cs"/>
              </a:rPr>
              <a:t>storage arrays, </a:t>
            </a:r>
            <a:r>
              <a:rPr lang="en-GB" sz="1600" b="1" kern="1200" dirty="0" smtClean="0">
                <a:solidFill>
                  <a:schemeClr val="tx1"/>
                </a:solidFill>
                <a:effectLst/>
                <a:latin typeface="+mn-lt"/>
                <a:ea typeface="+mn-ea"/>
                <a:cs typeface="+mn-cs"/>
              </a:rPr>
              <a:t>iSCSI SAN </a:t>
            </a:r>
            <a:r>
              <a:rPr lang="en-GB" sz="1600" kern="1200" dirty="0" smtClean="0">
                <a:solidFill>
                  <a:schemeClr val="tx1"/>
                </a:solidFill>
                <a:effectLst/>
                <a:latin typeface="+mn-lt"/>
                <a:ea typeface="+mn-ea"/>
                <a:cs typeface="+mn-cs"/>
              </a:rPr>
              <a:t>arrays, and </a:t>
            </a:r>
            <a:r>
              <a:rPr lang="en-GB" sz="1600" b="1" kern="1200" dirty="0" smtClean="0">
                <a:solidFill>
                  <a:schemeClr val="tx1"/>
                </a:solidFill>
                <a:effectLst/>
                <a:latin typeface="+mn-lt"/>
                <a:ea typeface="+mn-ea"/>
                <a:cs typeface="+mn-cs"/>
              </a:rPr>
              <a:t>NAS</a:t>
            </a:r>
            <a:r>
              <a:rPr lang="en-GB" sz="1600" kern="1200" dirty="0" smtClean="0">
                <a:solidFill>
                  <a:schemeClr val="tx1"/>
                </a:solidFill>
                <a:effectLst/>
                <a:latin typeface="+mn-lt"/>
                <a:ea typeface="+mn-ea"/>
                <a:cs typeface="+mn-cs"/>
              </a:rPr>
              <a:t> arrays. The full collection of storage resources is connected to and shared by the server groups through the storage network which is illustrated as the ‘fibre channel switch fabric / IP network’, but the detail of the network is not shown.</a:t>
            </a:r>
            <a:endParaRPr lang="en-IE" sz="1600" kern="1200" dirty="0" smtClean="0">
              <a:solidFill>
                <a:schemeClr val="tx1"/>
              </a:solidFill>
              <a:effectLst/>
              <a:latin typeface="+mn-lt"/>
              <a:ea typeface="+mn-ea"/>
              <a:cs typeface="+mn-cs"/>
            </a:endParaRPr>
          </a:p>
          <a:p>
            <a:endParaRPr lang="en-IE" sz="1600" kern="1200" dirty="0" smtClean="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35</a:t>
            </a:fld>
            <a:endParaRPr lang="en-IE"/>
          </a:p>
        </p:txBody>
      </p:sp>
    </p:spTree>
    <p:extLst>
      <p:ext uri="{BB962C8B-B14F-4D97-AF65-F5344CB8AC3E}">
        <p14:creationId xmlns:p14="http://schemas.microsoft.com/office/powerpoint/2010/main" val="2328338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600" b="0" i="0" kern="1200" dirty="0" smtClean="0">
                <a:solidFill>
                  <a:schemeClr val="tx1"/>
                </a:solidFill>
                <a:effectLst/>
                <a:latin typeface="+mn-lt"/>
                <a:ea typeface="+mn-ea"/>
                <a:cs typeface="+mn-cs"/>
              </a:rPr>
              <a:t>Virtualisation is technology that allows you to create multiple simulated environments or dedicated resources from a single, physical hardware system. Software layer called a </a:t>
            </a:r>
            <a:r>
              <a:rPr lang="en-IE" sz="1600" b="1" i="0" kern="1200" dirty="0" smtClean="0">
                <a:solidFill>
                  <a:schemeClr val="tx1"/>
                </a:solidFill>
                <a:effectLst/>
                <a:latin typeface="+mn-lt"/>
                <a:ea typeface="+mn-ea"/>
                <a:cs typeface="+mn-cs"/>
              </a:rPr>
              <a:t>hypervisor</a:t>
            </a:r>
            <a:r>
              <a:rPr lang="en-IE" sz="1600" b="0" i="0" kern="1200" dirty="0" smtClean="0">
                <a:solidFill>
                  <a:schemeClr val="tx1"/>
                </a:solidFill>
                <a:effectLst/>
                <a:latin typeface="+mn-lt"/>
                <a:ea typeface="+mn-ea"/>
                <a:cs typeface="+mn-cs"/>
              </a:rPr>
              <a:t> connects directly to that hardware and allows you to split 1 system into separate, distinct, and secure environments known as </a:t>
            </a:r>
            <a:r>
              <a:rPr lang="en-IE" sz="1600" b="1" i="0" kern="1200" dirty="0" smtClean="0">
                <a:solidFill>
                  <a:schemeClr val="tx1"/>
                </a:solidFill>
                <a:effectLst/>
                <a:latin typeface="+mn-lt"/>
                <a:ea typeface="+mn-ea"/>
                <a:cs typeface="+mn-cs"/>
              </a:rPr>
              <a:t>virtual machines</a:t>
            </a:r>
            <a:r>
              <a:rPr lang="en-IE" sz="1600" b="0" i="0" kern="1200" dirty="0" smtClean="0">
                <a:solidFill>
                  <a:schemeClr val="tx1"/>
                </a:solidFill>
                <a:effectLst/>
                <a:latin typeface="+mn-lt"/>
                <a:ea typeface="+mn-ea"/>
                <a:cs typeface="+mn-cs"/>
              </a:rPr>
              <a:t> (VMs). These VMs rely on the hypervisor’s ability to separate the machine’s resources from the hardware and distribute them appropriately.</a:t>
            </a:r>
          </a:p>
          <a:p>
            <a:endParaRPr lang="en-IE" sz="1600" b="0" i="0" kern="1200" dirty="0" smtClean="0">
              <a:solidFill>
                <a:schemeClr val="tx1"/>
              </a:solidFill>
              <a:effectLst/>
              <a:latin typeface="+mn-lt"/>
              <a:ea typeface="+mn-ea"/>
              <a:cs typeface="+mn-cs"/>
            </a:endParaRPr>
          </a:p>
          <a:p>
            <a:r>
              <a:rPr lang="en-IE" sz="1600" b="0" i="0" kern="1200" dirty="0" smtClean="0">
                <a:solidFill>
                  <a:schemeClr val="tx1"/>
                </a:solidFill>
                <a:effectLst/>
                <a:latin typeface="+mn-lt"/>
                <a:ea typeface="+mn-ea"/>
                <a:cs typeface="+mn-cs"/>
              </a:rPr>
              <a:t>The original, physical machine equipped with the hypervisor is called </a:t>
            </a:r>
            <a:r>
              <a:rPr lang="en-IE" sz="1600" b="1" i="0" kern="1200" dirty="0" smtClean="0">
                <a:solidFill>
                  <a:schemeClr val="tx1"/>
                </a:solidFill>
                <a:effectLst/>
                <a:latin typeface="+mn-lt"/>
                <a:ea typeface="+mn-ea"/>
                <a:cs typeface="+mn-cs"/>
              </a:rPr>
              <a:t>the host</a:t>
            </a:r>
            <a:r>
              <a:rPr lang="en-IE" sz="1600" b="0" i="0" kern="1200" dirty="0" smtClean="0">
                <a:solidFill>
                  <a:schemeClr val="tx1"/>
                </a:solidFill>
                <a:effectLst/>
                <a:latin typeface="+mn-lt"/>
                <a:ea typeface="+mn-ea"/>
                <a:cs typeface="+mn-cs"/>
              </a:rPr>
              <a:t>, while the many VMs that use its resources are called </a:t>
            </a:r>
            <a:r>
              <a:rPr lang="en-IE" sz="1600" b="1" i="0" kern="1200" dirty="0" smtClean="0">
                <a:solidFill>
                  <a:schemeClr val="tx1"/>
                </a:solidFill>
                <a:effectLst/>
                <a:latin typeface="+mn-lt"/>
                <a:ea typeface="+mn-ea"/>
                <a:cs typeface="+mn-cs"/>
              </a:rPr>
              <a:t>guests</a:t>
            </a:r>
            <a:r>
              <a:rPr lang="en-IE" sz="1600" b="0" i="0" kern="1200" dirty="0" smtClean="0">
                <a:solidFill>
                  <a:schemeClr val="tx1"/>
                </a:solidFill>
                <a:effectLst/>
                <a:latin typeface="+mn-lt"/>
                <a:ea typeface="+mn-ea"/>
                <a:cs typeface="+mn-cs"/>
              </a:rPr>
              <a:t>. These guests treat computing resources — like CPU, memory, and storage — as a pool of resources that can easily be relocated. Operators can control virtual instances of CPU, memory, storage, and other resources, so guests receive the resources they need when they need them.</a:t>
            </a:r>
          </a:p>
          <a:p>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4</a:t>
            </a:fld>
            <a:endParaRPr lang="en-IE"/>
          </a:p>
        </p:txBody>
      </p:sp>
    </p:spTree>
    <p:extLst>
      <p:ext uri="{BB962C8B-B14F-4D97-AF65-F5344CB8AC3E}">
        <p14:creationId xmlns:p14="http://schemas.microsoft.com/office/powerpoint/2010/main" val="1946356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kern="1200" dirty="0" smtClean="0">
                <a:solidFill>
                  <a:schemeClr val="tx1"/>
                </a:solidFill>
                <a:effectLst/>
                <a:latin typeface="+mn-lt"/>
                <a:ea typeface="+mn-ea"/>
                <a:cs typeface="+mn-cs"/>
              </a:rPr>
              <a:t>Figure V2 shows an expansion of the system where now four VMs are illustrated. The diagram also shows the Service/Management console to allow an administrator to configure and manage the system. Agents and helper applications are run to support management and servicing of the system. This hypervisor architecture is often referred to as a ‘bare metal hypervisor’, as there is no other operating system between the hypervisor and the underlying hardware. </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 </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Today it is common to use virtual infrastructures for large IT systems. Data centres use virtualisation to consolidate the number of physical servers, where individual servers can be deployed as virtual machines that run on shared hardware hosts, and these VM servers can be moved transparently across a shared hardware infrastructure. In such schemes the hardware server utilisation rates are reported to increase from some 10% to some 75%. </a:t>
            </a:r>
            <a:endParaRPr lang="en-IE" sz="1600" kern="1200" dirty="0" smtClean="0">
              <a:solidFill>
                <a:schemeClr val="tx1"/>
              </a:solidFill>
              <a:effectLst/>
              <a:latin typeface="+mn-lt"/>
              <a:ea typeface="+mn-ea"/>
              <a:cs typeface="+mn-cs"/>
            </a:endParaRPr>
          </a:p>
          <a:p>
            <a:endParaRPr lang="en-GB" sz="1600" b="1" kern="1200" dirty="0" smtClean="0">
              <a:solidFill>
                <a:schemeClr val="tx1"/>
              </a:solidFill>
              <a:effectLst/>
              <a:latin typeface="+mn-lt"/>
              <a:ea typeface="+mn-ea"/>
              <a:cs typeface="+mn-cs"/>
            </a:endParaRPr>
          </a:p>
          <a:p>
            <a:r>
              <a:rPr lang="en-GB" sz="1600" b="1" kern="1200" dirty="0" smtClean="0">
                <a:solidFill>
                  <a:schemeClr val="tx1"/>
                </a:solidFill>
                <a:effectLst/>
                <a:latin typeface="+mn-lt"/>
                <a:ea typeface="+mn-ea"/>
                <a:cs typeface="+mn-cs"/>
              </a:rPr>
              <a:t> </a:t>
            </a:r>
            <a:endParaRPr lang="en-IE" sz="16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E" sz="1200" kern="1200" dirty="0" smtClean="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5</a:t>
            </a:fld>
            <a:endParaRPr lang="en-IE"/>
          </a:p>
        </p:txBody>
      </p:sp>
    </p:spTree>
    <p:extLst>
      <p:ext uri="{BB962C8B-B14F-4D97-AF65-F5344CB8AC3E}">
        <p14:creationId xmlns:p14="http://schemas.microsoft.com/office/powerpoint/2010/main" val="2484276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600" b="1" i="0" kern="1200" dirty="0" smtClean="0">
                <a:solidFill>
                  <a:schemeClr val="tx1"/>
                </a:solidFill>
                <a:effectLst/>
                <a:latin typeface="+mn-lt"/>
                <a:ea typeface="+mn-ea"/>
                <a:cs typeface="+mn-cs"/>
              </a:rPr>
              <a:t>Data</a:t>
            </a:r>
            <a:r>
              <a:rPr lang="en-IE" sz="1600" b="0" i="0" kern="1200" dirty="0" smtClean="0">
                <a:solidFill>
                  <a:schemeClr val="tx1"/>
                </a:solidFill>
                <a:effectLst/>
                <a:latin typeface="+mn-lt"/>
                <a:ea typeface="+mn-ea"/>
                <a:cs typeface="+mn-cs"/>
              </a:rPr>
              <a:t> that’s spread all over can be consolidated into a single source. </a:t>
            </a:r>
            <a:r>
              <a:rPr lang="en-IE" sz="1600" b="1" i="0" kern="1200" dirty="0" smtClean="0">
                <a:solidFill>
                  <a:schemeClr val="tx1"/>
                </a:solidFill>
                <a:effectLst/>
                <a:latin typeface="+mn-lt"/>
                <a:ea typeface="+mn-ea"/>
                <a:cs typeface="+mn-cs"/>
              </a:rPr>
              <a:t>Data virtualization </a:t>
            </a:r>
            <a:r>
              <a:rPr lang="en-IE" sz="1600" b="0" i="0" kern="1200" dirty="0" smtClean="0">
                <a:solidFill>
                  <a:schemeClr val="tx1"/>
                </a:solidFill>
                <a:effectLst/>
                <a:latin typeface="+mn-lt"/>
                <a:ea typeface="+mn-ea"/>
                <a:cs typeface="+mn-cs"/>
              </a:rPr>
              <a:t>allows companies to treat data as a dynamic supply — providing processing capabilities that can bring together data from multiple sources, easily accommodate new data sources, and transform data according to user needs.</a:t>
            </a:r>
          </a:p>
          <a:p>
            <a:endParaRPr lang="en-IE" sz="1600" b="0" i="0" kern="1200" dirty="0" smtClean="0">
              <a:solidFill>
                <a:schemeClr val="tx1"/>
              </a:solidFill>
              <a:effectLst/>
              <a:latin typeface="+mn-lt"/>
              <a:ea typeface="+mn-ea"/>
              <a:cs typeface="+mn-cs"/>
            </a:endParaRPr>
          </a:p>
          <a:p>
            <a:r>
              <a:rPr lang="en-IE" b="1" dirty="0" smtClean="0"/>
              <a:t>Desktop Virtualisation</a:t>
            </a:r>
            <a:r>
              <a:rPr lang="en-IE" b="0" dirty="0" smtClean="0"/>
              <a:t>:</a:t>
            </a:r>
            <a:r>
              <a:rPr lang="en-IE" b="0" baseline="0" dirty="0" smtClean="0"/>
              <a:t> </a:t>
            </a:r>
            <a:r>
              <a:rPr lang="en-IE" sz="1600" b="0" i="0" kern="1200" dirty="0" smtClean="0">
                <a:solidFill>
                  <a:schemeClr val="tx1"/>
                </a:solidFill>
                <a:effectLst/>
                <a:latin typeface="+mn-lt"/>
                <a:ea typeface="+mn-ea"/>
                <a:cs typeface="+mn-cs"/>
              </a:rPr>
              <a:t>Easily confused with operating system virtualization — which allows you to deploy multiple operating systems on a single</a:t>
            </a:r>
            <a:r>
              <a:rPr lang="en-IE" sz="1600" b="0" i="0" kern="1200" baseline="0" dirty="0" smtClean="0">
                <a:solidFill>
                  <a:schemeClr val="tx1"/>
                </a:solidFill>
                <a:effectLst/>
                <a:latin typeface="+mn-lt"/>
                <a:ea typeface="+mn-ea"/>
                <a:cs typeface="+mn-cs"/>
              </a:rPr>
              <a:t> </a:t>
            </a:r>
            <a:r>
              <a:rPr lang="en-IE" sz="1600" b="0" i="0" kern="1200" dirty="0" smtClean="0">
                <a:solidFill>
                  <a:schemeClr val="tx1"/>
                </a:solidFill>
                <a:effectLst/>
                <a:latin typeface="+mn-lt"/>
                <a:ea typeface="+mn-ea"/>
                <a:cs typeface="+mn-cs"/>
              </a:rPr>
              <a:t>machine. </a:t>
            </a:r>
          </a:p>
          <a:p>
            <a:r>
              <a:rPr lang="en-IE" sz="1600" b="0" i="0" kern="1200" dirty="0" smtClean="0">
                <a:solidFill>
                  <a:schemeClr val="tx1"/>
                </a:solidFill>
                <a:effectLst/>
                <a:latin typeface="+mn-lt"/>
                <a:ea typeface="+mn-ea"/>
                <a:cs typeface="+mn-cs"/>
              </a:rPr>
              <a:t>Unlike </a:t>
            </a:r>
            <a:r>
              <a:rPr lang="en-IE" sz="1600" b="1" i="0" kern="1200" dirty="0" smtClean="0">
                <a:solidFill>
                  <a:schemeClr val="tx1"/>
                </a:solidFill>
                <a:effectLst/>
                <a:latin typeface="+mn-lt"/>
                <a:ea typeface="+mn-ea"/>
                <a:cs typeface="+mn-cs"/>
              </a:rPr>
              <a:t>traditional desktop environments </a:t>
            </a:r>
            <a:r>
              <a:rPr lang="en-IE" sz="1600" b="0" i="0" kern="1200" dirty="0" smtClean="0">
                <a:solidFill>
                  <a:schemeClr val="tx1"/>
                </a:solidFill>
                <a:effectLst/>
                <a:latin typeface="+mn-lt"/>
                <a:ea typeface="+mn-ea"/>
                <a:cs typeface="+mn-cs"/>
              </a:rPr>
              <a:t>that are physically installed, configured, and updated on each machine, </a:t>
            </a:r>
            <a:r>
              <a:rPr lang="en-IE" sz="1600" b="1" i="0" kern="1200" dirty="0" smtClean="0">
                <a:solidFill>
                  <a:schemeClr val="tx1"/>
                </a:solidFill>
                <a:effectLst/>
                <a:latin typeface="+mn-lt"/>
                <a:ea typeface="+mn-ea"/>
                <a:cs typeface="+mn-cs"/>
              </a:rPr>
              <a:t>desktop virtualization</a:t>
            </a:r>
            <a:r>
              <a:rPr lang="en-IE" sz="1600" b="0" i="0" kern="1200" dirty="0" smtClean="0">
                <a:solidFill>
                  <a:schemeClr val="tx1"/>
                </a:solidFill>
                <a:effectLst/>
                <a:latin typeface="+mn-lt"/>
                <a:ea typeface="+mn-ea"/>
                <a:cs typeface="+mn-cs"/>
              </a:rPr>
              <a:t> allows admins to perform mass configurations, updates, and security checks on all </a:t>
            </a:r>
            <a:r>
              <a:rPr lang="en-IE" sz="1600" b="1" i="0" kern="1200" dirty="0" smtClean="0">
                <a:solidFill>
                  <a:schemeClr val="tx1"/>
                </a:solidFill>
                <a:effectLst/>
                <a:latin typeface="+mn-lt"/>
                <a:ea typeface="+mn-ea"/>
                <a:cs typeface="+mn-cs"/>
              </a:rPr>
              <a:t>virtual desktops</a:t>
            </a:r>
            <a:r>
              <a:rPr lang="en-IE" sz="1600" b="0" i="0" kern="1200" dirty="0" smtClean="0">
                <a:solidFill>
                  <a:schemeClr val="tx1"/>
                </a:solidFill>
                <a:effectLst/>
                <a:latin typeface="+mn-lt"/>
                <a:ea typeface="+mn-ea"/>
                <a:cs typeface="+mn-cs"/>
              </a:rPr>
              <a:t>.</a:t>
            </a:r>
          </a:p>
          <a:p>
            <a:endParaRPr lang="en-IE" sz="1600" b="0" i="0" kern="1200" dirty="0" smtClean="0">
              <a:solidFill>
                <a:schemeClr val="tx1"/>
              </a:solidFill>
              <a:effectLst/>
              <a:latin typeface="+mn-lt"/>
              <a:ea typeface="+mn-ea"/>
              <a:cs typeface="+mn-cs"/>
            </a:endParaRPr>
          </a:p>
          <a:p>
            <a:r>
              <a:rPr lang="en-IE" sz="1600" b="1" i="0" kern="1200" dirty="0" smtClean="0">
                <a:solidFill>
                  <a:schemeClr val="tx1"/>
                </a:solidFill>
                <a:effectLst/>
                <a:latin typeface="+mn-lt"/>
                <a:ea typeface="+mn-ea"/>
                <a:cs typeface="+mn-cs"/>
              </a:rPr>
              <a:t>Server: </a:t>
            </a:r>
            <a:r>
              <a:rPr lang="en-IE" sz="1600" b="0" i="0" kern="1200" dirty="0" smtClean="0">
                <a:solidFill>
                  <a:schemeClr val="tx1"/>
                </a:solidFill>
                <a:effectLst/>
                <a:latin typeface="+mn-lt"/>
                <a:ea typeface="+mn-ea"/>
                <a:cs typeface="+mn-cs"/>
              </a:rPr>
              <a:t>Virtualizing a server lets it to do more of those specific functions and involves partitioning it so that the components can be used to serve multiple functions.</a:t>
            </a:r>
            <a:endParaRPr lang="en-IE" b="1" dirty="0"/>
          </a:p>
        </p:txBody>
      </p:sp>
      <p:sp>
        <p:nvSpPr>
          <p:cNvPr id="4" name="Slide Number Placeholder 3"/>
          <p:cNvSpPr>
            <a:spLocks noGrp="1"/>
          </p:cNvSpPr>
          <p:nvPr>
            <p:ph type="sldNum" sz="quarter" idx="10"/>
          </p:nvPr>
        </p:nvSpPr>
        <p:spPr/>
        <p:txBody>
          <a:bodyPr/>
          <a:lstStyle/>
          <a:p>
            <a:fld id="{48832CCC-606F-4F90-BA92-C9266F869194}" type="slidenum">
              <a:rPr lang="en-IE" smtClean="0"/>
              <a:t>6</a:t>
            </a:fld>
            <a:endParaRPr lang="en-IE"/>
          </a:p>
        </p:txBody>
      </p:sp>
    </p:spTree>
    <p:extLst>
      <p:ext uri="{BB962C8B-B14F-4D97-AF65-F5344CB8AC3E}">
        <p14:creationId xmlns:p14="http://schemas.microsoft.com/office/powerpoint/2010/main" val="3110150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sz="1600" b="0" i="0" kern="1200" dirty="0" smtClean="0">
                <a:solidFill>
                  <a:schemeClr val="tx1"/>
                </a:solidFill>
                <a:effectLst/>
                <a:latin typeface="+mn-lt"/>
                <a:ea typeface="+mn-ea"/>
                <a:cs typeface="+mn-cs"/>
              </a:rPr>
              <a:t>Once </a:t>
            </a:r>
            <a:r>
              <a:rPr lang="en-IE" sz="1600" b="1" i="0" kern="1200" dirty="0" smtClean="0">
                <a:solidFill>
                  <a:schemeClr val="tx1"/>
                </a:solidFill>
                <a:effectLst/>
                <a:latin typeface="+mn-lt"/>
                <a:ea typeface="+mn-ea"/>
                <a:cs typeface="+mn-cs"/>
              </a:rPr>
              <a:t>software functions </a:t>
            </a:r>
            <a:r>
              <a:rPr lang="en-IE" sz="1600" b="0" i="0" kern="1200" dirty="0" smtClean="0">
                <a:solidFill>
                  <a:schemeClr val="tx1"/>
                </a:solidFill>
                <a:effectLst/>
                <a:latin typeface="+mn-lt"/>
                <a:ea typeface="+mn-ea"/>
                <a:cs typeface="+mn-cs"/>
              </a:rPr>
              <a:t>are independent of the </a:t>
            </a:r>
            <a:r>
              <a:rPr lang="en-IE" sz="1600" b="1" i="0" kern="1200" dirty="0" smtClean="0">
                <a:solidFill>
                  <a:schemeClr val="tx1"/>
                </a:solidFill>
                <a:effectLst/>
                <a:latin typeface="+mn-lt"/>
                <a:ea typeface="+mn-ea"/>
                <a:cs typeface="+mn-cs"/>
              </a:rPr>
              <a:t>physical machines </a:t>
            </a:r>
            <a:r>
              <a:rPr lang="en-IE" sz="1600" b="0" i="0" kern="1200" dirty="0" smtClean="0">
                <a:solidFill>
                  <a:schemeClr val="tx1"/>
                </a:solidFill>
                <a:effectLst/>
                <a:latin typeface="+mn-lt"/>
                <a:ea typeface="+mn-ea"/>
                <a:cs typeface="+mn-cs"/>
              </a:rPr>
              <a:t>they once lived on, specific functions can be packaged together into a new network and assigned to an environment. </a:t>
            </a:r>
          </a:p>
          <a:p>
            <a:pPr marL="0" marR="0" lvl="0" indent="0" algn="l" defTabSz="914400" rtl="0" eaLnBrk="1" fontAlgn="auto" latinLnBrk="0" hangingPunct="1">
              <a:lnSpc>
                <a:spcPct val="100000"/>
              </a:lnSpc>
              <a:spcBef>
                <a:spcPts val="0"/>
              </a:spcBef>
              <a:spcAft>
                <a:spcPts val="0"/>
              </a:spcAft>
              <a:buClrTx/>
              <a:buSzTx/>
              <a:buFontTx/>
              <a:buNone/>
              <a:tabLst/>
              <a:defRPr/>
            </a:pPr>
            <a:r>
              <a:rPr lang="en-IE" sz="1600" b="1" i="0" kern="1200" dirty="0" smtClean="0">
                <a:solidFill>
                  <a:schemeClr val="tx1"/>
                </a:solidFill>
                <a:effectLst/>
                <a:latin typeface="+mn-lt"/>
                <a:ea typeface="+mn-ea"/>
                <a:cs typeface="+mn-cs"/>
              </a:rPr>
              <a:t>Virtualizing networks</a:t>
            </a:r>
            <a:r>
              <a:rPr lang="en-IE" sz="1600" b="0" i="0" kern="1200" dirty="0" smtClean="0">
                <a:solidFill>
                  <a:schemeClr val="tx1"/>
                </a:solidFill>
                <a:effectLst/>
                <a:latin typeface="+mn-lt"/>
                <a:ea typeface="+mn-ea"/>
                <a:cs typeface="+mn-cs"/>
              </a:rPr>
              <a:t> reduces the number of physical components — like </a:t>
            </a:r>
            <a:r>
              <a:rPr lang="en-IE" sz="1600" b="1" i="0" kern="1200" dirty="0" smtClean="0">
                <a:solidFill>
                  <a:schemeClr val="tx1"/>
                </a:solidFill>
                <a:effectLst/>
                <a:latin typeface="+mn-lt"/>
                <a:ea typeface="+mn-ea"/>
                <a:cs typeface="+mn-cs"/>
              </a:rPr>
              <a:t>switches</a:t>
            </a:r>
            <a:r>
              <a:rPr lang="en-IE" sz="1600" b="0" i="0" kern="1200" dirty="0" smtClean="0">
                <a:solidFill>
                  <a:schemeClr val="tx1"/>
                </a:solidFill>
                <a:effectLst/>
                <a:latin typeface="+mn-lt"/>
                <a:ea typeface="+mn-ea"/>
                <a:cs typeface="+mn-cs"/>
              </a:rPr>
              <a:t>, </a:t>
            </a:r>
            <a:r>
              <a:rPr lang="en-IE" sz="1600" b="1" i="0" kern="1200" dirty="0" smtClean="0">
                <a:solidFill>
                  <a:schemeClr val="tx1"/>
                </a:solidFill>
                <a:effectLst/>
                <a:latin typeface="+mn-lt"/>
                <a:ea typeface="+mn-ea"/>
                <a:cs typeface="+mn-cs"/>
              </a:rPr>
              <a:t>routers</a:t>
            </a:r>
            <a:r>
              <a:rPr lang="en-IE" sz="1600" b="0" i="0" kern="1200" dirty="0" smtClean="0">
                <a:solidFill>
                  <a:schemeClr val="tx1"/>
                </a:solidFill>
                <a:effectLst/>
                <a:latin typeface="+mn-lt"/>
                <a:ea typeface="+mn-ea"/>
                <a:cs typeface="+mn-cs"/>
              </a:rPr>
              <a:t>, </a:t>
            </a:r>
            <a:r>
              <a:rPr lang="en-IE" sz="1600" b="1" i="0" kern="1200" dirty="0" smtClean="0">
                <a:solidFill>
                  <a:schemeClr val="tx1"/>
                </a:solidFill>
                <a:effectLst/>
                <a:latin typeface="+mn-lt"/>
                <a:ea typeface="+mn-ea"/>
                <a:cs typeface="+mn-cs"/>
              </a:rPr>
              <a:t>servers</a:t>
            </a:r>
            <a:r>
              <a:rPr lang="en-IE" sz="1600" b="0" i="0" kern="1200" dirty="0" smtClean="0">
                <a:solidFill>
                  <a:schemeClr val="tx1"/>
                </a:solidFill>
                <a:effectLst/>
                <a:latin typeface="+mn-lt"/>
                <a:ea typeface="+mn-ea"/>
                <a:cs typeface="+mn-cs"/>
              </a:rPr>
              <a:t>, cables, and hubs — that are needed to create multiple, independent networks, and it’s particularly popular in the telecommunications industry.</a:t>
            </a:r>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7</a:t>
            </a:fld>
            <a:endParaRPr lang="en-IE"/>
          </a:p>
        </p:txBody>
      </p:sp>
    </p:spTree>
    <p:extLst>
      <p:ext uri="{BB962C8B-B14F-4D97-AF65-F5344CB8AC3E}">
        <p14:creationId xmlns:p14="http://schemas.microsoft.com/office/powerpoint/2010/main" val="693860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0" dirty="0" smtClean="0"/>
              <a:t>Type 0 hypervisors have existed for many years under many names, including</a:t>
            </a:r>
            <a:r>
              <a:rPr lang="en-IE" b="0" baseline="0" dirty="0" smtClean="0"/>
              <a:t> </a:t>
            </a:r>
            <a:r>
              <a:rPr lang="en-IE" b="0" dirty="0" smtClean="0"/>
              <a:t>“</a:t>
            </a:r>
            <a:r>
              <a:rPr lang="en-IE" b="1" dirty="0" smtClean="0"/>
              <a:t>partitions</a:t>
            </a:r>
            <a:r>
              <a:rPr lang="en-IE" b="0" dirty="0" smtClean="0"/>
              <a:t>” and “</a:t>
            </a:r>
            <a:r>
              <a:rPr lang="en-IE" b="1" dirty="0" smtClean="0"/>
              <a:t>domains</a:t>
            </a:r>
            <a:r>
              <a:rPr lang="en-IE" b="0" dirty="0" smtClean="0"/>
              <a:t>”. They are a hardware feature, and that brings its</a:t>
            </a:r>
            <a:r>
              <a:rPr lang="en-IE" b="0" baseline="0" dirty="0" smtClean="0"/>
              <a:t> </a:t>
            </a:r>
            <a:r>
              <a:rPr lang="en-IE" b="0" dirty="0" smtClean="0"/>
              <a:t>own positives and negatives. Operating systems need do nothing special to</a:t>
            </a:r>
            <a:r>
              <a:rPr lang="en-IE" b="0" baseline="0" dirty="0" smtClean="0"/>
              <a:t> </a:t>
            </a:r>
            <a:r>
              <a:rPr lang="en-IE" b="0" dirty="0" smtClean="0"/>
              <a:t>take advantage of their features. The </a:t>
            </a:r>
            <a:r>
              <a:rPr lang="en-IE" b="1" dirty="0" smtClean="0"/>
              <a:t>VMM</a:t>
            </a:r>
            <a:r>
              <a:rPr lang="en-IE" b="0" dirty="0" smtClean="0"/>
              <a:t> itself is encoded in the </a:t>
            </a:r>
            <a:r>
              <a:rPr lang="en-IE" b="1" dirty="0" smtClean="0"/>
              <a:t>ﬁrmware</a:t>
            </a:r>
            <a:r>
              <a:rPr lang="en-IE" b="0" baseline="0" dirty="0" smtClean="0"/>
              <a:t> </a:t>
            </a:r>
            <a:r>
              <a:rPr lang="en-IE" b="0" dirty="0" smtClean="0"/>
              <a:t>and </a:t>
            </a:r>
            <a:r>
              <a:rPr lang="en-IE" b="1" dirty="0" smtClean="0"/>
              <a:t>loaded</a:t>
            </a:r>
            <a:r>
              <a:rPr lang="en-IE" b="0" dirty="0" smtClean="0"/>
              <a:t> at </a:t>
            </a:r>
            <a:r>
              <a:rPr lang="en-IE" b="1" dirty="0" smtClean="0"/>
              <a:t>boot</a:t>
            </a:r>
            <a:r>
              <a:rPr lang="en-IE" b="0" dirty="0" smtClean="0"/>
              <a:t> time. In turn, it loads the guest images to run in each</a:t>
            </a:r>
          </a:p>
          <a:p>
            <a:r>
              <a:rPr lang="en-IE" b="0" dirty="0" smtClean="0"/>
              <a:t>partition. The feature set of a type 0 hypervisor tends to be smaller than those</a:t>
            </a:r>
            <a:r>
              <a:rPr lang="en-IE" b="0" baseline="0" dirty="0" smtClean="0"/>
              <a:t> </a:t>
            </a:r>
            <a:r>
              <a:rPr lang="en-IE" b="0" dirty="0" smtClean="0"/>
              <a:t>of the other types because it is implemented in hardware. For example, a system</a:t>
            </a:r>
            <a:r>
              <a:rPr lang="en-IE" b="0" baseline="0" dirty="0" smtClean="0"/>
              <a:t> </a:t>
            </a:r>
            <a:r>
              <a:rPr lang="en-IE" b="0" dirty="0" smtClean="0"/>
              <a:t>might be split into four virtual systems, each with dedicated CPUs, memory,</a:t>
            </a:r>
            <a:r>
              <a:rPr lang="en-IE" b="0" baseline="0" dirty="0" smtClean="0"/>
              <a:t> </a:t>
            </a:r>
            <a:r>
              <a:rPr lang="en-IE" b="0" dirty="0" smtClean="0"/>
              <a:t>and I/O devices. Each guest believes that it has dedicated hardware because it</a:t>
            </a:r>
            <a:r>
              <a:rPr lang="en-IE" b="0" baseline="0" dirty="0" smtClean="0"/>
              <a:t> </a:t>
            </a:r>
            <a:r>
              <a:rPr lang="en-IE" b="0" dirty="0" smtClean="0"/>
              <a:t>does, simplifying many implementation details.</a:t>
            </a:r>
          </a:p>
          <a:p>
            <a:endParaRPr lang="en-IE" b="0" dirty="0" smtClean="0"/>
          </a:p>
          <a:p>
            <a:r>
              <a:rPr lang="en-IE" b="0" dirty="0" smtClean="0"/>
              <a:t>Because type 0 virtualization is very close to raw hardware execution,</a:t>
            </a:r>
            <a:r>
              <a:rPr lang="en-IE" b="0" baseline="0" dirty="0" smtClean="0"/>
              <a:t> </a:t>
            </a:r>
            <a:r>
              <a:rPr lang="en-IE" b="0" dirty="0" smtClean="0"/>
              <a:t>it should be considered separately from the other methods discussed here.</a:t>
            </a:r>
          </a:p>
          <a:p>
            <a:r>
              <a:rPr lang="en-IE" b="0" dirty="0" smtClean="0"/>
              <a:t>A type 0 hypervisor can run multiple guest operating systems (one in each</a:t>
            </a:r>
            <a:r>
              <a:rPr lang="en-IE" b="0" baseline="0" dirty="0" smtClean="0"/>
              <a:t> </a:t>
            </a:r>
            <a:r>
              <a:rPr lang="en-IE" b="0" dirty="0" smtClean="0"/>
              <a:t>hardware partition). All of those guests, because they are running on raw</a:t>
            </a:r>
            <a:r>
              <a:rPr lang="en-IE" b="0" baseline="0" dirty="0" smtClean="0"/>
              <a:t> </a:t>
            </a:r>
            <a:r>
              <a:rPr lang="en-IE" b="0" dirty="0" smtClean="0"/>
              <a:t>hardware, can in turn be </a:t>
            </a:r>
            <a:r>
              <a:rPr lang="en-IE" b="1" dirty="0" smtClean="0"/>
              <a:t>VMMs</a:t>
            </a:r>
            <a:r>
              <a:rPr lang="en-IE" b="0" dirty="0" smtClean="0"/>
              <a:t>. Essentially, the guest operating systems in</a:t>
            </a:r>
            <a:r>
              <a:rPr lang="en-IE" b="0" baseline="0" dirty="0" smtClean="0"/>
              <a:t> </a:t>
            </a:r>
            <a:r>
              <a:rPr lang="en-IE" b="0" dirty="0" smtClean="0"/>
              <a:t>a </a:t>
            </a:r>
            <a:r>
              <a:rPr lang="en-IE" b="1" dirty="0" smtClean="0"/>
              <a:t>type 0 hypervisor </a:t>
            </a:r>
            <a:r>
              <a:rPr lang="en-IE" b="0" dirty="0" smtClean="0"/>
              <a:t>are native operating systems with a subset of hardware</a:t>
            </a:r>
            <a:r>
              <a:rPr lang="en-IE" b="0" baseline="0" dirty="0" smtClean="0"/>
              <a:t> </a:t>
            </a:r>
            <a:r>
              <a:rPr lang="en-IE" b="0" dirty="0" smtClean="0"/>
              <a:t>made available to them. Because of that, each can have its own guest operating system.</a:t>
            </a:r>
          </a:p>
          <a:p>
            <a:endParaRPr lang="en-IE" b="1" dirty="0" smtClean="0"/>
          </a:p>
          <a:p>
            <a:r>
              <a:rPr lang="en-IE" b="1" dirty="0" smtClean="0"/>
              <a:t>Type 0: </a:t>
            </a:r>
            <a:r>
              <a:rPr lang="en-IE" b="0" dirty="0" smtClean="0"/>
              <a:t>A </a:t>
            </a:r>
            <a:r>
              <a:rPr lang="en-IE" b="1" dirty="0" smtClean="0"/>
              <a:t>logical</a:t>
            </a:r>
            <a:r>
              <a:rPr lang="en-IE" b="0" dirty="0" smtClean="0"/>
              <a:t> </a:t>
            </a:r>
            <a:r>
              <a:rPr lang="en-IE" b="1" dirty="0" smtClean="0"/>
              <a:t>partition</a:t>
            </a:r>
            <a:r>
              <a:rPr lang="en-IE" b="0" dirty="0" smtClean="0"/>
              <a:t> (LPAR) is the division of a computer's </a:t>
            </a:r>
            <a:r>
              <a:rPr lang="en-IE" b="1" dirty="0" smtClean="0"/>
              <a:t>processor</a:t>
            </a:r>
            <a:r>
              <a:rPr lang="en-IE" b="0" dirty="0" smtClean="0"/>
              <a:t> s, </a:t>
            </a:r>
            <a:r>
              <a:rPr lang="en-IE" b="1" dirty="0" smtClean="0"/>
              <a:t>memory</a:t>
            </a:r>
            <a:r>
              <a:rPr lang="en-IE" b="0" dirty="0" smtClean="0"/>
              <a:t> , and </a:t>
            </a:r>
            <a:r>
              <a:rPr lang="en-IE" b="1" dirty="0" smtClean="0"/>
              <a:t>storage</a:t>
            </a:r>
            <a:r>
              <a:rPr lang="en-IE" b="0" dirty="0" smtClean="0"/>
              <a:t> into multiple sets of resources so that each set of resources can be operated independently with its own operating system instance and application s. The number of logical partitions that can be created depends on the system's processor model and resources available. </a:t>
            </a:r>
          </a:p>
          <a:p>
            <a:endParaRPr lang="en-IE" b="0" dirty="0" smtClean="0"/>
          </a:p>
          <a:p>
            <a:r>
              <a:rPr lang="en-IE" sz="1600" b="0" i="0" kern="1200" dirty="0" smtClean="0">
                <a:solidFill>
                  <a:schemeClr val="tx1"/>
                </a:solidFill>
                <a:effectLst/>
                <a:latin typeface="+mn-lt"/>
                <a:ea typeface="+mn-ea"/>
                <a:cs typeface="+mn-cs"/>
              </a:rPr>
              <a:t>The term "</a:t>
            </a:r>
            <a:r>
              <a:rPr lang="en-IE" sz="1600" b="1" i="0" kern="1200" dirty="0" err="1" smtClean="0">
                <a:solidFill>
                  <a:schemeClr val="tx1"/>
                </a:solidFill>
                <a:effectLst/>
                <a:latin typeface="+mn-lt"/>
                <a:ea typeface="+mn-ea"/>
                <a:cs typeface="+mn-cs"/>
              </a:rPr>
              <a:t>LDoms</a:t>
            </a:r>
            <a:r>
              <a:rPr lang="en-IE" sz="1600" b="0" i="0" kern="1200" dirty="0" smtClean="0">
                <a:solidFill>
                  <a:schemeClr val="tx1"/>
                </a:solidFill>
                <a:effectLst/>
                <a:latin typeface="+mn-lt"/>
                <a:ea typeface="+mn-ea"/>
                <a:cs typeface="+mn-cs"/>
              </a:rPr>
              <a:t>" (</a:t>
            </a:r>
            <a:r>
              <a:rPr lang="en-IE" sz="1600" b="1" i="0" kern="1200" dirty="0" smtClean="0">
                <a:solidFill>
                  <a:schemeClr val="tx1"/>
                </a:solidFill>
                <a:effectLst/>
                <a:latin typeface="+mn-lt"/>
                <a:ea typeface="+mn-ea"/>
                <a:cs typeface="+mn-cs"/>
              </a:rPr>
              <a:t>logical domains</a:t>
            </a:r>
            <a:r>
              <a:rPr lang="en-IE" sz="1600" b="0" i="0" kern="1200" dirty="0" smtClean="0">
                <a:solidFill>
                  <a:schemeClr val="tx1"/>
                </a:solidFill>
                <a:effectLst/>
                <a:latin typeface="+mn-lt"/>
                <a:ea typeface="+mn-ea"/>
                <a:cs typeface="+mn-cs"/>
              </a:rPr>
              <a:t>)</a:t>
            </a:r>
            <a:r>
              <a:rPr lang="en-IE" sz="1600" b="0" i="0" kern="1200" baseline="0" dirty="0" smtClean="0">
                <a:solidFill>
                  <a:schemeClr val="tx1"/>
                </a:solidFill>
                <a:effectLst/>
                <a:latin typeface="+mn-lt"/>
                <a:ea typeface="+mn-ea"/>
                <a:cs typeface="+mn-cs"/>
              </a:rPr>
              <a:t> </a:t>
            </a:r>
            <a:r>
              <a:rPr lang="en-IE" sz="1600" b="0" i="0" kern="1200" dirty="0" smtClean="0">
                <a:solidFill>
                  <a:schemeClr val="tx1"/>
                </a:solidFill>
                <a:effectLst/>
                <a:latin typeface="+mn-lt"/>
                <a:ea typeface="+mn-ea"/>
                <a:cs typeface="+mn-cs"/>
              </a:rPr>
              <a:t>as a common abbreviation for Oracle VM Server for SPARC V9 CPUs.</a:t>
            </a:r>
            <a:endParaRPr lang="en-IE" b="0" dirty="0"/>
          </a:p>
        </p:txBody>
      </p:sp>
      <p:sp>
        <p:nvSpPr>
          <p:cNvPr id="4" name="Slide Number Placeholder 3"/>
          <p:cNvSpPr>
            <a:spLocks noGrp="1"/>
          </p:cNvSpPr>
          <p:nvPr>
            <p:ph type="sldNum" sz="quarter" idx="10"/>
          </p:nvPr>
        </p:nvSpPr>
        <p:spPr/>
        <p:txBody>
          <a:bodyPr/>
          <a:lstStyle/>
          <a:p>
            <a:fld id="{48832CCC-606F-4F90-BA92-C9266F869194}" type="slidenum">
              <a:rPr lang="en-IE" smtClean="0"/>
              <a:t>8</a:t>
            </a:fld>
            <a:endParaRPr lang="en-IE"/>
          </a:p>
        </p:txBody>
      </p:sp>
    </p:spTree>
    <p:extLst>
      <p:ext uri="{BB962C8B-B14F-4D97-AF65-F5344CB8AC3E}">
        <p14:creationId xmlns:p14="http://schemas.microsoft.com/office/powerpoint/2010/main" val="6604448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0" dirty="0" smtClean="0"/>
              <a:t>Type 0 hypervisors have existed for many years under many names, including</a:t>
            </a:r>
            <a:r>
              <a:rPr lang="en-IE" b="0" baseline="0" dirty="0" smtClean="0"/>
              <a:t> </a:t>
            </a:r>
            <a:r>
              <a:rPr lang="en-IE" b="0" dirty="0" smtClean="0"/>
              <a:t>“</a:t>
            </a:r>
            <a:r>
              <a:rPr lang="en-IE" b="1" dirty="0" smtClean="0"/>
              <a:t>partitions</a:t>
            </a:r>
            <a:r>
              <a:rPr lang="en-IE" b="0" dirty="0" smtClean="0"/>
              <a:t>” and “</a:t>
            </a:r>
            <a:r>
              <a:rPr lang="en-IE" b="1" dirty="0" smtClean="0"/>
              <a:t>domains</a:t>
            </a:r>
            <a:r>
              <a:rPr lang="en-IE" b="0" dirty="0" smtClean="0"/>
              <a:t>”. They are a hardware feature, and that brings its</a:t>
            </a:r>
            <a:r>
              <a:rPr lang="en-IE" b="0" baseline="0" dirty="0" smtClean="0"/>
              <a:t> </a:t>
            </a:r>
            <a:r>
              <a:rPr lang="en-IE" b="0" dirty="0" smtClean="0"/>
              <a:t>own positives and negatives. Operating systems need do nothing special to</a:t>
            </a:r>
            <a:r>
              <a:rPr lang="en-IE" b="0" baseline="0" dirty="0" smtClean="0"/>
              <a:t> </a:t>
            </a:r>
            <a:r>
              <a:rPr lang="en-IE" b="0" dirty="0" smtClean="0"/>
              <a:t>take advantage of their features. The </a:t>
            </a:r>
            <a:r>
              <a:rPr lang="en-IE" b="1" dirty="0" smtClean="0"/>
              <a:t>VMM</a:t>
            </a:r>
            <a:r>
              <a:rPr lang="en-IE" b="0" dirty="0" smtClean="0"/>
              <a:t> itself is encoded in the </a:t>
            </a:r>
            <a:r>
              <a:rPr lang="en-IE" b="1" dirty="0" smtClean="0"/>
              <a:t>ﬁrmware</a:t>
            </a:r>
            <a:r>
              <a:rPr lang="en-IE" b="0" baseline="0" dirty="0" smtClean="0"/>
              <a:t> </a:t>
            </a:r>
            <a:r>
              <a:rPr lang="en-IE" b="0" dirty="0" smtClean="0"/>
              <a:t>and </a:t>
            </a:r>
            <a:r>
              <a:rPr lang="en-IE" b="1" dirty="0" smtClean="0"/>
              <a:t>loaded</a:t>
            </a:r>
            <a:r>
              <a:rPr lang="en-IE" b="0" dirty="0" smtClean="0"/>
              <a:t> at </a:t>
            </a:r>
            <a:r>
              <a:rPr lang="en-IE" b="1" dirty="0" smtClean="0"/>
              <a:t>boot</a:t>
            </a:r>
            <a:r>
              <a:rPr lang="en-IE" b="0" dirty="0" smtClean="0"/>
              <a:t> time. In turn, it loads the guest images to run in each</a:t>
            </a:r>
          </a:p>
          <a:p>
            <a:r>
              <a:rPr lang="en-IE" b="0" dirty="0" smtClean="0"/>
              <a:t>partition. The feature set of a type 0 hypervisor tends to be smaller than those</a:t>
            </a:r>
            <a:r>
              <a:rPr lang="en-IE" b="0" baseline="0" dirty="0" smtClean="0"/>
              <a:t> </a:t>
            </a:r>
            <a:r>
              <a:rPr lang="en-IE" b="0" dirty="0" smtClean="0"/>
              <a:t>of the other types because it is implemented in hardware. For example, a system</a:t>
            </a:r>
            <a:r>
              <a:rPr lang="en-IE" b="0" baseline="0" dirty="0" smtClean="0"/>
              <a:t> </a:t>
            </a:r>
            <a:r>
              <a:rPr lang="en-IE" b="0" dirty="0" smtClean="0"/>
              <a:t>might be split into four virtual systems, each with dedicated CPUs, memory,</a:t>
            </a:r>
            <a:r>
              <a:rPr lang="en-IE" b="0" baseline="0" dirty="0" smtClean="0"/>
              <a:t> </a:t>
            </a:r>
            <a:r>
              <a:rPr lang="en-IE" b="0" dirty="0" smtClean="0"/>
              <a:t>and I/O devices. Each guest believes that it has dedicated hardware because it</a:t>
            </a:r>
            <a:r>
              <a:rPr lang="en-IE" b="0" baseline="0" dirty="0" smtClean="0"/>
              <a:t> </a:t>
            </a:r>
            <a:r>
              <a:rPr lang="en-IE" b="0" dirty="0" smtClean="0"/>
              <a:t>does, simplifying many implementation details.</a:t>
            </a:r>
          </a:p>
          <a:p>
            <a:endParaRPr lang="en-IE" b="0" dirty="0" smtClean="0"/>
          </a:p>
          <a:p>
            <a:r>
              <a:rPr lang="en-IE" b="0" dirty="0" smtClean="0"/>
              <a:t>Because type 0 virtualization is very close to raw hardware execution,</a:t>
            </a:r>
            <a:r>
              <a:rPr lang="en-IE" b="0" baseline="0" dirty="0" smtClean="0"/>
              <a:t> </a:t>
            </a:r>
            <a:r>
              <a:rPr lang="en-IE" b="0" dirty="0" smtClean="0"/>
              <a:t>it should be considered separately from the other methods discussed here.</a:t>
            </a:r>
          </a:p>
          <a:p>
            <a:r>
              <a:rPr lang="en-IE" b="0" dirty="0" smtClean="0"/>
              <a:t>A type 0 hypervisor can run multiple guest operating systems (one in each</a:t>
            </a:r>
            <a:r>
              <a:rPr lang="en-IE" b="0" baseline="0" dirty="0" smtClean="0"/>
              <a:t> </a:t>
            </a:r>
            <a:r>
              <a:rPr lang="en-IE" b="0" dirty="0" smtClean="0"/>
              <a:t>hardware partition). All of those guests, because they are running on raw</a:t>
            </a:r>
            <a:r>
              <a:rPr lang="en-IE" b="0" baseline="0" dirty="0" smtClean="0"/>
              <a:t> </a:t>
            </a:r>
            <a:r>
              <a:rPr lang="en-IE" b="0" dirty="0" smtClean="0"/>
              <a:t>hardware, can in turn be </a:t>
            </a:r>
            <a:r>
              <a:rPr lang="en-IE" b="1" dirty="0" smtClean="0"/>
              <a:t>VMMs</a:t>
            </a:r>
            <a:r>
              <a:rPr lang="en-IE" b="0" dirty="0" smtClean="0"/>
              <a:t>. Essentially, the guest operating systems in</a:t>
            </a:r>
            <a:r>
              <a:rPr lang="en-IE" b="0" baseline="0" dirty="0" smtClean="0"/>
              <a:t> </a:t>
            </a:r>
            <a:r>
              <a:rPr lang="en-IE" b="0" dirty="0" smtClean="0"/>
              <a:t>a </a:t>
            </a:r>
            <a:r>
              <a:rPr lang="en-IE" b="1" dirty="0" smtClean="0"/>
              <a:t>type 0 hypervisor </a:t>
            </a:r>
            <a:r>
              <a:rPr lang="en-IE" b="0" dirty="0" smtClean="0"/>
              <a:t>are native operating systems with a subset of hardware</a:t>
            </a:r>
            <a:r>
              <a:rPr lang="en-IE" b="0" baseline="0" dirty="0" smtClean="0"/>
              <a:t> </a:t>
            </a:r>
            <a:r>
              <a:rPr lang="en-IE" b="0" dirty="0" smtClean="0"/>
              <a:t>made available to them. Because of that, each can have its own guest operating system.</a:t>
            </a:r>
          </a:p>
          <a:p>
            <a:endParaRPr lang="en-IE" b="1" dirty="0" smtClean="0"/>
          </a:p>
          <a:p>
            <a:r>
              <a:rPr lang="en-IE" b="1" dirty="0" smtClean="0"/>
              <a:t>Type 0: </a:t>
            </a:r>
            <a:r>
              <a:rPr lang="en-IE" b="0" dirty="0" smtClean="0"/>
              <a:t>A </a:t>
            </a:r>
            <a:r>
              <a:rPr lang="en-IE" b="1" dirty="0" smtClean="0"/>
              <a:t>logical</a:t>
            </a:r>
            <a:r>
              <a:rPr lang="en-IE" b="0" dirty="0" smtClean="0"/>
              <a:t> </a:t>
            </a:r>
            <a:r>
              <a:rPr lang="en-IE" b="1" dirty="0" smtClean="0"/>
              <a:t>partition</a:t>
            </a:r>
            <a:r>
              <a:rPr lang="en-IE" b="0" dirty="0" smtClean="0"/>
              <a:t> (LPAR) is the division of a computer's </a:t>
            </a:r>
            <a:r>
              <a:rPr lang="en-IE" b="1" dirty="0" smtClean="0"/>
              <a:t>processor</a:t>
            </a:r>
            <a:r>
              <a:rPr lang="en-IE" b="0" dirty="0" smtClean="0"/>
              <a:t> s, </a:t>
            </a:r>
            <a:r>
              <a:rPr lang="en-IE" b="1" dirty="0" smtClean="0"/>
              <a:t>memory</a:t>
            </a:r>
            <a:r>
              <a:rPr lang="en-IE" b="0" dirty="0" smtClean="0"/>
              <a:t> , and </a:t>
            </a:r>
            <a:r>
              <a:rPr lang="en-IE" b="1" dirty="0" smtClean="0"/>
              <a:t>storage</a:t>
            </a:r>
            <a:r>
              <a:rPr lang="en-IE" b="0" dirty="0" smtClean="0"/>
              <a:t> into multiple sets of resources so that each set of resources can be operated independently with its own operating system instance and application s. The number of logical partitions that can be created depends on the system's processor model and resources available. </a:t>
            </a:r>
          </a:p>
          <a:p>
            <a:endParaRPr lang="en-IE" b="0" dirty="0" smtClean="0"/>
          </a:p>
          <a:p>
            <a:r>
              <a:rPr lang="en-IE" sz="1600" b="0" i="0" kern="1200" dirty="0" smtClean="0">
                <a:solidFill>
                  <a:schemeClr val="tx1"/>
                </a:solidFill>
                <a:effectLst/>
                <a:latin typeface="+mn-lt"/>
                <a:ea typeface="+mn-ea"/>
                <a:cs typeface="+mn-cs"/>
              </a:rPr>
              <a:t>The term "</a:t>
            </a:r>
            <a:r>
              <a:rPr lang="en-IE" sz="1600" b="1" i="0" kern="1200" dirty="0" err="1" smtClean="0">
                <a:solidFill>
                  <a:schemeClr val="tx1"/>
                </a:solidFill>
                <a:effectLst/>
                <a:latin typeface="+mn-lt"/>
                <a:ea typeface="+mn-ea"/>
                <a:cs typeface="+mn-cs"/>
              </a:rPr>
              <a:t>LDoms</a:t>
            </a:r>
            <a:r>
              <a:rPr lang="en-IE" sz="1600" b="0" i="0" kern="1200" dirty="0" smtClean="0">
                <a:solidFill>
                  <a:schemeClr val="tx1"/>
                </a:solidFill>
                <a:effectLst/>
                <a:latin typeface="+mn-lt"/>
                <a:ea typeface="+mn-ea"/>
                <a:cs typeface="+mn-cs"/>
              </a:rPr>
              <a:t>" (</a:t>
            </a:r>
            <a:r>
              <a:rPr lang="en-IE" sz="1600" b="1" i="0" kern="1200" dirty="0" smtClean="0">
                <a:solidFill>
                  <a:schemeClr val="tx1"/>
                </a:solidFill>
                <a:effectLst/>
                <a:latin typeface="+mn-lt"/>
                <a:ea typeface="+mn-ea"/>
                <a:cs typeface="+mn-cs"/>
              </a:rPr>
              <a:t>logical domains</a:t>
            </a:r>
            <a:r>
              <a:rPr lang="en-IE" sz="1600" b="0" i="0" kern="1200" dirty="0" smtClean="0">
                <a:solidFill>
                  <a:schemeClr val="tx1"/>
                </a:solidFill>
                <a:effectLst/>
                <a:latin typeface="+mn-lt"/>
                <a:ea typeface="+mn-ea"/>
                <a:cs typeface="+mn-cs"/>
              </a:rPr>
              <a:t>)</a:t>
            </a:r>
            <a:r>
              <a:rPr lang="en-IE" sz="1600" b="0" i="0" kern="1200" baseline="0" dirty="0" smtClean="0">
                <a:solidFill>
                  <a:schemeClr val="tx1"/>
                </a:solidFill>
                <a:effectLst/>
                <a:latin typeface="+mn-lt"/>
                <a:ea typeface="+mn-ea"/>
                <a:cs typeface="+mn-cs"/>
              </a:rPr>
              <a:t> </a:t>
            </a:r>
            <a:r>
              <a:rPr lang="en-IE" sz="1600" b="0" i="0" kern="1200" dirty="0" smtClean="0">
                <a:solidFill>
                  <a:schemeClr val="tx1"/>
                </a:solidFill>
                <a:effectLst/>
                <a:latin typeface="+mn-lt"/>
                <a:ea typeface="+mn-ea"/>
                <a:cs typeface="+mn-cs"/>
              </a:rPr>
              <a:t>as a common abbreviation for Oracle VM Server for SPARC V9 CPUs.</a:t>
            </a:r>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9</a:t>
            </a:fld>
            <a:endParaRPr lang="en-IE"/>
          </a:p>
        </p:txBody>
      </p:sp>
    </p:spTree>
    <p:extLst>
      <p:ext uri="{BB962C8B-B14F-4D97-AF65-F5344CB8AC3E}">
        <p14:creationId xmlns:p14="http://schemas.microsoft.com/office/powerpoint/2010/main" val="87809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Date Placeholder 3"/>
          <p:cNvSpPr>
            <a:spLocks noGrp="1" noChangeArrowheads="1"/>
          </p:cNvSpPr>
          <p:nvPr>
            <p:ph type="dt" idx="10"/>
          </p:nvPr>
        </p:nvSpPr>
        <p:spPr>
          <a:xfrm>
            <a:off x="609601" y="6356350"/>
            <a:ext cx="2834217" cy="357188"/>
          </a:xfrm>
          <a:prstGeom prst="rect">
            <a:avLst/>
          </a:prstGeom>
          <a:ln/>
        </p:spPr>
        <p:txBody>
          <a:bodyPr/>
          <a:lstStyle>
            <a:lvl1pPr>
              <a:defRPr/>
            </a:lvl1pPr>
          </a:lstStyle>
          <a:p>
            <a:fld id="{F880104E-843B-419E-9F18-D869C42995EA}" type="datetimeFigureOut">
              <a:rPr lang="en-IE" smtClean="0"/>
              <a:t>01/04/2019</a:t>
            </a:fld>
            <a:endParaRPr lang="en-IE"/>
          </a:p>
        </p:txBody>
      </p:sp>
    </p:spTree>
    <p:extLst>
      <p:ext uri="{BB962C8B-B14F-4D97-AF65-F5344CB8AC3E}">
        <p14:creationId xmlns:p14="http://schemas.microsoft.com/office/powerpoint/2010/main" val="3374039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idx="11"/>
          </p:nvPr>
        </p:nvSpPr>
        <p:spPr>
          <a:xfrm>
            <a:off x="8737601" y="6356350"/>
            <a:ext cx="2834217" cy="357188"/>
          </a:xfrm>
          <a:prstGeom prst="rect">
            <a:avLst/>
          </a:prstGeom>
          <a:ln/>
        </p:spPr>
        <p:txBody>
          <a:bodyPr/>
          <a:lstStyle>
            <a:lvl1pPr>
              <a:defRPr/>
            </a:lvl1pPr>
          </a:lstStyle>
          <a:p>
            <a:fld id="{87513D93-928D-485A-8B1B-7DA13D6ED5D7}" type="slidenum">
              <a:rPr lang="en-IE" smtClean="0"/>
              <a:t>‹#›</a:t>
            </a:fld>
            <a:endParaRPr lang="en-IE"/>
          </a:p>
        </p:txBody>
      </p:sp>
      <p:sp>
        <p:nvSpPr>
          <p:cNvPr id="6" name="Rectangle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2431074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2851" y="274639"/>
            <a:ext cx="2738967" cy="58435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0051" cy="58435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idx="11"/>
          </p:nvPr>
        </p:nvSpPr>
        <p:spPr>
          <a:xfrm>
            <a:off x="8737601" y="6356350"/>
            <a:ext cx="2834217" cy="357188"/>
          </a:xfrm>
          <a:prstGeom prst="rect">
            <a:avLst/>
          </a:prstGeom>
          <a:ln/>
        </p:spPr>
        <p:txBody>
          <a:bodyPr/>
          <a:lstStyle>
            <a:lvl1pPr>
              <a:defRPr/>
            </a:lvl1pPr>
          </a:lstStyle>
          <a:p>
            <a:fld id="{87513D93-928D-485A-8B1B-7DA13D6ED5D7}" type="slidenum">
              <a:rPr lang="en-IE" smtClean="0"/>
              <a:t>‹#›</a:t>
            </a:fld>
            <a:endParaRPr lang="en-IE"/>
          </a:p>
        </p:txBody>
      </p:sp>
      <p:sp>
        <p:nvSpPr>
          <p:cNvPr id="6" name="Rectangle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2629255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1" y="274638"/>
            <a:ext cx="10962217" cy="1135062"/>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09600" y="1600201"/>
            <a:ext cx="5378451" cy="21828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1251" y="1600201"/>
            <a:ext cx="5380567" cy="21828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09600" y="3935413"/>
            <a:ext cx="5378451" cy="2182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6191251" y="3935413"/>
            <a:ext cx="5380567" cy="2182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xfrm>
            <a:off x="609601" y="6356350"/>
            <a:ext cx="2834217" cy="357188"/>
          </a:xfrm>
          <a:prstGeom prst="rect">
            <a:avLst/>
          </a:prstGeom>
          <a:ln/>
        </p:spPr>
        <p:txBody>
          <a:bodyPr/>
          <a:lstStyle>
            <a:lvl1pPr>
              <a:defRPr/>
            </a:lvl1pPr>
          </a:lstStyle>
          <a:p>
            <a:fld id="{F880104E-843B-419E-9F18-D869C42995EA}" type="datetimeFigureOut">
              <a:rPr lang="en-IE" smtClean="0"/>
              <a:t>01/04/2019</a:t>
            </a:fld>
            <a:endParaRPr lang="en-IE"/>
          </a:p>
        </p:txBody>
      </p:sp>
      <p:sp>
        <p:nvSpPr>
          <p:cNvPr id="8" name="Rectangle 5"/>
          <p:cNvSpPr>
            <a:spLocks noGrp="1" noChangeArrowheads="1"/>
          </p:cNvSpPr>
          <p:nvPr>
            <p:ph type="sldNum" idx="11"/>
          </p:nvPr>
        </p:nvSpPr>
        <p:spPr>
          <a:xfrm>
            <a:off x="8737601" y="6356350"/>
            <a:ext cx="2834217" cy="357188"/>
          </a:xfrm>
          <a:prstGeom prst="rect">
            <a:avLst/>
          </a:prstGeom>
          <a:ln/>
        </p:spPr>
        <p:txBody>
          <a:bodyPr/>
          <a:lstStyle>
            <a:lvl1pPr>
              <a:defRPr/>
            </a:lvl1pPr>
          </a:lstStyle>
          <a:p>
            <a:fld id="{87513D93-928D-485A-8B1B-7DA13D6ED5D7}" type="slidenum">
              <a:rPr lang="en-IE" smtClean="0"/>
              <a:t>‹#›</a:t>
            </a:fld>
            <a:endParaRPr lang="en-IE"/>
          </a:p>
        </p:txBody>
      </p:sp>
    </p:spTree>
    <p:extLst>
      <p:ext uri="{BB962C8B-B14F-4D97-AF65-F5344CB8AC3E}">
        <p14:creationId xmlns:p14="http://schemas.microsoft.com/office/powerpoint/2010/main" val="2261208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2pPr>
              <a:defRPr sz="2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Rectangle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39641851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Rectangle 5"/>
          <p:cNvSpPr>
            <a:spLocks noGrp="1" noChangeArrowheads="1"/>
          </p:cNvSpPr>
          <p:nvPr>
            <p:ph type="sldNum" idx="11"/>
          </p:nvPr>
        </p:nvSpPr>
        <p:spPr>
          <a:xfrm>
            <a:off x="8737601" y="6356350"/>
            <a:ext cx="2834217" cy="357188"/>
          </a:xfrm>
          <a:prstGeom prst="rect">
            <a:avLst/>
          </a:prstGeom>
          <a:ln/>
        </p:spPr>
        <p:txBody>
          <a:bodyPr/>
          <a:lstStyle>
            <a:lvl1pPr>
              <a:defRPr/>
            </a:lvl1pPr>
          </a:lstStyle>
          <a:p>
            <a:fld id="{87513D93-928D-485A-8B1B-7DA13D6ED5D7}" type="slidenum">
              <a:rPr lang="en-IE" smtClean="0"/>
              <a:t>‹#›</a:t>
            </a:fld>
            <a:endParaRPr lang="en-IE"/>
          </a:p>
        </p:txBody>
      </p:sp>
      <p:sp>
        <p:nvSpPr>
          <p:cNvPr id="7" name="Rectangle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2495175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8451" cy="4518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91251" y="1600200"/>
            <a:ext cx="5380567" cy="4518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1897297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Rectangle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848093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Rectangle 5"/>
          <p:cNvSpPr>
            <a:spLocks noGrp="1" noChangeArrowheads="1"/>
          </p:cNvSpPr>
          <p:nvPr>
            <p:ph type="sldNum" idx="11"/>
          </p:nvPr>
        </p:nvSpPr>
        <p:spPr>
          <a:xfrm>
            <a:off x="8737601" y="6356350"/>
            <a:ext cx="2834217" cy="357188"/>
          </a:xfrm>
          <a:prstGeom prst="rect">
            <a:avLst/>
          </a:prstGeom>
          <a:ln/>
        </p:spPr>
        <p:txBody>
          <a:bodyPr/>
          <a:lstStyle>
            <a:lvl1pPr>
              <a:defRPr/>
            </a:lvl1pPr>
          </a:lstStyle>
          <a:p>
            <a:fld id="{87513D93-928D-485A-8B1B-7DA13D6ED5D7}" type="slidenum">
              <a:rPr lang="en-IE" smtClean="0"/>
              <a:t>‹#›</a:t>
            </a:fld>
            <a:endParaRPr lang="en-IE"/>
          </a:p>
        </p:txBody>
      </p:sp>
      <p:sp>
        <p:nvSpPr>
          <p:cNvPr id="5" name="Rectangle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1390836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3335790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Slide Number Placeholder 5"/>
          <p:cNvSpPr>
            <a:spLocks noGrp="1" noChangeArrowheads="1"/>
          </p:cNvSpPr>
          <p:nvPr>
            <p:ph type="sldNum" idx="11"/>
          </p:nvPr>
        </p:nvSpPr>
        <p:spPr>
          <a:xfrm>
            <a:off x="8737601" y="6356350"/>
            <a:ext cx="2834217" cy="357188"/>
          </a:xfrm>
          <a:prstGeom prst="rect">
            <a:avLst/>
          </a:prstGeom>
          <a:ln/>
        </p:spPr>
        <p:txBody>
          <a:bodyPr/>
          <a:lstStyle>
            <a:lvl1pPr>
              <a:defRPr/>
            </a:lvl1pPr>
          </a:lstStyle>
          <a:p>
            <a:fld id="{87513D93-928D-485A-8B1B-7DA13D6ED5D7}" type="slidenum">
              <a:rPr lang="en-IE" smtClean="0"/>
              <a:t>‹#›</a:t>
            </a:fld>
            <a:endParaRPr lang="en-IE"/>
          </a:p>
        </p:txBody>
      </p:sp>
      <p:sp>
        <p:nvSpPr>
          <p:cNvPr id="7" name="Rectangle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2558532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Slide Number Placeholder 5"/>
          <p:cNvSpPr>
            <a:spLocks noGrp="1" noChangeArrowheads="1"/>
          </p:cNvSpPr>
          <p:nvPr>
            <p:ph type="sldNum" idx="11"/>
          </p:nvPr>
        </p:nvSpPr>
        <p:spPr>
          <a:xfrm>
            <a:off x="8737601" y="6356350"/>
            <a:ext cx="2834217" cy="357188"/>
          </a:xfrm>
          <a:prstGeom prst="rect">
            <a:avLst/>
          </a:prstGeom>
          <a:ln/>
        </p:spPr>
        <p:txBody>
          <a:bodyPr/>
          <a:lstStyle>
            <a:lvl1pPr>
              <a:defRPr/>
            </a:lvl1pPr>
          </a:lstStyle>
          <a:p>
            <a:fld id="{87513D93-928D-485A-8B1B-7DA13D6ED5D7}" type="slidenum">
              <a:rPr lang="en-IE" smtClean="0"/>
              <a:t>‹#›</a:t>
            </a:fld>
            <a:endParaRPr lang="en-IE"/>
          </a:p>
        </p:txBody>
      </p:sp>
      <p:sp>
        <p:nvSpPr>
          <p:cNvPr id="7" name="Rectangle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4008336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3461657" y="274638"/>
            <a:ext cx="8110161" cy="1135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p>
            <a:pPr lvl="0"/>
            <a:r>
              <a:rPr lang="en-GB" altLang="en-US" dirty="0" smtClean="0"/>
              <a:t>Click to edit the title text format</a:t>
            </a:r>
          </a:p>
        </p:txBody>
      </p:sp>
      <p:sp>
        <p:nvSpPr>
          <p:cNvPr id="1027" name="Rectangle 2"/>
          <p:cNvSpPr>
            <a:spLocks noGrp="1" noChangeArrowheads="1"/>
          </p:cNvSpPr>
          <p:nvPr>
            <p:ph type="body" idx="1"/>
          </p:nvPr>
        </p:nvSpPr>
        <p:spPr bwMode="auto">
          <a:xfrm>
            <a:off x="609601" y="1600200"/>
            <a:ext cx="10962217" cy="451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dirty="0" smtClean="0"/>
              <a:t>Click to edit the outline text format</a:t>
            </a:r>
          </a:p>
          <a:p>
            <a:pPr lvl="1"/>
            <a:r>
              <a:rPr lang="en-GB" altLang="en-US" dirty="0" smtClean="0"/>
              <a:t>Second Outline Level</a:t>
            </a:r>
          </a:p>
          <a:p>
            <a:pPr lvl="2"/>
            <a:r>
              <a:rPr lang="en-GB" altLang="en-US" dirty="0" smtClean="0"/>
              <a:t>Third Outline Level</a:t>
            </a:r>
          </a:p>
          <a:p>
            <a:pPr lvl="3"/>
            <a:r>
              <a:rPr lang="en-GB" altLang="en-US" dirty="0" smtClean="0"/>
              <a:t>Fourth Outline Level</a:t>
            </a:r>
          </a:p>
          <a:p>
            <a:pPr lvl="4"/>
            <a:r>
              <a:rPr lang="en-GB" altLang="en-US" dirty="0" smtClean="0"/>
              <a:t>Fifth Outline Level</a:t>
            </a:r>
          </a:p>
          <a:p>
            <a:pPr lvl="4"/>
            <a:r>
              <a:rPr lang="en-GB" altLang="en-US" dirty="0" smtClean="0"/>
              <a:t>Sixth Outline Level</a:t>
            </a:r>
          </a:p>
          <a:p>
            <a:pPr lvl="4"/>
            <a:r>
              <a:rPr lang="en-GB" altLang="en-US" dirty="0" smtClean="0"/>
              <a:t>Seventh Outline Level</a:t>
            </a:r>
          </a:p>
          <a:p>
            <a:pPr lvl="4"/>
            <a:r>
              <a:rPr lang="en-GB" altLang="en-US" dirty="0" smtClean="0"/>
              <a:t>Eighth Outline Level</a:t>
            </a:r>
          </a:p>
          <a:p>
            <a:pPr lvl="4"/>
            <a:r>
              <a:rPr lang="en-GB" altLang="en-US" dirty="0" smtClean="0"/>
              <a:t>Ninth Outline Level</a:t>
            </a:r>
          </a:p>
        </p:txBody>
      </p:sp>
      <p:sp>
        <p:nvSpPr>
          <p:cNvPr id="1028" name="Text Box 4"/>
          <p:cNvSpPr txBox="1">
            <a:spLocks noChangeArrowheads="1"/>
          </p:cNvSpPr>
          <p:nvPr/>
        </p:nvSpPr>
        <p:spPr bwMode="auto">
          <a:xfrm>
            <a:off x="4165600" y="6308726"/>
            <a:ext cx="3860800" cy="460375"/>
          </a:xfrm>
          <a:prstGeom prst="rect">
            <a:avLst/>
          </a:prstGeom>
          <a:noFill/>
          <a:ln w="9525">
            <a:noFill/>
            <a:round/>
            <a:headEnd/>
            <a:tailEnd/>
          </a:ln>
          <a:effectLst/>
        </p:spPr>
        <p:txBody>
          <a:bodyPr wrap="none" anchor="ctr"/>
          <a:lstStyle>
            <a:lvl1pPr eaLnBrk="0" hangingPunct="0">
              <a:defRPr sz="2400">
                <a:solidFill>
                  <a:schemeClr val="bg1"/>
                </a:solidFill>
                <a:latin typeface="Calibri" pitchFamily="34" charset="0"/>
                <a:ea typeface="MS Gothic" pitchFamily="49" charset="-128"/>
              </a:defRPr>
            </a:lvl1pPr>
            <a:lvl2pPr marL="37931725" indent="-37474525" eaLnBrk="0" hangingPunct="0">
              <a:defRPr sz="2400">
                <a:solidFill>
                  <a:schemeClr val="bg1"/>
                </a:solidFill>
                <a:latin typeface="Calibri" pitchFamily="34" charset="0"/>
                <a:ea typeface="MS Gothic" pitchFamily="49" charset="-128"/>
              </a:defRPr>
            </a:lvl2pPr>
            <a:lvl3pPr eaLnBrk="0" hangingPunct="0">
              <a:defRPr sz="2400">
                <a:solidFill>
                  <a:schemeClr val="bg1"/>
                </a:solidFill>
                <a:latin typeface="Calibri" pitchFamily="34" charset="0"/>
                <a:ea typeface="MS Gothic" pitchFamily="49" charset="-128"/>
              </a:defRPr>
            </a:lvl3pPr>
            <a:lvl4pPr eaLnBrk="0" hangingPunct="0">
              <a:defRPr sz="2400">
                <a:solidFill>
                  <a:schemeClr val="bg1"/>
                </a:solidFill>
                <a:latin typeface="Calibri" pitchFamily="34" charset="0"/>
                <a:ea typeface="MS Gothic" pitchFamily="49" charset="-128"/>
              </a:defRPr>
            </a:lvl4pPr>
            <a:lvl5pPr eaLnBrk="0" hangingPunct="0">
              <a:defRPr sz="2400">
                <a:solidFill>
                  <a:schemeClr val="bg1"/>
                </a:solidFill>
                <a:latin typeface="Calibri" pitchFamily="34" charset="0"/>
                <a:ea typeface="MS Gothic" pitchFamily="49" charset="-128"/>
              </a:defRPr>
            </a:lvl5pPr>
            <a:lvl6pPr marL="457200" eaLnBrk="0" fontAlgn="base" hangingPunct="0">
              <a:spcBef>
                <a:spcPct val="0"/>
              </a:spcBef>
              <a:spcAft>
                <a:spcPct val="0"/>
              </a:spcAft>
              <a:defRPr sz="2400">
                <a:solidFill>
                  <a:schemeClr val="bg1"/>
                </a:solidFill>
                <a:latin typeface="Calibri" pitchFamily="34" charset="0"/>
                <a:ea typeface="MS Gothic" pitchFamily="49" charset="-128"/>
              </a:defRPr>
            </a:lvl6pPr>
            <a:lvl7pPr marL="914400" eaLnBrk="0" fontAlgn="base" hangingPunct="0">
              <a:spcBef>
                <a:spcPct val="0"/>
              </a:spcBef>
              <a:spcAft>
                <a:spcPct val="0"/>
              </a:spcAft>
              <a:defRPr sz="2400">
                <a:solidFill>
                  <a:schemeClr val="bg1"/>
                </a:solidFill>
                <a:latin typeface="Calibri" pitchFamily="34" charset="0"/>
                <a:ea typeface="MS Gothic" pitchFamily="49" charset="-128"/>
              </a:defRPr>
            </a:lvl7pPr>
            <a:lvl8pPr marL="1371600" eaLnBrk="0" fontAlgn="base" hangingPunct="0">
              <a:spcBef>
                <a:spcPct val="0"/>
              </a:spcBef>
              <a:spcAft>
                <a:spcPct val="0"/>
              </a:spcAft>
              <a:defRPr sz="2400">
                <a:solidFill>
                  <a:schemeClr val="bg1"/>
                </a:solidFill>
                <a:latin typeface="Calibri" pitchFamily="34" charset="0"/>
                <a:ea typeface="MS Gothic" pitchFamily="49" charset="-128"/>
              </a:defRPr>
            </a:lvl8pPr>
            <a:lvl9pPr marL="1828800" eaLnBrk="0" fontAlgn="base" hangingPunct="0">
              <a:spcBef>
                <a:spcPct val="0"/>
              </a:spcBef>
              <a:spcAft>
                <a:spcPct val="0"/>
              </a:spcAft>
              <a:defRPr sz="2400">
                <a:solidFill>
                  <a:schemeClr val="bg1"/>
                </a:solidFill>
                <a:latin typeface="Calibri" pitchFamily="34" charset="0"/>
                <a:ea typeface="MS Gothic" pitchFamily="49" charset="-128"/>
              </a:defRPr>
            </a:lvl9pPr>
          </a:lstStyle>
          <a:p>
            <a:pPr eaLnBrk="1" hangingPunct="1">
              <a:buClr>
                <a:srgbClr val="000000"/>
              </a:buClr>
              <a:buSzPct val="100000"/>
              <a:buFont typeface="Calibri" panose="020F0502020204030204" pitchFamily="34" charset="0"/>
              <a:buNone/>
              <a:defRPr/>
            </a:pPr>
            <a:endParaRPr lang="en-US" sz="1800" smtClean="0"/>
          </a:p>
        </p:txBody>
      </p:sp>
      <p:sp>
        <p:nvSpPr>
          <p:cNvPr id="7" name="Rectangle 3"/>
          <p:cNvSpPr>
            <a:spLocks noGrp="1" noChangeArrowheads="1"/>
          </p:cNvSpPr>
          <p:nvPr>
            <p:ph type="dt" idx="2"/>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4591953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449263" rtl="0" eaLnBrk="1" fontAlgn="base" hangingPunct="1">
        <a:spcBef>
          <a:spcPct val="0"/>
        </a:spcBef>
        <a:spcAft>
          <a:spcPct val="0"/>
        </a:spcAft>
        <a:buClr>
          <a:srgbClr val="000000"/>
        </a:buClr>
        <a:buSzPct val="100000"/>
        <a:buFont typeface="Calibri" panose="020F0502020204030204" pitchFamily="34" charset="0"/>
        <a:defRPr sz="4200" b="1">
          <a:solidFill>
            <a:srgbClr val="000000"/>
          </a:solidFill>
          <a:latin typeface="Liberation Serif" panose="02020603050405020304" pitchFamily="18" charset="0"/>
          <a:ea typeface="Liberation Serif" panose="02020603050405020304" pitchFamily="18" charset="0"/>
          <a:cs typeface="Liberation Serif" panose="02020603050405020304" pitchFamily="18" charset="0"/>
        </a:defRPr>
      </a:lvl1pPr>
      <a:lvl2pPr algn="ctr" defTabSz="449263" rtl="0" eaLnBrk="1" fontAlgn="base" hangingPunct="1">
        <a:spcBef>
          <a:spcPct val="0"/>
        </a:spcBef>
        <a:spcAft>
          <a:spcPct val="0"/>
        </a:spcAft>
        <a:buClr>
          <a:srgbClr val="000000"/>
        </a:buClr>
        <a:buSzPct val="100000"/>
        <a:buFont typeface="Calibri" panose="020F0502020204030204" pitchFamily="34" charset="0"/>
        <a:defRPr sz="4400">
          <a:solidFill>
            <a:srgbClr val="000000"/>
          </a:solidFill>
          <a:latin typeface="Calibri" pitchFamily="60" charset="0"/>
          <a:ea typeface="MS Gothic" charset="0"/>
          <a:cs typeface="MS Gothic" charset="0"/>
        </a:defRPr>
      </a:lvl2pPr>
      <a:lvl3pPr algn="ctr" defTabSz="449263" rtl="0" eaLnBrk="1" fontAlgn="base" hangingPunct="1">
        <a:spcBef>
          <a:spcPct val="0"/>
        </a:spcBef>
        <a:spcAft>
          <a:spcPct val="0"/>
        </a:spcAft>
        <a:buClr>
          <a:srgbClr val="000000"/>
        </a:buClr>
        <a:buSzPct val="100000"/>
        <a:buFont typeface="Calibri" panose="020F0502020204030204" pitchFamily="34" charset="0"/>
        <a:defRPr sz="4400">
          <a:solidFill>
            <a:srgbClr val="000000"/>
          </a:solidFill>
          <a:latin typeface="Calibri" pitchFamily="60" charset="0"/>
          <a:ea typeface="MS Gothic" charset="0"/>
          <a:cs typeface="MS Gothic" charset="0"/>
        </a:defRPr>
      </a:lvl3pPr>
      <a:lvl4pPr algn="ctr" defTabSz="449263" rtl="0" eaLnBrk="1" fontAlgn="base" hangingPunct="1">
        <a:spcBef>
          <a:spcPct val="0"/>
        </a:spcBef>
        <a:spcAft>
          <a:spcPct val="0"/>
        </a:spcAft>
        <a:buClr>
          <a:srgbClr val="000000"/>
        </a:buClr>
        <a:buSzPct val="100000"/>
        <a:buFont typeface="Calibri" panose="020F0502020204030204" pitchFamily="34" charset="0"/>
        <a:defRPr sz="4400">
          <a:solidFill>
            <a:srgbClr val="000000"/>
          </a:solidFill>
          <a:latin typeface="Calibri" pitchFamily="60" charset="0"/>
          <a:ea typeface="MS Gothic" charset="0"/>
          <a:cs typeface="MS Gothic" charset="0"/>
        </a:defRPr>
      </a:lvl4pPr>
      <a:lvl5pPr algn="ctr" defTabSz="449263" rtl="0" eaLnBrk="1" fontAlgn="base" hangingPunct="1">
        <a:spcBef>
          <a:spcPct val="0"/>
        </a:spcBef>
        <a:spcAft>
          <a:spcPct val="0"/>
        </a:spcAft>
        <a:buClr>
          <a:srgbClr val="000000"/>
        </a:buClr>
        <a:buSzPct val="100000"/>
        <a:buFont typeface="Calibri" panose="020F0502020204030204" pitchFamily="34" charset="0"/>
        <a:defRPr sz="4400">
          <a:solidFill>
            <a:srgbClr val="000000"/>
          </a:solidFill>
          <a:latin typeface="Calibri" pitchFamily="60" charset="0"/>
          <a:ea typeface="MS Gothic" charset="0"/>
          <a:cs typeface="MS Gothic" charset="0"/>
        </a:defRPr>
      </a:lvl5pPr>
      <a:lvl6pPr marL="457200" algn="ctr" defTabSz="449263" rtl="0" eaLnBrk="1" fontAlgn="base" hangingPunct="1">
        <a:spcBef>
          <a:spcPct val="0"/>
        </a:spcBef>
        <a:spcAft>
          <a:spcPct val="0"/>
        </a:spcAft>
        <a:buClr>
          <a:srgbClr val="000000"/>
        </a:buClr>
        <a:buSzPct val="100000"/>
        <a:buFont typeface="Calibri" pitchFamily="60" charset="0"/>
        <a:defRPr sz="4400">
          <a:solidFill>
            <a:srgbClr val="000000"/>
          </a:solidFill>
          <a:latin typeface="Calibri" pitchFamily="60" charset="0"/>
          <a:ea typeface="MS Gothic" charset="0"/>
          <a:cs typeface="MS Gothic" charset="0"/>
        </a:defRPr>
      </a:lvl6pPr>
      <a:lvl7pPr marL="914400" algn="ctr" defTabSz="449263" rtl="0" eaLnBrk="1" fontAlgn="base" hangingPunct="1">
        <a:spcBef>
          <a:spcPct val="0"/>
        </a:spcBef>
        <a:spcAft>
          <a:spcPct val="0"/>
        </a:spcAft>
        <a:buClr>
          <a:srgbClr val="000000"/>
        </a:buClr>
        <a:buSzPct val="100000"/>
        <a:buFont typeface="Calibri" pitchFamily="60" charset="0"/>
        <a:defRPr sz="4400">
          <a:solidFill>
            <a:srgbClr val="000000"/>
          </a:solidFill>
          <a:latin typeface="Calibri" pitchFamily="60" charset="0"/>
          <a:ea typeface="MS Gothic" charset="0"/>
          <a:cs typeface="MS Gothic" charset="0"/>
        </a:defRPr>
      </a:lvl7pPr>
      <a:lvl8pPr marL="1371600" algn="ctr" defTabSz="449263" rtl="0" eaLnBrk="1" fontAlgn="base" hangingPunct="1">
        <a:spcBef>
          <a:spcPct val="0"/>
        </a:spcBef>
        <a:spcAft>
          <a:spcPct val="0"/>
        </a:spcAft>
        <a:buClr>
          <a:srgbClr val="000000"/>
        </a:buClr>
        <a:buSzPct val="100000"/>
        <a:buFont typeface="Calibri" pitchFamily="60" charset="0"/>
        <a:defRPr sz="4400">
          <a:solidFill>
            <a:srgbClr val="000000"/>
          </a:solidFill>
          <a:latin typeface="Calibri" pitchFamily="60" charset="0"/>
          <a:ea typeface="MS Gothic" charset="0"/>
          <a:cs typeface="MS Gothic" charset="0"/>
        </a:defRPr>
      </a:lvl8pPr>
      <a:lvl9pPr marL="1828800" algn="ctr" defTabSz="449263" rtl="0" eaLnBrk="1" fontAlgn="base" hangingPunct="1">
        <a:spcBef>
          <a:spcPct val="0"/>
        </a:spcBef>
        <a:spcAft>
          <a:spcPct val="0"/>
        </a:spcAft>
        <a:buClr>
          <a:srgbClr val="000000"/>
        </a:buClr>
        <a:buSzPct val="100000"/>
        <a:buFont typeface="Calibri" pitchFamily="60" charset="0"/>
        <a:defRPr sz="4400">
          <a:solidFill>
            <a:srgbClr val="000000"/>
          </a:solidFill>
          <a:latin typeface="Calibri" pitchFamily="60" charset="0"/>
          <a:ea typeface="MS Gothic" charset="0"/>
          <a:cs typeface="MS Gothic" charset="0"/>
        </a:defRPr>
      </a:lvl9pPr>
    </p:titleStyle>
    <p:bodyStyle>
      <a:lvl1pPr marL="334963" indent="-334963" algn="l" defTabSz="449263" rtl="0" eaLnBrk="1" fontAlgn="base" hangingPunct="1">
        <a:spcBef>
          <a:spcPts val="800"/>
        </a:spcBef>
        <a:spcAft>
          <a:spcPct val="0"/>
        </a:spcAft>
        <a:buClr>
          <a:srgbClr val="000000"/>
        </a:buClr>
        <a:buSzPct val="100000"/>
        <a:buFont typeface="Arial" panose="020B0604020202020204" pitchFamily="34" charset="0"/>
        <a:buChar char="•"/>
        <a:defRPr sz="2400">
          <a:solidFill>
            <a:srgbClr val="000000"/>
          </a:solidFill>
          <a:latin typeface="Liberation Serif" panose="02020603050405020304" pitchFamily="18" charset="0"/>
          <a:ea typeface="Liberation Serif" panose="02020603050405020304" pitchFamily="18" charset="0"/>
          <a:cs typeface="Liberation Serif" panose="02020603050405020304" pitchFamily="18" charset="0"/>
        </a:defRPr>
      </a:lvl1pPr>
      <a:lvl2pPr marL="735013" indent="-277813" algn="l" defTabSz="449263" rtl="0" eaLnBrk="1" fontAlgn="base" hangingPunct="1">
        <a:spcBef>
          <a:spcPts val="700"/>
        </a:spcBef>
        <a:spcAft>
          <a:spcPct val="0"/>
        </a:spcAft>
        <a:buClr>
          <a:srgbClr val="000000"/>
        </a:buClr>
        <a:buSzPct val="100000"/>
        <a:buFont typeface="Arial" panose="020B0604020202020204" pitchFamily="34" charset="0"/>
        <a:buChar char="–"/>
        <a:defRPr sz="2800">
          <a:solidFill>
            <a:srgbClr val="000000"/>
          </a:solidFill>
          <a:latin typeface="Liberation Serif" panose="02020603050405020304" pitchFamily="18" charset="0"/>
          <a:ea typeface="Liberation Serif" panose="02020603050405020304" pitchFamily="18" charset="0"/>
          <a:cs typeface="Liberation Serif" panose="02020603050405020304" pitchFamily="18" charset="0"/>
        </a:defRPr>
      </a:lvl2pPr>
      <a:lvl3pPr marL="1143000" indent="-228600" algn="l" defTabSz="449263" rtl="0" eaLnBrk="1" fontAlgn="base" hangingPunct="1">
        <a:spcBef>
          <a:spcPts val="600"/>
        </a:spcBef>
        <a:spcAft>
          <a:spcPct val="0"/>
        </a:spcAft>
        <a:buClr>
          <a:srgbClr val="000000"/>
        </a:buClr>
        <a:buSzPct val="100000"/>
        <a:buFont typeface="Arial" panose="020B0604020202020204" pitchFamily="34" charset="0"/>
        <a:buChar char="•"/>
        <a:defRPr sz="2400">
          <a:solidFill>
            <a:srgbClr val="000000"/>
          </a:solidFill>
          <a:latin typeface="Liberation Serif" panose="02020603050405020304" pitchFamily="18" charset="0"/>
          <a:ea typeface="Liberation Serif" panose="02020603050405020304" pitchFamily="18" charset="0"/>
          <a:cs typeface="Liberation Serif" panose="02020603050405020304" pitchFamily="18" charset="0"/>
        </a:defRPr>
      </a:lvl3pPr>
      <a:lvl4pPr marL="1600200" indent="-228600" algn="l" defTabSz="449263" rtl="0" eaLnBrk="1" fontAlgn="base" hangingPunct="1">
        <a:spcBef>
          <a:spcPts val="500"/>
        </a:spcBef>
        <a:spcAft>
          <a:spcPct val="0"/>
        </a:spcAft>
        <a:buClr>
          <a:srgbClr val="000000"/>
        </a:buClr>
        <a:buSzPct val="100000"/>
        <a:buFont typeface="Arial" panose="020B0604020202020204" pitchFamily="34" charset="0"/>
        <a:buChar char="–"/>
        <a:defRPr sz="2000">
          <a:solidFill>
            <a:srgbClr val="000000"/>
          </a:solidFill>
          <a:latin typeface="Liberation Serif" panose="02020603050405020304" pitchFamily="18" charset="0"/>
          <a:ea typeface="Liberation Serif" panose="02020603050405020304" pitchFamily="18" charset="0"/>
          <a:cs typeface="Liberation Serif" panose="02020603050405020304" pitchFamily="18" charset="0"/>
        </a:defRPr>
      </a:lvl4pPr>
      <a:lvl5pPr marL="2057400" indent="-228600" algn="l" defTabSz="449263" rtl="0" eaLnBrk="1" fontAlgn="base" hangingPunct="1">
        <a:spcBef>
          <a:spcPts val="500"/>
        </a:spcBef>
        <a:spcAft>
          <a:spcPct val="0"/>
        </a:spcAft>
        <a:buClr>
          <a:srgbClr val="000000"/>
        </a:buClr>
        <a:buSzPct val="100000"/>
        <a:buFont typeface="Arial" panose="020B0604020202020204" pitchFamily="34" charset="0"/>
        <a:buChar char="»"/>
        <a:defRPr sz="2000">
          <a:solidFill>
            <a:srgbClr val="000000"/>
          </a:solidFill>
          <a:latin typeface="Liberation Serif" panose="02020603050405020304" pitchFamily="18" charset="0"/>
          <a:ea typeface="Liberation Serif" panose="02020603050405020304" pitchFamily="18" charset="0"/>
          <a:cs typeface="Liberation Serif" panose="02020603050405020304" pitchFamily="18" charset="0"/>
        </a:defRPr>
      </a:lvl5pPr>
      <a:lvl6pPr marL="2514600" indent="-228600" algn="l" defTabSz="449263" rtl="0" eaLnBrk="1" fontAlgn="base" hangingPunct="1">
        <a:spcBef>
          <a:spcPts val="500"/>
        </a:spcBef>
        <a:spcAft>
          <a:spcPct val="0"/>
        </a:spcAft>
        <a:buClr>
          <a:srgbClr val="000000"/>
        </a:buClr>
        <a:buSzPct val="100000"/>
        <a:buFont typeface="Arial" pitchFamily="60" charset="0"/>
        <a:buChar char="»"/>
        <a:defRPr sz="2000">
          <a:solidFill>
            <a:srgbClr val="000000"/>
          </a:solidFill>
          <a:latin typeface="+mn-lt"/>
          <a:ea typeface="+mn-ea"/>
          <a:cs typeface="+mn-cs"/>
        </a:defRPr>
      </a:lvl6pPr>
      <a:lvl7pPr marL="2971800" indent="-228600" algn="l" defTabSz="449263" rtl="0" eaLnBrk="1" fontAlgn="base" hangingPunct="1">
        <a:spcBef>
          <a:spcPts val="500"/>
        </a:spcBef>
        <a:spcAft>
          <a:spcPct val="0"/>
        </a:spcAft>
        <a:buClr>
          <a:srgbClr val="000000"/>
        </a:buClr>
        <a:buSzPct val="100000"/>
        <a:buFont typeface="Arial" pitchFamily="60" charset="0"/>
        <a:buChar char="»"/>
        <a:defRPr sz="2000">
          <a:solidFill>
            <a:srgbClr val="000000"/>
          </a:solidFill>
          <a:latin typeface="+mn-lt"/>
          <a:ea typeface="+mn-ea"/>
          <a:cs typeface="+mn-cs"/>
        </a:defRPr>
      </a:lvl7pPr>
      <a:lvl8pPr marL="3429000" indent="-228600" algn="l" defTabSz="449263" rtl="0" eaLnBrk="1" fontAlgn="base" hangingPunct="1">
        <a:spcBef>
          <a:spcPts val="500"/>
        </a:spcBef>
        <a:spcAft>
          <a:spcPct val="0"/>
        </a:spcAft>
        <a:buClr>
          <a:srgbClr val="000000"/>
        </a:buClr>
        <a:buSzPct val="100000"/>
        <a:buFont typeface="Arial" pitchFamily="60" charset="0"/>
        <a:buChar char="»"/>
        <a:defRPr sz="2000">
          <a:solidFill>
            <a:srgbClr val="000000"/>
          </a:solidFill>
          <a:latin typeface="+mn-lt"/>
          <a:ea typeface="+mn-ea"/>
          <a:cs typeface="+mn-cs"/>
        </a:defRPr>
      </a:lvl8pPr>
      <a:lvl9pPr marL="3886200" indent="-228600" algn="l" defTabSz="449263" rtl="0" eaLnBrk="1" fontAlgn="base" hangingPunct="1">
        <a:spcBef>
          <a:spcPts val="500"/>
        </a:spcBef>
        <a:spcAft>
          <a:spcPct val="0"/>
        </a:spcAft>
        <a:buClr>
          <a:srgbClr val="000000"/>
        </a:buClr>
        <a:buSzPct val="100000"/>
        <a:buFont typeface="Arial" pitchFamily="60" charset="0"/>
        <a:buChar char="»"/>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61657" y="274638"/>
            <a:ext cx="8110161" cy="896937"/>
          </a:xfrm>
        </p:spPr>
        <p:txBody>
          <a:bodyPr/>
          <a:lstStyle/>
          <a:p>
            <a:r>
              <a:rPr lang="en-IE" u="sng" dirty="0" smtClean="0"/>
              <a:t>UNIT </a:t>
            </a:r>
            <a:r>
              <a:rPr lang="en-IE" u="sng" dirty="0" smtClean="0"/>
              <a:t>6</a:t>
            </a:r>
            <a:endParaRPr lang="en-IE" u="sng" dirty="0"/>
          </a:p>
        </p:txBody>
      </p:sp>
      <p:sp>
        <p:nvSpPr>
          <p:cNvPr id="5" name="Content Placeholder 4"/>
          <p:cNvSpPr>
            <a:spLocks noGrp="1"/>
          </p:cNvSpPr>
          <p:nvPr>
            <p:ph idx="1"/>
          </p:nvPr>
        </p:nvSpPr>
        <p:spPr>
          <a:xfrm>
            <a:off x="418454" y="1600200"/>
            <a:ext cx="4107052" cy="4330613"/>
          </a:xfrm>
        </p:spPr>
        <p:txBody>
          <a:bodyPr/>
          <a:lstStyle/>
          <a:p>
            <a:pPr marL="0" indent="0">
              <a:lnSpc>
                <a:spcPct val="150000"/>
              </a:lnSpc>
              <a:buNone/>
            </a:pPr>
            <a:r>
              <a:rPr lang="en-IE" sz="3800" b="1" dirty="0" smtClean="0"/>
              <a:t>Virtualisation of a Process Model and Virtual Machine concepts.</a:t>
            </a:r>
          </a:p>
        </p:txBody>
      </p:sp>
      <p:sp>
        <p:nvSpPr>
          <p:cNvPr id="6" name="Rectangle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pic>
        <p:nvPicPr>
          <p:cNvPr id="3" name="Picture 2"/>
          <p:cNvPicPr>
            <a:picLocks noChangeAspect="1"/>
          </p:cNvPicPr>
          <p:nvPr/>
        </p:nvPicPr>
        <p:blipFill>
          <a:blip r:embed="rId3"/>
          <a:stretch>
            <a:fillRect/>
          </a:stretch>
        </p:blipFill>
        <p:spPr>
          <a:xfrm>
            <a:off x="4928462" y="1347176"/>
            <a:ext cx="6953324" cy="4847106"/>
          </a:xfrm>
          <a:prstGeom prst="rect">
            <a:avLst/>
          </a:prstGeom>
        </p:spPr>
      </p:pic>
    </p:spTree>
    <p:extLst>
      <p:ext uri="{BB962C8B-B14F-4D97-AF65-F5344CB8AC3E}">
        <p14:creationId xmlns:p14="http://schemas.microsoft.com/office/powerpoint/2010/main" val="4560774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04192"/>
            <a:ext cx="3322749" cy="2748725"/>
          </a:xfrm>
        </p:spPr>
        <p:txBody>
          <a:bodyPr/>
          <a:lstStyle/>
          <a:p>
            <a:pPr algn="l"/>
            <a:r>
              <a:rPr lang="en-IE" dirty="0"/>
              <a:t>Example:</a:t>
            </a:r>
            <a:br>
              <a:rPr lang="en-IE" dirty="0"/>
            </a:br>
            <a:r>
              <a:rPr lang="en-IE" dirty="0">
                <a:solidFill>
                  <a:srgbClr val="0070C0"/>
                </a:solidFill>
              </a:rPr>
              <a:t>Type </a:t>
            </a:r>
            <a:r>
              <a:rPr lang="en-IE" dirty="0" smtClean="0">
                <a:solidFill>
                  <a:srgbClr val="0070C0"/>
                </a:solidFill>
              </a:rPr>
              <a:t>0</a:t>
            </a:r>
            <a:r>
              <a:rPr lang="en-IE" dirty="0">
                <a:solidFill>
                  <a:srgbClr val="0070C0"/>
                </a:solidFill>
              </a:rPr>
              <a:t/>
            </a:r>
            <a:br>
              <a:rPr lang="en-IE" dirty="0">
                <a:solidFill>
                  <a:srgbClr val="0070C0"/>
                </a:solidFill>
              </a:rPr>
            </a:br>
            <a:r>
              <a:rPr lang="en-IE" dirty="0">
                <a:solidFill>
                  <a:srgbClr val="0070C0"/>
                </a:solidFill>
              </a:rPr>
              <a:t>Hypervisor</a:t>
            </a:r>
            <a:endParaRPr lang="en-IE" dirty="0"/>
          </a:p>
        </p:txBody>
      </p:sp>
      <p:sp>
        <p:nvSpPr>
          <p:cNvPr id="5" name="Date Placeholder 3"/>
          <p:cNvSpPr>
            <a:spLocks noGrp="1" noChangeArrowheads="1"/>
          </p:cNvSpPr>
          <p:nvPr>
            <p:ph type="dt" idx="10"/>
          </p:nvPr>
        </p:nvSpPr>
        <p:spPr>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pic>
        <p:nvPicPr>
          <p:cNvPr id="4" name="Picture 3"/>
          <p:cNvPicPr>
            <a:picLocks noChangeAspect="1"/>
          </p:cNvPicPr>
          <p:nvPr/>
        </p:nvPicPr>
        <p:blipFill>
          <a:blip r:embed="rId3"/>
          <a:stretch>
            <a:fillRect/>
          </a:stretch>
        </p:blipFill>
        <p:spPr>
          <a:xfrm>
            <a:off x="3116966" y="1440619"/>
            <a:ext cx="8668081" cy="4766998"/>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42943580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461657" y="274638"/>
            <a:ext cx="8110161" cy="860988"/>
          </a:xfrm>
        </p:spPr>
        <p:txBody>
          <a:bodyPr/>
          <a:lstStyle/>
          <a:p>
            <a:r>
              <a:rPr lang="en-IE" dirty="0"/>
              <a:t>VMMs </a:t>
            </a:r>
            <a:r>
              <a:rPr lang="en-IE" dirty="0" smtClean="0"/>
              <a:t>Implementations (1)</a:t>
            </a:r>
            <a:endParaRPr lang="en-IE" dirty="0"/>
          </a:p>
        </p:txBody>
      </p:sp>
      <p:sp>
        <p:nvSpPr>
          <p:cNvPr id="7" name="Content Placeholder 6"/>
          <p:cNvSpPr>
            <a:spLocks noGrp="1"/>
          </p:cNvSpPr>
          <p:nvPr>
            <p:ph idx="1"/>
          </p:nvPr>
        </p:nvSpPr>
        <p:spPr>
          <a:xfrm>
            <a:off x="609601" y="1511710"/>
            <a:ext cx="10962217" cy="4518025"/>
          </a:xfrm>
        </p:spPr>
        <p:txBody>
          <a:bodyPr/>
          <a:lstStyle/>
          <a:p>
            <a:r>
              <a:rPr lang="en-IE" b="1" dirty="0" smtClean="0">
                <a:solidFill>
                  <a:srgbClr val="0070C0"/>
                </a:solidFill>
              </a:rPr>
              <a:t>Type 1 hypervisors</a:t>
            </a:r>
            <a:r>
              <a:rPr lang="en-IE" b="1" dirty="0" smtClean="0">
                <a:solidFill>
                  <a:schemeClr val="tx1"/>
                </a:solidFill>
              </a:rPr>
              <a:t> </a:t>
            </a:r>
            <a:r>
              <a:rPr lang="en-IE" dirty="0">
                <a:solidFill>
                  <a:schemeClr val="tx1"/>
                </a:solidFill>
              </a:rPr>
              <a:t>- Operating-system-like software built to provide </a:t>
            </a:r>
            <a:r>
              <a:rPr lang="en-IE" dirty="0" smtClean="0">
                <a:solidFill>
                  <a:schemeClr val="tx1"/>
                </a:solidFill>
              </a:rPr>
              <a:t>virtualization.</a:t>
            </a:r>
          </a:p>
          <a:p>
            <a:pPr lvl="1"/>
            <a:r>
              <a:rPr lang="en-IE" dirty="0" smtClean="0">
                <a:solidFill>
                  <a:schemeClr val="tx1"/>
                </a:solidFill>
              </a:rPr>
              <a:t>Considered </a:t>
            </a:r>
            <a:r>
              <a:rPr lang="en-IE" dirty="0">
                <a:solidFill>
                  <a:schemeClr val="tx1"/>
                </a:solidFill>
              </a:rPr>
              <a:t>to be </a:t>
            </a:r>
            <a:r>
              <a:rPr lang="en-IE" dirty="0" smtClean="0">
                <a:solidFill>
                  <a:schemeClr val="tx1"/>
                </a:solidFill>
              </a:rPr>
              <a:t>special-purpose operating </a:t>
            </a:r>
            <a:r>
              <a:rPr lang="en-IE" dirty="0">
                <a:solidFill>
                  <a:schemeClr val="tx1"/>
                </a:solidFill>
              </a:rPr>
              <a:t>systems that run natively on the hardware, but rather than </a:t>
            </a:r>
            <a:r>
              <a:rPr lang="en-IE" dirty="0" smtClean="0">
                <a:solidFill>
                  <a:schemeClr val="tx1"/>
                </a:solidFill>
              </a:rPr>
              <a:t>providing system </a:t>
            </a:r>
            <a:r>
              <a:rPr lang="en-IE" dirty="0">
                <a:solidFill>
                  <a:schemeClr val="tx1"/>
                </a:solidFill>
              </a:rPr>
              <a:t>calls and other interfaces for running programs, they create, run, </a:t>
            </a:r>
            <a:r>
              <a:rPr lang="en-IE" dirty="0" smtClean="0">
                <a:solidFill>
                  <a:schemeClr val="tx1"/>
                </a:solidFill>
              </a:rPr>
              <a:t>and manage </a:t>
            </a:r>
            <a:r>
              <a:rPr lang="en-IE" dirty="0">
                <a:solidFill>
                  <a:schemeClr val="tx1"/>
                </a:solidFill>
              </a:rPr>
              <a:t>guest operating systems</a:t>
            </a:r>
            <a:r>
              <a:rPr lang="en-IE" dirty="0" smtClean="0">
                <a:solidFill>
                  <a:schemeClr val="tx1"/>
                </a:solidFill>
              </a:rPr>
              <a:t>.</a:t>
            </a:r>
          </a:p>
          <a:p>
            <a:pPr lvl="1"/>
            <a:r>
              <a:rPr lang="en-IE" dirty="0">
                <a:solidFill>
                  <a:srgbClr val="0070C0"/>
                </a:solidFill>
              </a:rPr>
              <a:t>Type 1 hypervisors </a:t>
            </a:r>
            <a:r>
              <a:rPr lang="en-IE" dirty="0">
                <a:solidFill>
                  <a:schemeClr val="tx1"/>
                </a:solidFill>
              </a:rPr>
              <a:t>run in kernel mode, taking advantage of </a:t>
            </a:r>
            <a:r>
              <a:rPr lang="en-IE" dirty="0" smtClean="0">
                <a:solidFill>
                  <a:schemeClr val="tx1"/>
                </a:solidFill>
              </a:rPr>
              <a:t>hardware protection.</a:t>
            </a:r>
          </a:p>
          <a:p>
            <a:pPr lvl="1"/>
            <a:r>
              <a:rPr lang="en-IE" dirty="0" smtClean="0">
                <a:solidFill>
                  <a:schemeClr val="tx1"/>
                </a:solidFill>
              </a:rPr>
              <a:t>They provide: </a:t>
            </a:r>
          </a:p>
          <a:p>
            <a:pPr lvl="2"/>
            <a:r>
              <a:rPr lang="en-IE" sz="1800" dirty="0">
                <a:solidFill>
                  <a:schemeClr val="tx1"/>
                </a:solidFill>
              </a:rPr>
              <a:t>CPU </a:t>
            </a:r>
            <a:r>
              <a:rPr lang="en-IE" sz="1800" dirty="0" smtClean="0">
                <a:solidFill>
                  <a:schemeClr val="tx1"/>
                </a:solidFill>
              </a:rPr>
              <a:t>scheduling</a:t>
            </a:r>
          </a:p>
          <a:p>
            <a:pPr lvl="2"/>
            <a:r>
              <a:rPr lang="en-IE" sz="1800" dirty="0" smtClean="0">
                <a:solidFill>
                  <a:schemeClr val="tx1"/>
                </a:solidFill>
              </a:rPr>
              <a:t>Memory management</a:t>
            </a:r>
          </a:p>
          <a:p>
            <a:pPr lvl="2"/>
            <a:r>
              <a:rPr lang="en-IE" sz="1800" dirty="0" smtClean="0">
                <a:solidFill>
                  <a:schemeClr val="tx1"/>
                </a:solidFill>
              </a:rPr>
              <a:t>I/O management</a:t>
            </a:r>
          </a:p>
          <a:p>
            <a:pPr lvl="2"/>
            <a:r>
              <a:rPr lang="en-IE" sz="1800" dirty="0" smtClean="0">
                <a:solidFill>
                  <a:schemeClr val="tx1"/>
                </a:solidFill>
              </a:rPr>
              <a:t>Security &amp; protection</a:t>
            </a:r>
          </a:p>
          <a:p>
            <a:r>
              <a:rPr lang="en-IE" b="1" dirty="0" smtClean="0">
                <a:solidFill>
                  <a:srgbClr val="0070C0"/>
                </a:solidFill>
              </a:rPr>
              <a:t>Examples: </a:t>
            </a:r>
            <a:r>
              <a:rPr lang="en-IE" b="1" dirty="0" err="1" smtClean="0">
                <a:solidFill>
                  <a:schemeClr val="tx1"/>
                </a:solidFill>
              </a:rPr>
              <a:t>Vmware</a:t>
            </a:r>
            <a:r>
              <a:rPr lang="en-IE" b="1" dirty="0" smtClean="0">
                <a:solidFill>
                  <a:schemeClr val="tx1"/>
                </a:solidFill>
              </a:rPr>
              <a:t> </a:t>
            </a:r>
            <a:r>
              <a:rPr lang="en-IE" b="1" dirty="0" err="1" smtClean="0">
                <a:solidFill>
                  <a:schemeClr val="tx1"/>
                </a:solidFill>
              </a:rPr>
              <a:t>ESXi</a:t>
            </a:r>
            <a:r>
              <a:rPr lang="en-IE" b="1" dirty="0" smtClean="0">
                <a:solidFill>
                  <a:schemeClr val="tx1"/>
                </a:solidFill>
              </a:rPr>
              <a:t>, </a:t>
            </a:r>
            <a:r>
              <a:rPr lang="en-IE" b="1" dirty="0" err="1" smtClean="0">
                <a:solidFill>
                  <a:schemeClr val="tx1"/>
                </a:solidFill>
              </a:rPr>
              <a:t>Joyent</a:t>
            </a:r>
            <a:r>
              <a:rPr lang="en-IE" b="1" dirty="0" smtClean="0">
                <a:solidFill>
                  <a:schemeClr val="tx1"/>
                </a:solidFill>
              </a:rPr>
              <a:t> </a:t>
            </a:r>
            <a:r>
              <a:rPr lang="en-IE" b="1" dirty="0" err="1" smtClean="0">
                <a:solidFill>
                  <a:schemeClr val="tx1"/>
                </a:solidFill>
              </a:rPr>
              <a:t>SmartOS</a:t>
            </a:r>
            <a:r>
              <a:rPr lang="en-IE" b="1" dirty="0" smtClean="0">
                <a:solidFill>
                  <a:schemeClr val="tx1"/>
                </a:solidFill>
              </a:rPr>
              <a:t> and Citrix </a:t>
            </a:r>
            <a:r>
              <a:rPr lang="en-IE" b="1" dirty="0" err="1" smtClean="0">
                <a:solidFill>
                  <a:schemeClr val="tx1"/>
                </a:solidFill>
              </a:rPr>
              <a:t>XenServer</a:t>
            </a:r>
            <a:endParaRPr lang="en-IE" b="1" dirty="0" smtClean="0">
              <a:solidFill>
                <a:srgbClr val="0070C0"/>
              </a:solidFill>
            </a:endParaRPr>
          </a:p>
          <a:p>
            <a:pPr lvl="1"/>
            <a:endParaRPr lang="en-IE" dirty="0">
              <a:solidFill>
                <a:schemeClr val="tx1"/>
              </a:solidFill>
            </a:endParaRPr>
          </a:p>
          <a:p>
            <a:endParaRPr lang="en-IE" dirty="0">
              <a:solidFill>
                <a:schemeClr val="tx1"/>
              </a:solidFill>
            </a:endParaRPr>
          </a:p>
        </p:txBody>
      </p:sp>
      <p:sp>
        <p:nvSpPr>
          <p:cNvPr id="4" name="Date Placeholder 3"/>
          <p:cNvSpPr>
            <a:spLocks noGrp="1" noChangeArrowheads="1"/>
          </p:cNvSpPr>
          <p:nvPr>
            <p:ph type="dt" idx="10"/>
          </p:nvPr>
        </p:nvSpPr>
        <p:spPr>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2794860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iterate type="wd">
                                    <p:tmPct val="10000"/>
                                  </p:iterate>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nodeType="clickEffect">
                                  <p:stCondLst>
                                    <p:cond delay="0"/>
                                  </p:stCondLst>
                                  <p:iterate type="wd">
                                    <p:tmPct val="10000"/>
                                  </p:iterate>
                                  <p:childTnLst>
                                    <p:set>
                                      <p:cBhvr>
                                        <p:cTn id="13" dur="1" fill="hold">
                                          <p:stCondLst>
                                            <p:cond delay="0"/>
                                          </p:stCondLst>
                                        </p:cTn>
                                        <p:tgtEl>
                                          <p:spTgt spid="7">
                                            <p:txEl>
                                              <p:pRg st="1" end="1"/>
                                            </p:txEl>
                                          </p:spTgt>
                                        </p:tgtEl>
                                        <p:attrNameLst>
                                          <p:attrName>style.visibility</p:attrName>
                                        </p:attrNameLst>
                                      </p:cBhvr>
                                      <p:to>
                                        <p:strVal val="visible"/>
                                      </p:to>
                                    </p:set>
                                    <p:anim calcmode="lin" valueType="num">
                                      <p:cBhvr additive="base">
                                        <p:cTn id="14" dur="1000" fill="hold"/>
                                        <p:tgtEl>
                                          <p:spTgt spid="7">
                                            <p:txEl>
                                              <p:pRg st="1" end="1"/>
                                            </p:txEl>
                                          </p:spTgt>
                                        </p:tgtEl>
                                        <p:attrNameLst>
                                          <p:attrName>ppt_x</p:attrName>
                                        </p:attrNameLst>
                                      </p:cBhvr>
                                      <p:tavLst>
                                        <p:tav tm="0">
                                          <p:val>
                                            <p:strVal val="1+#ppt_w/2"/>
                                          </p:val>
                                        </p:tav>
                                        <p:tav tm="100000">
                                          <p:val>
                                            <p:strVal val="#ppt_x"/>
                                          </p:val>
                                        </p:tav>
                                      </p:tavLst>
                                    </p:anim>
                                    <p:anim calcmode="lin" valueType="num">
                                      <p:cBhvr additive="base">
                                        <p:cTn id="15" dur="10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nodeType="clickEffect">
                                  <p:stCondLst>
                                    <p:cond delay="0"/>
                                  </p:stCondLst>
                                  <p:iterate type="wd">
                                    <p:tmPct val="10000"/>
                                  </p:iterate>
                                  <p:childTnLst>
                                    <p:set>
                                      <p:cBhvr>
                                        <p:cTn id="19" dur="1" fill="hold">
                                          <p:stCondLst>
                                            <p:cond delay="0"/>
                                          </p:stCondLst>
                                        </p:cTn>
                                        <p:tgtEl>
                                          <p:spTgt spid="7">
                                            <p:txEl>
                                              <p:pRg st="2" end="2"/>
                                            </p:txEl>
                                          </p:spTgt>
                                        </p:tgtEl>
                                        <p:attrNameLst>
                                          <p:attrName>style.visibility</p:attrName>
                                        </p:attrNameLst>
                                      </p:cBhvr>
                                      <p:to>
                                        <p:strVal val="visible"/>
                                      </p:to>
                                    </p:set>
                                    <p:anim calcmode="lin" valueType="num">
                                      <p:cBhvr additive="base">
                                        <p:cTn id="20" dur="1000" fill="hold"/>
                                        <p:tgtEl>
                                          <p:spTgt spid="7">
                                            <p:txEl>
                                              <p:pRg st="2" end="2"/>
                                            </p:txEl>
                                          </p:spTgt>
                                        </p:tgtEl>
                                        <p:attrNameLst>
                                          <p:attrName>ppt_x</p:attrName>
                                        </p:attrNameLst>
                                      </p:cBhvr>
                                      <p:tavLst>
                                        <p:tav tm="0">
                                          <p:val>
                                            <p:strVal val="1+#ppt_w/2"/>
                                          </p:val>
                                        </p:tav>
                                        <p:tav tm="100000">
                                          <p:val>
                                            <p:strVal val="#ppt_x"/>
                                          </p:val>
                                        </p:tav>
                                      </p:tavLst>
                                    </p:anim>
                                    <p:anim calcmode="lin" valueType="num">
                                      <p:cBhvr additive="base">
                                        <p:cTn id="21" dur="10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nodeType="clickEffect">
                                  <p:stCondLst>
                                    <p:cond delay="0"/>
                                  </p:stCondLst>
                                  <p:childTnLst>
                                    <p:set>
                                      <p:cBhvr>
                                        <p:cTn id="25" dur="1" fill="hold">
                                          <p:stCondLst>
                                            <p:cond delay="0"/>
                                          </p:stCondLst>
                                        </p:cTn>
                                        <p:tgtEl>
                                          <p:spTgt spid="7">
                                            <p:txEl>
                                              <p:pRg st="3" end="3"/>
                                            </p:txEl>
                                          </p:spTgt>
                                        </p:tgtEl>
                                        <p:attrNameLst>
                                          <p:attrName>style.visibility</p:attrName>
                                        </p:attrNameLst>
                                      </p:cBhvr>
                                      <p:to>
                                        <p:strVal val="visible"/>
                                      </p:to>
                                    </p:set>
                                    <p:anim calcmode="lin" valueType="num">
                                      <p:cBhvr additive="base">
                                        <p:cTn id="26" dur="1000" fill="hold"/>
                                        <p:tgtEl>
                                          <p:spTgt spid="7">
                                            <p:txEl>
                                              <p:pRg st="3" end="3"/>
                                            </p:txEl>
                                          </p:spTgt>
                                        </p:tgtEl>
                                        <p:attrNameLst>
                                          <p:attrName>ppt_x</p:attrName>
                                        </p:attrNameLst>
                                      </p:cBhvr>
                                      <p:tavLst>
                                        <p:tav tm="0">
                                          <p:val>
                                            <p:strVal val="1+#ppt_w/2"/>
                                          </p:val>
                                        </p:tav>
                                        <p:tav tm="100000">
                                          <p:val>
                                            <p:strVal val="#ppt_x"/>
                                          </p:val>
                                        </p:tav>
                                      </p:tavLst>
                                    </p:anim>
                                    <p:anim calcmode="lin" valueType="num">
                                      <p:cBhvr additive="base">
                                        <p:cTn id="27" dur="1000" fill="hold"/>
                                        <p:tgtEl>
                                          <p:spTgt spid="7">
                                            <p:txEl>
                                              <p:pRg st="3" end="3"/>
                                            </p:txEl>
                                          </p:spTgt>
                                        </p:tgtEl>
                                        <p:attrNameLst>
                                          <p:attrName>ppt_y</p:attrName>
                                        </p:attrNameLst>
                                      </p:cBhvr>
                                      <p:tavLst>
                                        <p:tav tm="0">
                                          <p:val>
                                            <p:strVal val="#ppt_y"/>
                                          </p:val>
                                        </p:tav>
                                        <p:tav tm="100000">
                                          <p:val>
                                            <p:strVal val="#ppt_y"/>
                                          </p:val>
                                        </p:tav>
                                      </p:tavLst>
                                    </p:anim>
                                  </p:childTnLst>
                                </p:cTn>
                              </p:par>
                            </p:childTnLst>
                          </p:cTn>
                        </p:par>
                        <p:par>
                          <p:cTn id="28" fill="hold">
                            <p:stCondLst>
                              <p:cond delay="1000"/>
                            </p:stCondLst>
                            <p:childTnLst>
                              <p:par>
                                <p:cTn id="29" presetID="2" presetClass="entr" presetSubtype="2" fill="hold" nodeType="after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1000" fill="hold"/>
                                        <p:tgtEl>
                                          <p:spTgt spid="7">
                                            <p:txEl>
                                              <p:pRg st="4" end="4"/>
                                            </p:txEl>
                                          </p:spTgt>
                                        </p:tgtEl>
                                        <p:attrNameLst>
                                          <p:attrName>ppt_x</p:attrName>
                                        </p:attrNameLst>
                                      </p:cBhvr>
                                      <p:tavLst>
                                        <p:tav tm="0">
                                          <p:val>
                                            <p:strVal val="1+#ppt_w/2"/>
                                          </p:val>
                                        </p:tav>
                                        <p:tav tm="100000">
                                          <p:val>
                                            <p:strVal val="#ppt_x"/>
                                          </p:val>
                                        </p:tav>
                                      </p:tavLst>
                                    </p:anim>
                                    <p:anim calcmode="lin" valueType="num">
                                      <p:cBhvr additive="base">
                                        <p:cTn id="32" dur="1000" fill="hold"/>
                                        <p:tgtEl>
                                          <p:spTgt spid="7">
                                            <p:txEl>
                                              <p:pRg st="4" end="4"/>
                                            </p:txEl>
                                          </p:spTgt>
                                        </p:tgtEl>
                                        <p:attrNameLst>
                                          <p:attrName>ppt_y</p:attrName>
                                        </p:attrNameLst>
                                      </p:cBhvr>
                                      <p:tavLst>
                                        <p:tav tm="0">
                                          <p:val>
                                            <p:strVal val="#ppt_y"/>
                                          </p:val>
                                        </p:tav>
                                        <p:tav tm="100000">
                                          <p:val>
                                            <p:strVal val="#ppt_y"/>
                                          </p:val>
                                        </p:tav>
                                      </p:tavLst>
                                    </p:anim>
                                  </p:childTnLst>
                                </p:cTn>
                              </p:par>
                            </p:childTnLst>
                          </p:cTn>
                        </p:par>
                        <p:par>
                          <p:cTn id="33" fill="hold">
                            <p:stCondLst>
                              <p:cond delay="2000"/>
                            </p:stCondLst>
                            <p:childTnLst>
                              <p:par>
                                <p:cTn id="34" presetID="2" presetClass="entr" presetSubtype="2" fill="hold" nodeType="afterEffect">
                                  <p:stCondLst>
                                    <p:cond delay="0"/>
                                  </p:stCondLst>
                                  <p:childTnLst>
                                    <p:set>
                                      <p:cBhvr>
                                        <p:cTn id="35" dur="1" fill="hold">
                                          <p:stCondLst>
                                            <p:cond delay="0"/>
                                          </p:stCondLst>
                                        </p:cTn>
                                        <p:tgtEl>
                                          <p:spTgt spid="7">
                                            <p:txEl>
                                              <p:pRg st="5" end="5"/>
                                            </p:txEl>
                                          </p:spTgt>
                                        </p:tgtEl>
                                        <p:attrNameLst>
                                          <p:attrName>style.visibility</p:attrName>
                                        </p:attrNameLst>
                                      </p:cBhvr>
                                      <p:to>
                                        <p:strVal val="visible"/>
                                      </p:to>
                                    </p:set>
                                    <p:anim calcmode="lin" valueType="num">
                                      <p:cBhvr additive="base">
                                        <p:cTn id="36" dur="1000" fill="hold"/>
                                        <p:tgtEl>
                                          <p:spTgt spid="7">
                                            <p:txEl>
                                              <p:pRg st="5" end="5"/>
                                            </p:txEl>
                                          </p:spTgt>
                                        </p:tgtEl>
                                        <p:attrNameLst>
                                          <p:attrName>ppt_x</p:attrName>
                                        </p:attrNameLst>
                                      </p:cBhvr>
                                      <p:tavLst>
                                        <p:tav tm="0">
                                          <p:val>
                                            <p:strVal val="1+#ppt_w/2"/>
                                          </p:val>
                                        </p:tav>
                                        <p:tav tm="100000">
                                          <p:val>
                                            <p:strVal val="#ppt_x"/>
                                          </p:val>
                                        </p:tav>
                                      </p:tavLst>
                                    </p:anim>
                                    <p:anim calcmode="lin" valueType="num">
                                      <p:cBhvr additive="base">
                                        <p:cTn id="37" dur="1000" fill="hold"/>
                                        <p:tgtEl>
                                          <p:spTgt spid="7">
                                            <p:txEl>
                                              <p:pRg st="5" end="5"/>
                                            </p:txEl>
                                          </p:spTgt>
                                        </p:tgtEl>
                                        <p:attrNameLst>
                                          <p:attrName>ppt_y</p:attrName>
                                        </p:attrNameLst>
                                      </p:cBhvr>
                                      <p:tavLst>
                                        <p:tav tm="0">
                                          <p:val>
                                            <p:strVal val="#ppt_y"/>
                                          </p:val>
                                        </p:tav>
                                        <p:tav tm="100000">
                                          <p:val>
                                            <p:strVal val="#ppt_y"/>
                                          </p:val>
                                        </p:tav>
                                      </p:tavLst>
                                    </p:anim>
                                  </p:childTnLst>
                                </p:cTn>
                              </p:par>
                            </p:childTnLst>
                          </p:cTn>
                        </p:par>
                        <p:par>
                          <p:cTn id="38" fill="hold">
                            <p:stCondLst>
                              <p:cond delay="3000"/>
                            </p:stCondLst>
                            <p:childTnLst>
                              <p:par>
                                <p:cTn id="39" presetID="2" presetClass="entr" presetSubtype="2" fill="hold" nodeType="after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1000" fill="hold"/>
                                        <p:tgtEl>
                                          <p:spTgt spid="7">
                                            <p:txEl>
                                              <p:pRg st="6" end="6"/>
                                            </p:txEl>
                                          </p:spTgt>
                                        </p:tgtEl>
                                        <p:attrNameLst>
                                          <p:attrName>ppt_x</p:attrName>
                                        </p:attrNameLst>
                                      </p:cBhvr>
                                      <p:tavLst>
                                        <p:tav tm="0">
                                          <p:val>
                                            <p:strVal val="1+#ppt_w/2"/>
                                          </p:val>
                                        </p:tav>
                                        <p:tav tm="100000">
                                          <p:val>
                                            <p:strVal val="#ppt_x"/>
                                          </p:val>
                                        </p:tav>
                                      </p:tavLst>
                                    </p:anim>
                                    <p:anim calcmode="lin" valueType="num">
                                      <p:cBhvr additive="base">
                                        <p:cTn id="42" dur="1000" fill="hold"/>
                                        <p:tgtEl>
                                          <p:spTgt spid="7">
                                            <p:txEl>
                                              <p:pRg st="6" end="6"/>
                                            </p:txEl>
                                          </p:spTgt>
                                        </p:tgtEl>
                                        <p:attrNameLst>
                                          <p:attrName>ppt_y</p:attrName>
                                        </p:attrNameLst>
                                      </p:cBhvr>
                                      <p:tavLst>
                                        <p:tav tm="0">
                                          <p:val>
                                            <p:strVal val="#ppt_y"/>
                                          </p:val>
                                        </p:tav>
                                        <p:tav tm="100000">
                                          <p:val>
                                            <p:strVal val="#ppt_y"/>
                                          </p:val>
                                        </p:tav>
                                      </p:tavLst>
                                    </p:anim>
                                  </p:childTnLst>
                                </p:cTn>
                              </p:par>
                            </p:childTnLst>
                          </p:cTn>
                        </p:par>
                        <p:par>
                          <p:cTn id="43" fill="hold">
                            <p:stCondLst>
                              <p:cond delay="4000"/>
                            </p:stCondLst>
                            <p:childTnLst>
                              <p:par>
                                <p:cTn id="44" presetID="2" presetClass="entr" presetSubtype="2" fill="hold" nodeType="afterEffect">
                                  <p:stCondLst>
                                    <p:cond delay="0"/>
                                  </p:stCondLst>
                                  <p:childTnLst>
                                    <p:set>
                                      <p:cBhvr>
                                        <p:cTn id="45" dur="1" fill="hold">
                                          <p:stCondLst>
                                            <p:cond delay="0"/>
                                          </p:stCondLst>
                                        </p:cTn>
                                        <p:tgtEl>
                                          <p:spTgt spid="7">
                                            <p:txEl>
                                              <p:pRg st="7" end="7"/>
                                            </p:txEl>
                                          </p:spTgt>
                                        </p:tgtEl>
                                        <p:attrNameLst>
                                          <p:attrName>style.visibility</p:attrName>
                                        </p:attrNameLst>
                                      </p:cBhvr>
                                      <p:to>
                                        <p:strVal val="visible"/>
                                      </p:to>
                                    </p:set>
                                    <p:anim calcmode="lin" valueType="num">
                                      <p:cBhvr additive="base">
                                        <p:cTn id="46" dur="1000" fill="hold"/>
                                        <p:tgtEl>
                                          <p:spTgt spid="7">
                                            <p:txEl>
                                              <p:pRg st="7" end="7"/>
                                            </p:txEl>
                                          </p:spTgt>
                                        </p:tgtEl>
                                        <p:attrNameLst>
                                          <p:attrName>ppt_x</p:attrName>
                                        </p:attrNameLst>
                                      </p:cBhvr>
                                      <p:tavLst>
                                        <p:tav tm="0">
                                          <p:val>
                                            <p:strVal val="1+#ppt_w/2"/>
                                          </p:val>
                                        </p:tav>
                                        <p:tav tm="100000">
                                          <p:val>
                                            <p:strVal val="#ppt_x"/>
                                          </p:val>
                                        </p:tav>
                                      </p:tavLst>
                                    </p:anim>
                                    <p:anim calcmode="lin" valueType="num">
                                      <p:cBhvr additive="base">
                                        <p:cTn id="47" dur="1000" fill="hold"/>
                                        <p:tgtEl>
                                          <p:spTgt spid="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7">
                                            <p:txEl>
                                              <p:pRg st="8" end="8"/>
                                            </p:txEl>
                                          </p:spTgt>
                                        </p:tgtEl>
                                        <p:attrNameLst>
                                          <p:attrName>style.visibility</p:attrName>
                                        </p:attrNameLst>
                                      </p:cBhvr>
                                      <p:to>
                                        <p:strVal val="visible"/>
                                      </p:to>
                                    </p:set>
                                    <p:animEffect transition="in" filter="fade">
                                      <p:cBhvr>
                                        <p:cTn id="52" dur="1000"/>
                                        <p:tgtEl>
                                          <p:spTgt spid="7">
                                            <p:txEl>
                                              <p:pRg st="8" end="8"/>
                                            </p:txEl>
                                          </p:spTgt>
                                        </p:tgtEl>
                                      </p:cBhvr>
                                    </p:animEffect>
                                    <p:anim calcmode="lin" valueType="num">
                                      <p:cBhvr>
                                        <p:cTn id="53"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54"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902" y="1743494"/>
            <a:ext cx="3845184" cy="2802748"/>
          </a:xfrm>
        </p:spPr>
        <p:txBody>
          <a:bodyPr/>
          <a:lstStyle/>
          <a:p>
            <a:pPr algn="l"/>
            <a:r>
              <a:rPr lang="en-IE" dirty="0" smtClean="0"/>
              <a:t>Example:</a:t>
            </a:r>
            <a:br>
              <a:rPr lang="en-IE" dirty="0" smtClean="0"/>
            </a:br>
            <a:r>
              <a:rPr lang="en-IE" dirty="0" smtClean="0">
                <a:solidFill>
                  <a:srgbClr val="0070C0"/>
                </a:solidFill>
              </a:rPr>
              <a:t>Type 1</a:t>
            </a:r>
            <a:br>
              <a:rPr lang="en-IE" dirty="0" smtClean="0">
                <a:solidFill>
                  <a:srgbClr val="0070C0"/>
                </a:solidFill>
              </a:rPr>
            </a:br>
            <a:r>
              <a:rPr lang="en-IE" dirty="0" smtClean="0">
                <a:solidFill>
                  <a:srgbClr val="0070C0"/>
                </a:solidFill>
              </a:rPr>
              <a:t>Hypervisor</a:t>
            </a:r>
            <a:endParaRPr lang="en-IE" dirty="0">
              <a:solidFill>
                <a:srgbClr val="0070C0"/>
              </a:solidFill>
            </a:endParaRPr>
          </a:p>
        </p:txBody>
      </p:sp>
      <p:grpSp>
        <p:nvGrpSpPr>
          <p:cNvPr id="33" name="Group 32"/>
          <p:cNvGrpSpPr/>
          <p:nvPr/>
        </p:nvGrpSpPr>
        <p:grpSpPr>
          <a:xfrm>
            <a:off x="4572000" y="103031"/>
            <a:ext cx="5394788" cy="5911665"/>
            <a:chOff x="4572000" y="103031"/>
            <a:chExt cx="5394788" cy="5911665"/>
          </a:xfrm>
        </p:grpSpPr>
        <p:grpSp>
          <p:nvGrpSpPr>
            <p:cNvPr id="30" name="Group 29"/>
            <p:cNvGrpSpPr/>
            <p:nvPr/>
          </p:nvGrpSpPr>
          <p:grpSpPr>
            <a:xfrm>
              <a:off x="4572000" y="103031"/>
              <a:ext cx="5394788" cy="5911665"/>
              <a:chOff x="5214788" y="355804"/>
              <a:chExt cx="4752000" cy="5658892"/>
            </a:xfrm>
          </p:grpSpPr>
          <p:sp>
            <p:nvSpPr>
              <p:cNvPr id="4" name="Rounded Rectangle 3"/>
              <p:cNvSpPr/>
              <p:nvPr/>
            </p:nvSpPr>
            <p:spPr bwMode="auto">
              <a:xfrm>
                <a:off x="5214788" y="355804"/>
                <a:ext cx="4752000" cy="5658892"/>
              </a:xfrm>
              <a:prstGeom prst="roundRect">
                <a:avLst/>
              </a:prstGeom>
              <a:solidFill>
                <a:schemeClr val="bg1"/>
              </a:solidFill>
              <a:ln w="28575"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endParaRPr kumimoji="0" lang="en-IE" sz="1800" b="0" i="0" u="none" strike="noStrike" cap="none" normalizeH="0" baseline="0">
                  <a:ln>
                    <a:noFill/>
                  </a:ln>
                  <a:solidFill>
                    <a:schemeClr val="bg1"/>
                  </a:solidFill>
                  <a:effectLst/>
                  <a:latin typeface="Calibri" pitchFamily="60" charset="0"/>
                </a:endParaRPr>
              </a:p>
            </p:txBody>
          </p:sp>
          <p:sp>
            <p:nvSpPr>
              <p:cNvPr id="5" name="Rounded Rectangle 4"/>
              <p:cNvSpPr/>
              <p:nvPr/>
            </p:nvSpPr>
            <p:spPr bwMode="auto">
              <a:xfrm>
                <a:off x="7651102" y="805702"/>
                <a:ext cx="2016000" cy="2796085"/>
              </a:xfrm>
              <a:prstGeom prst="roundRect">
                <a:avLst/>
              </a:prstGeom>
              <a:solidFill>
                <a:schemeClr val="accent2">
                  <a:lumMod val="20000"/>
                  <a:lumOff val="80000"/>
                </a:schemeClr>
              </a:solidFill>
              <a:ln w="28575" cap="flat" cmpd="sng" algn="ctr">
                <a:solidFill>
                  <a:schemeClr val="accent2"/>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endParaRPr kumimoji="0" lang="en-IE" sz="1800" b="0" i="0" u="none" strike="noStrike" cap="none" normalizeH="0" baseline="0">
                  <a:ln>
                    <a:noFill/>
                  </a:ln>
                  <a:solidFill>
                    <a:schemeClr val="bg1"/>
                  </a:solidFill>
                  <a:effectLst/>
                  <a:latin typeface="Calibri" pitchFamily="60" charset="0"/>
                </a:endParaRPr>
              </a:p>
            </p:txBody>
          </p:sp>
          <p:sp>
            <p:nvSpPr>
              <p:cNvPr id="6" name="Rounded Rectangle 5"/>
              <p:cNvSpPr/>
              <p:nvPr/>
            </p:nvSpPr>
            <p:spPr bwMode="auto">
              <a:xfrm>
                <a:off x="5563990" y="790462"/>
                <a:ext cx="2016000" cy="2796085"/>
              </a:xfrm>
              <a:prstGeom prst="roundRect">
                <a:avLst/>
              </a:prstGeom>
              <a:solidFill>
                <a:schemeClr val="accent1">
                  <a:lumMod val="20000"/>
                  <a:lumOff val="80000"/>
                </a:schemeClr>
              </a:solidFill>
              <a:ln w="28575" cap="flat" cmpd="sng" algn="ctr">
                <a:solidFill>
                  <a:schemeClr val="accent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endParaRPr kumimoji="0" lang="en-IE" sz="1800" b="0" i="0" u="none" strike="noStrike" cap="none" normalizeH="0" baseline="0">
                  <a:ln>
                    <a:noFill/>
                  </a:ln>
                  <a:solidFill>
                    <a:schemeClr val="bg1"/>
                  </a:solidFill>
                  <a:effectLst/>
                  <a:latin typeface="Calibri" pitchFamily="60" charset="0"/>
                </a:endParaRPr>
              </a:p>
            </p:txBody>
          </p:sp>
          <p:sp>
            <p:nvSpPr>
              <p:cNvPr id="7" name="Rounded Rectangle 6"/>
              <p:cNvSpPr/>
              <p:nvPr/>
            </p:nvSpPr>
            <p:spPr bwMode="auto">
              <a:xfrm>
                <a:off x="5644946" y="2299223"/>
                <a:ext cx="1855281" cy="1212783"/>
              </a:xfrm>
              <a:prstGeom prst="roundRect">
                <a:avLst/>
              </a:prstGeom>
              <a:solidFill>
                <a:schemeClr val="accent3">
                  <a:lumMod val="85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endParaRPr kumimoji="0" lang="en-IE" sz="1800" b="0" i="0" u="none" strike="noStrike" cap="none" normalizeH="0" baseline="0">
                  <a:ln>
                    <a:noFill/>
                  </a:ln>
                  <a:solidFill>
                    <a:schemeClr val="bg1"/>
                  </a:solidFill>
                  <a:effectLst/>
                  <a:latin typeface="Calibri" pitchFamily="60" charset="0"/>
                </a:endParaRPr>
              </a:p>
            </p:txBody>
          </p:sp>
          <p:sp>
            <p:nvSpPr>
              <p:cNvPr id="8" name="Rounded Rectangle 7"/>
              <p:cNvSpPr/>
              <p:nvPr/>
            </p:nvSpPr>
            <p:spPr bwMode="auto">
              <a:xfrm>
                <a:off x="5644946" y="964280"/>
                <a:ext cx="1855281" cy="419125"/>
              </a:xfrm>
              <a:prstGeom prst="roundRect">
                <a:avLst/>
              </a:prstGeom>
              <a:solidFill>
                <a:schemeClr val="bg1"/>
              </a:solidFill>
              <a:ln w="28575" cap="flat" cmpd="sng" algn="ctr">
                <a:solidFill>
                  <a:srgbClr val="7030A0"/>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coolSlant"/>
              </a:sp3d>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applications</a:t>
                </a:r>
              </a:p>
            </p:txBody>
          </p:sp>
          <p:sp>
            <p:nvSpPr>
              <p:cNvPr id="9" name="Rectangle 8"/>
              <p:cNvSpPr/>
              <p:nvPr/>
            </p:nvSpPr>
            <p:spPr bwMode="auto">
              <a:xfrm>
                <a:off x="5545702" y="3661421"/>
                <a:ext cx="4121400" cy="648000"/>
              </a:xfrm>
              <a:prstGeom prst="rect">
                <a:avLst/>
              </a:prstGeom>
              <a:solidFill>
                <a:schemeClr val="bg1"/>
              </a:solidFill>
              <a:ln w="38100" cap="flat" cmpd="sng" algn="ctr">
                <a:solidFill>
                  <a:schemeClr val="accent6">
                    <a:lumMod val="75000"/>
                  </a:schemeClr>
                </a:solidFill>
                <a:prstDash val="solid"/>
                <a:round/>
                <a:headEnd type="none" w="med" len="med"/>
                <a:tailEnd type="none" w="med" len="med"/>
              </a:ln>
              <a:effectLst/>
              <a:scene3d>
                <a:camera prst="orthographicFront"/>
                <a:lightRig rig="threePt" dir="t"/>
              </a:scene3d>
              <a:sp3d>
                <a:bevelT w="152400" h="50800" prst="softRound"/>
              </a:sp3d>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Virtualisation </a:t>
                </a: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layer (VMM)</a:t>
                </a:r>
                <a:endParaRPr lang="en-IE" b="1" dirty="0" smtClean="0">
                  <a:latin typeface="Liberation Serif" panose="02020603050405020304" pitchFamily="18" charset="0"/>
                  <a:ea typeface="Liberation Serif" panose="02020603050405020304" pitchFamily="18" charset="0"/>
                  <a:cs typeface="Liberation Serif" panose="02020603050405020304" pitchFamily="18" charset="0"/>
                </a:endParaRPr>
              </a:p>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(Type 1 Hypervisor)</a:t>
                </a:r>
              </a:p>
            </p:txBody>
          </p:sp>
          <p:sp>
            <p:nvSpPr>
              <p:cNvPr id="10" name="Rounded Rectangle 9"/>
              <p:cNvSpPr/>
              <p:nvPr/>
            </p:nvSpPr>
            <p:spPr bwMode="auto">
              <a:xfrm>
                <a:off x="7730383" y="958053"/>
                <a:ext cx="1854843" cy="419125"/>
              </a:xfrm>
              <a:prstGeom prst="roundRect">
                <a:avLst/>
              </a:prstGeom>
              <a:solidFill>
                <a:schemeClr val="bg1"/>
              </a:solidFill>
              <a:ln w="28575" cap="flat" cmpd="sng" algn="ctr">
                <a:solidFill>
                  <a:srgbClr val="7030A0"/>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coolSlant"/>
              </a:sp3d>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applications</a:t>
                </a:r>
              </a:p>
            </p:txBody>
          </p:sp>
          <p:sp>
            <p:nvSpPr>
              <p:cNvPr id="11" name="Rectangle 10"/>
              <p:cNvSpPr/>
              <p:nvPr/>
            </p:nvSpPr>
            <p:spPr bwMode="auto">
              <a:xfrm>
                <a:off x="5644946" y="1505671"/>
                <a:ext cx="1855281" cy="713025"/>
              </a:xfrm>
              <a:prstGeom prst="rect">
                <a:avLst/>
              </a:prstGeom>
              <a:solidFill>
                <a:schemeClr val="bg1"/>
              </a:solidFill>
              <a:ln w="28575" cap="flat" cmpd="sng" algn="ctr">
                <a:solidFill>
                  <a:schemeClr val="accent6">
                    <a:lumMod val="75000"/>
                  </a:schemeClr>
                </a:solidFill>
                <a:prstDash val="solid"/>
                <a:round/>
                <a:headEnd type="none" w="med" len="med"/>
                <a:tailEnd type="none" w="med" len="med"/>
              </a:ln>
              <a:effectLst/>
              <a:scene3d>
                <a:camera prst="orthographicFront"/>
                <a:lightRig rig="threePt" dir="t"/>
              </a:scene3d>
              <a:sp3d>
                <a:bevelT w="152400" h="50800" prst="softRound"/>
              </a:sp3d>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UNIX/Linux</a:t>
                </a:r>
                <a:endParaRPr lang="en-IE" b="1" dirty="0">
                  <a:latin typeface="Liberation Serif" panose="02020603050405020304" pitchFamily="18" charset="0"/>
                  <a:ea typeface="Liberation Serif" panose="02020603050405020304" pitchFamily="18" charset="0"/>
                  <a:cs typeface="Liberation Serif" panose="02020603050405020304" pitchFamily="18" charset="0"/>
                </a:endParaRPr>
              </a:p>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OS</a:t>
                </a:r>
              </a:p>
            </p:txBody>
          </p:sp>
          <p:sp>
            <p:nvSpPr>
              <p:cNvPr id="12" name="Rectangle 11"/>
              <p:cNvSpPr/>
              <p:nvPr/>
            </p:nvSpPr>
            <p:spPr bwMode="auto">
              <a:xfrm>
                <a:off x="7730383" y="1490432"/>
                <a:ext cx="1854843" cy="713025"/>
              </a:xfrm>
              <a:prstGeom prst="rect">
                <a:avLst/>
              </a:prstGeom>
              <a:solidFill>
                <a:schemeClr val="bg1"/>
              </a:solidFill>
              <a:ln w="28575" cap="flat" cmpd="sng" algn="ctr">
                <a:solidFill>
                  <a:schemeClr val="accent6">
                    <a:lumMod val="75000"/>
                  </a:schemeClr>
                </a:solidFill>
                <a:prstDash val="solid"/>
                <a:round/>
                <a:headEnd type="none" w="med" len="med"/>
                <a:tailEnd type="none" w="med" len="med"/>
              </a:ln>
              <a:effectLst/>
              <a:scene3d>
                <a:camera prst="orthographicFront"/>
                <a:lightRig rig="threePt" dir="t"/>
              </a:scene3d>
              <a:sp3d>
                <a:bevelT w="152400" h="50800" prst="softRound"/>
              </a:sp3d>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MS </a:t>
                </a:r>
                <a:r>
                  <a:rPr kumimoji="0" lang="en-IE" sz="1800" b="1" i="0"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Windows</a:t>
                </a:r>
              </a:p>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OS</a:t>
                </a:r>
                <a:endParaRPr kumimoji="0" lang="en-IE" sz="18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3" name="Rounded Rectangle 12"/>
              <p:cNvSpPr/>
              <p:nvPr/>
            </p:nvSpPr>
            <p:spPr bwMode="auto">
              <a:xfrm>
                <a:off x="5545702" y="4388004"/>
                <a:ext cx="4121400" cy="1501801"/>
              </a:xfrm>
              <a:prstGeom prst="roundRect">
                <a:avLst/>
              </a:prstGeom>
              <a:solidFill>
                <a:schemeClr val="accent3">
                  <a:lumMod val="8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endParaRPr kumimoji="0" lang="en-IE" sz="1800" b="0" i="0" u="none" strike="noStrike" cap="none" normalizeH="0" baseline="0">
                  <a:ln>
                    <a:noFill/>
                  </a:ln>
                  <a:solidFill>
                    <a:schemeClr val="bg1"/>
                  </a:solidFill>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4" name="Rounded Rectangle 13"/>
              <p:cNvSpPr/>
              <p:nvPr/>
            </p:nvSpPr>
            <p:spPr bwMode="auto">
              <a:xfrm>
                <a:off x="5888786" y="4486182"/>
                <a:ext cx="1575663" cy="432000"/>
              </a:xfrm>
              <a:prstGeom prst="roundRect">
                <a:avLst/>
              </a:prstGeom>
              <a:solidFill>
                <a:schemeClr val="bg1"/>
              </a:solidFill>
              <a:ln w="19050" cap="flat" cmpd="sng" algn="ctr">
                <a:no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b="1" i="0"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Processor(s)</a:t>
                </a:r>
                <a:endParaRPr kumimoji="0" lang="en-IE"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5" name="Rounded Rectangle 14"/>
              <p:cNvSpPr/>
              <p:nvPr/>
            </p:nvSpPr>
            <p:spPr bwMode="auto">
              <a:xfrm>
                <a:off x="7742517" y="4496602"/>
                <a:ext cx="1575663" cy="432000"/>
              </a:xfrm>
              <a:prstGeom prst="roundRect">
                <a:avLst/>
              </a:prstGeom>
              <a:solidFill>
                <a:schemeClr val="bg1"/>
              </a:solidFill>
              <a:ln w="19050" cap="flat" cmpd="sng" algn="ctr">
                <a:no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Disk(s)</a:t>
                </a:r>
                <a:endParaRPr kumimoji="0" lang="en-IE"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6" name="Rounded Rectangle 15"/>
              <p:cNvSpPr/>
              <p:nvPr/>
            </p:nvSpPr>
            <p:spPr bwMode="auto">
              <a:xfrm>
                <a:off x="5888786" y="4987930"/>
                <a:ext cx="1575663" cy="506503"/>
              </a:xfrm>
              <a:prstGeom prst="roundRect">
                <a:avLst/>
              </a:prstGeom>
              <a:solidFill>
                <a:schemeClr val="bg1"/>
              </a:solidFill>
              <a:ln w="19050" cap="flat" cmpd="sng" algn="ctr">
                <a:no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ts val="1600"/>
                  </a:lnSpc>
                  <a:spcBef>
                    <a:spcPct val="0"/>
                  </a:spcBef>
                  <a:spcAft>
                    <a:spcPct val="0"/>
                  </a:spcAft>
                  <a:buClr>
                    <a:srgbClr val="000000"/>
                  </a:buClr>
                  <a:buSzPct val="100000"/>
                  <a:buFont typeface="Calibri" pitchFamily="60" charset="0"/>
                  <a:buNone/>
                  <a:tabLst/>
                </a:pP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RAM</a:t>
                </a:r>
              </a:p>
              <a:p>
                <a:pPr marL="0" marR="0" indent="0" algn="ctr" defTabSz="449263" rtl="0" eaLnBrk="1" fontAlgn="base" latinLnBrk="0" hangingPunct="1">
                  <a:lnSpc>
                    <a:spcPts val="1600"/>
                  </a:lnSpc>
                  <a:spcBef>
                    <a:spcPct val="0"/>
                  </a:spcBef>
                  <a:spcAft>
                    <a:spcPct val="0"/>
                  </a:spcAft>
                  <a:buClr>
                    <a:srgbClr val="000000"/>
                  </a:buClr>
                  <a:buSzPct val="100000"/>
                  <a:buFont typeface="Calibri" pitchFamily="60" charset="0"/>
                  <a:buNone/>
                  <a:tabLst/>
                </a:pP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memory</a:t>
                </a:r>
                <a:endParaRPr kumimoji="0" lang="en-IE"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7" name="Rounded Rectangle 16"/>
              <p:cNvSpPr/>
              <p:nvPr/>
            </p:nvSpPr>
            <p:spPr bwMode="auto">
              <a:xfrm>
                <a:off x="7742517" y="4987930"/>
                <a:ext cx="1575663" cy="506503"/>
              </a:xfrm>
              <a:prstGeom prst="roundRect">
                <a:avLst/>
              </a:prstGeom>
              <a:solidFill>
                <a:schemeClr val="bg1"/>
              </a:solidFill>
              <a:ln w="19050" cap="flat" cmpd="sng" algn="ctr">
                <a:no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ts val="1600"/>
                  </a:lnSpc>
                  <a:spcBef>
                    <a:spcPct val="0"/>
                  </a:spcBef>
                  <a:spcAft>
                    <a:spcPct val="0"/>
                  </a:spcAft>
                  <a:buClr>
                    <a:srgbClr val="000000"/>
                  </a:buClr>
                  <a:buSzPct val="100000"/>
                  <a:buFont typeface="Calibri" pitchFamily="60" charset="0"/>
                  <a:buNone/>
                  <a:tabLst/>
                </a:pP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Network</a:t>
                </a:r>
              </a:p>
              <a:p>
                <a:pPr marL="0" marR="0" indent="0" algn="ctr" defTabSz="449263" rtl="0" eaLnBrk="1" fontAlgn="base" latinLnBrk="0" hangingPunct="1">
                  <a:lnSpc>
                    <a:spcPts val="1600"/>
                  </a:lnSpc>
                  <a:spcBef>
                    <a:spcPct val="0"/>
                  </a:spcBef>
                  <a:spcAft>
                    <a:spcPct val="0"/>
                  </a:spcAft>
                  <a:buClr>
                    <a:srgbClr val="000000"/>
                  </a:buClr>
                  <a:buSzPct val="100000"/>
                  <a:buFont typeface="Calibri" pitchFamily="60" charset="0"/>
                  <a:buNone/>
                  <a:tabLst/>
                </a:pP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NIC(s)</a:t>
                </a:r>
                <a:endParaRPr kumimoji="0" lang="en-IE"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8" name="TextBox 17"/>
              <p:cNvSpPr txBox="1"/>
              <p:nvPr/>
            </p:nvSpPr>
            <p:spPr>
              <a:xfrm>
                <a:off x="6429465" y="5505937"/>
                <a:ext cx="2626105" cy="400110"/>
              </a:xfrm>
              <a:prstGeom prst="rect">
                <a:avLst/>
              </a:prstGeom>
              <a:noFill/>
            </p:spPr>
            <p:txBody>
              <a:bodyPr wrap="square" rtlCol="0">
                <a:spAutoFit/>
              </a:bodyPr>
              <a:lstStyle/>
              <a:p>
                <a:r>
                  <a:rPr lang="en-IE" sz="2000" b="1" dirty="0" smtClean="0">
                    <a:latin typeface="Liberation Serif" panose="02020603050405020304" pitchFamily="18" charset="0"/>
                    <a:ea typeface="Liberation Serif" panose="02020603050405020304" pitchFamily="18" charset="0"/>
                    <a:cs typeface="Liberation Serif" panose="02020603050405020304" pitchFamily="18" charset="0"/>
                  </a:rPr>
                  <a:t>Computer</a:t>
                </a: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 </a:t>
                </a:r>
                <a:r>
                  <a:rPr lang="en-IE" sz="2000" b="1" dirty="0" smtClean="0">
                    <a:latin typeface="Liberation Serif" panose="02020603050405020304" pitchFamily="18" charset="0"/>
                    <a:ea typeface="Liberation Serif" panose="02020603050405020304" pitchFamily="18" charset="0"/>
                    <a:cs typeface="Liberation Serif" panose="02020603050405020304" pitchFamily="18" charset="0"/>
                  </a:rPr>
                  <a:t>Hardware</a:t>
                </a:r>
                <a:endParaRPr lang="en-IE" sz="20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9" name="TextBox 18"/>
              <p:cNvSpPr txBox="1"/>
              <p:nvPr/>
            </p:nvSpPr>
            <p:spPr>
              <a:xfrm>
                <a:off x="5863500" y="2406754"/>
                <a:ext cx="720000" cy="374571"/>
              </a:xfrm>
              <a:prstGeom prst="roundRect">
                <a:avLst/>
              </a:prstGeom>
              <a:solidFill>
                <a:schemeClr val="bg1"/>
              </a:solidFill>
              <a:ln w="19050">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CPU</a:t>
                </a:r>
                <a:endParaRPr lang="en-IE" sz="16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0" name="TextBox 19"/>
              <p:cNvSpPr txBox="1"/>
              <p:nvPr/>
            </p:nvSpPr>
            <p:spPr>
              <a:xfrm>
                <a:off x="6639429" y="2406754"/>
                <a:ext cx="720000" cy="374571"/>
              </a:xfrm>
              <a:prstGeom prst="roundRect">
                <a:avLst/>
              </a:prstGeom>
              <a:solidFill>
                <a:schemeClr val="bg1"/>
              </a:solidFill>
              <a:ln w="19050">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HDD</a:t>
                </a:r>
                <a:endParaRPr lang="en-IE" sz="16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1" name="TextBox 20"/>
              <p:cNvSpPr txBox="1"/>
              <p:nvPr/>
            </p:nvSpPr>
            <p:spPr>
              <a:xfrm>
                <a:off x="5864527" y="2851073"/>
                <a:ext cx="720000" cy="374571"/>
              </a:xfrm>
              <a:prstGeom prst="roundRect">
                <a:avLst/>
              </a:prstGeom>
              <a:solidFill>
                <a:schemeClr val="bg1"/>
              </a:solidFill>
              <a:ln w="19050">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RAM</a:t>
                </a:r>
                <a:endParaRPr lang="en-IE" sz="16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2" name="TextBox 21"/>
              <p:cNvSpPr txBox="1"/>
              <p:nvPr/>
            </p:nvSpPr>
            <p:spPr>
              <a:xfrm>
                <a:off x="6639429" y="2851072"/>
                <a:ext cx="720000" cy="374571"/>
              </a:xfrm>
              <a:prstGeom prst="roundRect">
                <a:avLst/>
              </a:prstGeom>
              <a:solidFill>
                <a:schemeClr val="bg1"/>
              </a:solidFill>
              <a:ln w="19050">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NIC</a:t>
                </a:r>
                <a:endParaRPr lang="en-IE" sz="16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3" name="TextBox 22"/>
              <p:cNvSpPr txBox="1"/>
              <p:nvPr/>
            </p:nvSpPr>
            <p:spPr>
              <a:xfrm>
                <a:off x="6000307" y="3186381"/>
                <a:ext cx="1166386" cy="369332"/>
              </a:xfrm>
              <a:prstGeom prst="rect">
                <a:avLst/>
              </a:prstGeom>
              <a:noFill/>
            </p:spPr>
            <p:txBody>
              <a:bodyPr wrap="square" rtlCol="0">
                <a:spAutoFit/>
              </a:bodyPr>
              <a:lstStyle/>
              <a:p>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hardware</a:t>
                </a:r>
                <a:endParaRPr lang="en-IE"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4" name="Rounded Rectangle 23"/>
              <p:cNvSpPr/>
              <p:nvPr/>
            </p:nvSpPr>
            <p:spPr bwMode="auto">
              <a:xfrm>
                <a:off x="7730383" y="2286202"/>
                <a:ext cx="1855281" cy="1212783"/>
              </a:xfrm>
              <a:prstGeom prst="roundRect">
                <a:avLst/>
              </a:prstGeom>
              <a:solidFill>
                <a:schemeClr val="accent3">
                  <a:lumMod val="85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endParaRPr kumimoji="0" lang="en-IE" sz="1800" b="0" i="0" u="none" strike="noStrike" cap="none" normalizeH="0" baseline="0">
                  <a:ln>
                    <a:noFill/>
                  </a:ln>
                  <a:solidFill>
                    <a:schemeClr val="bg1"/>
                  </a:solidFill>
                  <a:effectLst/>
                  <a:latin typeface="Calibri" pitchFamily="60" charset="0"/>
                </a:endParaRPr>
              </a:p>
            </p:txBody>
          </p:sp>
          <p:sp>
            <p:nvSpPr>
              <p:cNvPr id="25" name="TextBox 24"/>
              <p:cNvSpPr txBox="1"/>
              <p:nvPr/>
            </p:nvSpPr>
            <p:spPr>
              <a:xfrm>
                <a:off x="7948937" y="2393733"/>
                <a:ext cx="720000" cy="374571"/>
              </a:xfrm>
              <a:prstGeom prst="roundRect">
                <a:avLst/>
              </a:prstGeom>
              <a:solidFill>
                <a:schemeClr val="bg1"/>
              </a:solidFill>
              <a:ln w="19050">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CPU</a:t>
                </a:r>
                <a:endParaRPr lang="en-IE" sz="16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6" name="TextBox 25"/>
              <p:cNvSpPr txBox="1"/>
              <p:nvPr/>
            </p:nvSpPr>
            <p:spPr>
              <a:xfrm>
                <a:off x="8724866" y="2393733"/>
                <a:ext cx="720000" cy="374571"/>
              </a:xfrm>
              <a:prstGeom prst="roundRect">
                <a:avLst/>
              </a:prstGeom>
              <a:solidFill>
                <a:schemeClr val="bg1"/>
              </a:solidFill>
              <a:ln w="19050">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HDD</a:t>
                </a:r>
                <a:endParaRPr lang="en-IE" sz="16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7" name="TextBox 26"/>
              <p:cNvSpPr txBox="1"/>
              <p:nvPr/>
            </p:nvSpPr>
            <p:spPr>
              <a:xfrm>
                <a:off x="7949964" y="2838052"/>
                <a:ext cx="720000" cy="374571"/>
              </a:xfrm>
              <a:prstGeom prst="roundRect">
                <a:avLst/>
              </a:prstGeom>
              <a:solidFill>
                <a:schemeClr val="bg1"/>
              </a:solidFill>
              <a:ln w="19050">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RAM</a:t>
                </a:r>
                <a:endParaRPr lang="en-IE" sz="16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8" name="TextBox 27"/>
              <p:cNvSpPr txBox="1"/>
              <p:nvPr/>
            </p:nvSpPr>
            <p:spPr>
              <a:xfrm>
                <a:off x="8724866" y="2838051"/>
                <a:ext cx="720000" cy="374571"/>
              </a:xfrm>
              <a:prstGeom prst="roundRect">
                <a:avLst/>
              </a:prstGeom>
              <a:solidFill>
                <a:schemeClr val="bg1"/>
              </a:solidFill>
              <a:ln w="19050">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NIC</a:t>
                </a:r>
                <a:endParaRPr lang="en-IE" sz="16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9" name="TextBox 28"/>
              <p:cNvSpPr txBox="1"/>
              <p:nvPr/>
            </p:nvSpPr>
            <p:spPr>
              <a:xfrm>
                <a:off x="8085744" y="3173360"/>
                <a:ext cx="1166386" cy="369332"/>
              </a:xfrm>
              <a:prstGeom prst="rect">
                <a:avLst/>
              </a:prstGeom>
              <a:noFill/>
            </p:spPr>
            <p:txBody>
              <a:bodyPr wrap="square" rtlCol="0">
                <a:spAutoFit/>
              </a:bodyPr>
              <a:lstStyle/>
              <a:p>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hardware</a:t>
                </a:r>
                <a:endParaRPr lang="en-IE" b="1" dirty="0">
                  <a:latin typeface="Liberation Serif" panose="02020603050405020304" pitchFamily="18" charset="0"/>
                  <a:ea typeface="Liberation Serif" panose="02020603050405020304" pitchFamily="18" charset="0"/>
                  <a:cs typeface="Liberation Serif" panose="02020603050405020304" pitchFamily="18" charset="0"/>
                </a:endParaRPr>
              </a:p>
            </p:txBody>
          </p:sp>
        </p:grpSp>
        <p:sp>
          <p:nvSpPr>
            <p:cNvPr id="31" name="TextBox 30"/>
            <p:cNvSpPr txBox="1"/>
            <p:nvPr/>
          </p:nvSpPr>
          <p:spPr>
            <a:xfrm>
              <a:off x="5778790" y="166328"/>
              <a:ext cx="821116" cy="369332"/>
            </a:xfrm>
            <a:prstGeom prst="rect">
              <a:avLst/>
            </a:prstGeom>
            <a:noFill/>
          </p:spPr>
          <p:txBody>
            <a:bodyPr wrap="square" rtlCol="0">
              <a:spAutoFit/>
            </a:bodyPr>
            <a:lstStyle/>
            <a:p>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VM 1</a:t>
              </a:r>
              <a:endParaRPr lang="en-IE"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32" name="TextBox 31"/>
            <p:cNvSpPr txBox="1"/>
            <p:nvPr/>
          </p:nvSpPr>
          <p:spPr>
            <a:xfrm>
              <a:off x="8069083" y="177059"/>
              <a:ext cx="821116" cy="369332"/>
            </a:xfrm>
            <a:prstGeom prst="rect">
              <a:avLst/>
            </a:prstGeom>
            <a:noFill/>
          </p:spPr>
          <p:txBody>
            <a:bodyPr wrap="square" rtlCol="0">
              <a:spAutoFit/>
            </a:bodyPr>
            <a:lstStyle/>
            <a:p>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VM 2</a:t>
              </a:r>
              <a:endParaRPr lang="en-IE" b="1" dirty="0">
                <a:latin typeface="Liberation Serif" panose="02020603050405020304" pitchFamily="18" charset="0"/>
                <a:ea typeface="Liberation Serif" panose="02020603050405020304" pitchFamily="18" charset="0"/>
                <a:cs typeface="Liberation Serif" panose="02020603050405020304" pitchFamily="18" charset="0"/>
              </a:endParaRPr>
            </a:p>
          </p:txBody>
        </p:sp>
      </p:grpSp>
    </p:spTree>
    <p:extLst>
      <p:ext uri="{BB962C8B-B14F-4D97-AF65-F5344CB8AC3E}">
        <p14:creationId xmlns:p14="http://schemas.microsoft.com/office/powerpoint/2010/main" val="38835214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
        <p:nvSpPr>
          <p:cNvPr id="5" name="Content Placeholder 4"/>
          <p:cNvSpPr>
            <a:spLocks noGrp="1"/>
          </p:cNvSpPr>
          <p:nvPr>
            <p:ph idx="1"/>
          </p:nvPr>
        </p:nvSpPr>
        <p:spPr/>
        <p:txBody>
          <a:bodyPr/>
          <a:lstStyle/>
          <a:p>
            <a:r>
              <a:rPr lang="en-IE" b="1" dirty="0">
                <a:solidFill>
                  <a:srgbClr val="0070C0"/>
                </a:solidFill>
              </a:rPr>
              <a:t>Type </a:t>
            </a:r>
            <a:r>
              <a:rPr lang="en-IE" b="1" dirty="0" smtClean="0">
                <a:solidFill>
                  <a:srgbClr val="0070C0"/>
                </a:solidFill>
              </a:rPr>
              <a:t>2 hypervisors</a:t>
            </a:r>
            <a:r>
              <a:rPr lang="en-IE" dirty="0" smtClean="0">
                <a:solidFill>
                  <a:schemeClr val="tx1"/>
                </a:solidFill>
              </a:rPr>
              <a:t> – applications that run on standard Operating System but provide </a:t>
            </a:r>
            <a:r>
              <a:rPr lang="en-IE" b="1" dirty="0" smtClean="0">
                <a:solidFill>
                  <a:srgbClr val="0070C0"/>
                </a:solidFill>
              </a:rPr>
              <a:t>VMM</a:t>
            </a:r>
            <a:r>
              <a:rPr lang="en-IE" dirty="0" smtClean="0">
                <a:solidFill>
                  <a:srgbClr val="0070C0"/>
                </a:solidFill>
              </a:rPr>
              <a:t> </a:t>
            </a:r>
            <a:r>
              <a:rPr lang="en-IE" dirty="0" smtClean="0">
                <a:solidFill>
                  <a:schemeClr val="tx1"/>
                </a:solidFill>
              </a:rPr>
              <a:t>features to the guest operating systems</a:t>
            </a:r>
          </a:p>
          <a:p>
            <a:pPr lvl="1"/>
            <a:r>
              <a:rPr lang="en-IE" dirty="0" smtClean="0">
                <a:solidFill>
                  <a:schemeClr val="tx1"/>
                </a:solidFill>
              </a:rPr>
              <a:t>It relies on the </a:t>
            </a:r>
            <a:r>
              <a:rPr lang="en-IE" b="1" dirty="0" smtClean="0">
                <a:solidFill>
                  <a:srgbClr val="0070C0"/>
                </a:solidFill>
              </a:rPr>
              <a:t>Host OS </a:t>
            </a:r>
            <a:r>
              <a:rPr lang="en-IE" dirty="0" smtClean="0">
                <a:solidFill>
                  <a:schemeClr val="tx1"/>
                </a:solidFill>
              </a:rPr>
              <a:t>to handle all of the hardware transactions on the hypervisor’s behalf</a:t>
            </a:r>
          </a:p>
          <a:p>
            <a:r>
              <a:rPr lang="en-IE" b="1" dirty="0" smtClean="0">
                <a:solidFill>
                  <a:schemeClr val="tx1"/>
                </a:solidFill>
              </a:rPr>
              <a:t>Key differences between </a:t>
            </a:r>
            <a:r>
              <a:rPr lang="en-IE" b="1" dirty="0" smtClean="0">
                <a:solidFill>
                  <a:srgbClr val="0070C0"/>
                </a:solidFill>
              </a:rPr>
              <a:t>type 1 </a:t>
            </a:r>
            <a:r>
              <a:rPr lang="en-IE" b="1" dirty="0" smtClean="0">
                <a:solidFill>
                  <a:schemeClr val="tx1"/>
                </a:solidFill>
              </a:rPr>
              <a:t>and </a:t>
            </a:r>
            <a:r>
              <a:rPr lang="en-IE" b="1" dirty="0" smtClean="0">
                <a:solidFill>
                  <a:srgbClr val="0070C0"/>
                </a:solidFill>
              </a:rPr>
              <a:t>type 2</a:t>
            </a:r>
            <a:r>
              <a:rPr lang="en-IE" b="1" dirty="0" smtClean="0">
                <a:solidFill>
                  <a:schemeClr val="tx1"/>
                </a:solidFill>
              </a:rPr>
              <a:t> hypervisors:</a:t>
            </a:r>
          </a:p>
          <a:p>
            <a:pPr lvl="1"/>
            <a:r>
              <a:rPr lang="en-IE" b="1" dirty="0" smtClean="0">
                <a:solidFill>
                  <a:schemeClr val="tx1"/>
                </a:solidFill>
              </a:rPr>
              <a:t>Performance – </a:t>
            </a:r>
            <a:r>
              <a:rPr lang="en-IE" dirty="0" smtClean="0">
                <a:solidFill>
                  <a:schemeClr val="tx1"/>
                </a:solidFill>
              </a:rPr>
              <a:t>Type 1 performs better than type 2 because </a:t>
            </a:r>
            <a:r>
              <a:rPr lang="en-IE" b="1" dirty="0" smtClean="0">
                <a:solidFill>
                  <a:srgbClr val="0070C0"/>
                </a:solidFill>
              </a:rPr>
              <a:t>type</a:t>
            </a:r>
            <a:r>
              <a:rPr lang="en-IE" dirty="0" smtClean="0">
                <a:solidFill>
                  <a:srgbClr val="0070C0"/>
                </a:solidFill>
              </a:rPr>
              <a:t> </a:t>
            </a:r>
            <a:r>
              <a:rPr lang="en-IE" b="1" dirty="0" smtClean="0">
                <a:solidFill>
                  <a:srgbClr val="0070C0"/>
                </a:solidFill>
              </a:rPr>
              <a:t>1</a:t>
            </a:r>
            <a:r>
              <a:rPr lang="en-IE" dirty="0" smtClean="0">
                <a:solidFill>
                  <a:srgbClr val="0070C0"/>
                </a:solidFill>
              </a:rPr>
              <a:t> </a:t>
            </a:r>
            <a:r>
              <a:rPr lang="en-IE" dirty="0" smtClean="0">
                <a:solidFill>
                  <a:schemeClr val="tx1"/>
                </a:solidFill>
              </a:rPr>
              <a:t>doesn’t compete for resources with an OS.</a:t>
            </a:r>
          </a:p>
          <a:p>
            <a:pPr lvl="1"/>
            <a:r>
              <a:rPr lang="en-IE" b="1" dirty="0" smtClean="0">
                <a:solidFill>
                  <a:schemeClr val="tx1"/>
                </a:solidFill>
              </a:rPr>
              <a:t>Security </a:t>
            </a:r>
            <a:r>
              <a:rPr lang="en-IE" dirty="0" smtClean="0">
                <a:solidFill>
                  <a:schemeClr val="tx1"/>
                </a:solidFill>
              </a:rPr>
              <a:t>– Type 1 is considered to be more secure because VMs on type 1 hypervisor make resource requests that are handled externally and can’t affect other VMs. Not the same case for VMs on type 2 hypervisor. A malicious guest OS could potentially affect more than itself.</a:t>
            </a:r>
          </a:p>
          <a:p>
            <a:pPr lvl="1"/>
            <a:r>
              <a:rPr lang="en-IE" b="1" dirty="0" smtClean="0">
                <a:solidFill>
                  <a:schemeClr val="tx1"/>
                </a:solidFill>
              </a:rPr>
              <a:t>Ease of use</a:t>
            </a:r>
            <a:r>
              <a:rPr lang="en-IE" dirty="0" smtClean="0">
                <a:solidFill>
                  <a:schemeClr val="tx1"/>
                </a:solidFill>
              </a:rPr>
              <a:t> – Type 2 hypervisor has the advantage here.</a:t>
            </a:r>
          </a:p>
          <a:p>
            <a:r>
              <a:rPr lang="en-IE" b="1" dirty="0" smtClean="0">
                <a:solidFill>
                  <a:schemeClr val="tx1"/>
                </a:solidFill>
              </a:rPr>
              <a:t>Examples: </a:t>
            </a:r>
            <a:r>
              <a:rPr lang="en-US" altLang="en-US" b="1" dirty="0"/>
              <a:t>VMware Workstation and </a:t>
            </a:r>
            <a:r>
              <a:rPr lang="en-US" altLang="en-US" b="1" dirty="0" smtClean="0"/>
              <a:t>Fusion, </a:t>
            </a:r>
            <a:r>
              <a:rPr lang="en-US" altLang="en-US" b="1" dirty="0"/>
              <a:t>Parallels </a:t>
            </a:r>
            <a:r>
              <a:rPr lang="en-US" altLang="en-US" b="1" dirty="0" smtClean="0"/>
              <a:t>Desktop and VirtualBox</a:t>
            </a:r>
            <a:endParaRPr lang="en-IE" b="1" dirty="0">
              <a:solidFill>
                <a:srgbClr val="0070C0"/>
              </a:solidFill>
            </a:endParaRPr>
          </a:p>
        </p:txBody>
      </p:sp>
      <p:sp>
        <p:nvSpPr>
          <p:cNvPr id="6" name="Title 5"/>
          <p:cNvSpPr>
            <a:spLocks noGrp="1"/>
          </p:cNvSpPr>
          <p:nvPr>
            <p:ph type="title"/>
          </p:nvPr>
        </p:nvSpPr>
        <p:spPr/>
        <p:txBody>
          <a:bodyPr/>
          <a:lstStyle/>
          <a:p>
            <a:r>
              <a:rPr lang="en-IE" dirty="0"/>
              <a:t>VMMs Implementations </a:t>
            </a:r>
            <a:r>
              <a:rPr lang="en-IE" dirty="0" smtClean="0"/>
              <a:t>(2)</a:t>
            </a:r>
            <a:endParaRPr lang="en-IE" dirty="0"/>
          </a:p>
        </p:txBody>
      </p:sp>
    </p:spTree>
    <p:extLst>
      <p:ext uri="{BB962C8B-B14F-4D97-AF65-F5344CB8AC3E}">
        <p14:creationId xmlns:p14="http://schemas.microsoft.com/office/powerpoint/2010/main" val="9945136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noChangeArrowheads="1"/>
          </p:cNvSpPr>
          <p:nvPr>
            <p:ph type="dt" idx="10"/>
          </p:nvPr>
        </p:nvSpPr>
        <p:spPr>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
        <p:nvSpPr>
          <p:cNvPr id="36" name="Title 1"/>
          <p:cNvSpPr>
            <a:spLocks noGrp="1"/>
          </p:cNvSpPr>
          <p:nvPr>
            <p:ph type="title"/>
          </p:nvPr>
        </p:nvSpPr>
        <p:spPr>
          <a:xfrm>
            <a:off x="65902" y="1743494"/>
            <a:ext cx="3845184" cy="2802748"/>
          </a:xfrm>
        </p:spPr>
        <p:txBody>
          <a:bodyPr/>
          <a:lstStyle/>
          <a:p>
            <a:pPr algn="l"/>
            <a:r>
              <a:rPr lang="en-IE" dirty="0" smtClean="0"/>
              <a:t>Example:</a:t>
            </a:r>
            <a:br>
              <a:rPr lang="en-IE" dirty="0" smtClean="0"/>
            </a:br>
            <a:r>
              <a:rPr lang="en-IE" dirty="0" smtClean="0">
                <a:solidFill>
                  <a:srgbClr val="0070C0"/>
                </a:solidFill>
              </a:rPr>
              <a:t>Type 2</a:t>
            </a:r>
            <a:br>
              <a:rPr lang="en-IE" dirty="0" smtClean="0">
                <a:solidFill>
                  <a:srgbClr val="0070C0"/>
                </a:solidFill>
              </a:rPr>
            </a:br>
            <a:r>
              <a:rPr lang="en-IE" dirty="0" smtClean="0">
                <a:solidFill>
                  <a:srgbClr val="0070C0"/>
                </a:solidFill>
              </a:rPr>
              <a:t>Hypervisor</a:t>
            </a:r>
            <a:endParaRPr lang="en-IE" dirty="0">
              <a:solidFill>
                <a:srgbClr val="0070C0"/>
              </a:solidFill>
            </a:endParaRPr>
          </a:p>
        </p:txBody>
      </p:sp>
      <p:sp>
        <p:nvSpPr>
          <p:cNvPr id="66" name="TextBox 65"/>
          <p:cNvSpPr txBox="1"/>
          <p:nvPr/>
        </p:nvSpPr>
        <p:spPr>
          <a:xfrm>
            <a:off x="9851923" y="2922485"/>
            <a:ext cx="1976284" cy="369332"/>
          </a:xfrm>
          <a:prstGeom prst="rect">
            <a:avLst/>
          </a:prstGeom>
          <a:noFill/>
        </p:spPr>
        <p:txBody>
          <a:bodyPr wrap="square" rtlCol="0">
            <a:spAutoFit/>
          </a:bodyPr>
          <a:lstStyle/>
          <a:p>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Type-2 hypervisor</a:t>
            </a:r>
            <a:endParaRPr lang="en-IE" b="1" dirty="0">
              <a:latin typeface="Liberation Serif" panose="02020603050405020304" pitchFamily="18" charset="0"/>
              <a:ea typeface="Liberation Serif" panose="02020603050405020304" pitchFamily="18" charset="0"/>
              <a:cs typeface="Liberation Serif" panose="02020603050405020304" pitchFamily="18" charset="0"/>
            </a:endParaRPr>
          </a:p>
        </p:txBody>
      </p:sp>
      <p:grpSp>
        <p:nvGrpSpPr>
          <p:cNvPr id="73" name="Group 72"/>
          <p:cNvGrpSpPr/>
          <p:nvPr/>
        </p:nvGrpSpPr>
        <p:grpSpPr>
          <a:xfrm>
            <a:off x="3524865" y="257577"/>
            <a:ext cx="5394788" cy="5757119"/>
            <a:chOff x="3524865" y="257577"/>
            <a:chExt cx="5394788" cy="5757119"/>
          </a:xfrm>
        </p:grpSpPr>
        <p:grpSp>
          <p:nvGrpSpPr>
            <p:cNvPr id="15" name="Group 14"/>
            <p:cNvGrpSpPr/>
            <p:nvPr/>
          </p:nvGrpSpPr>
          <p:grpSpPr>
            <a:xfrm>
              <a:off x="3524865" y="257577"/>
              <a:ext cx="5394788" cy="5757119"/>
              <a:chOff x="4572000" y="257577"/>
              <a:chExt cx="5394788" cy="5757119"/>
            </a:xfrm>
          </p:grpSpPr>
          <p:sp>
            <p:nvSpPr>
              <p:cNvPr id="38" name="Rounded Rectangle 37"/>
              <p:cNvSpPr/>
              <p:nvPr/>
            </p:nvSpPr>
            <p:spPr bwMode="auto">
              <a:xfrm>
                <a:off x="4572000" y="257577"/>
                <a:ext cx="5394788" cy="5757119"/>
              </a:xfrm>
              <a:prstGeom prst="roundRect">
                <a:avLst/>
              </a:prstGeom>
              <a:solidFill>
                <a:schemeClr val="bg1"/>
              </a:solidFill>
              <a:ln w="28575"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endParaRPr kumimoji="0" lang="en-IE" sz="1800" b="0" i="0" u="none" strike="noStrike" cap="none" normalizeH="0" baseline="0">
                  <a:ln>
                    <a:noFill/>
                  </a:ln>
                  <a:solidFill>
                    <a:schemeClr val="bg1"/>
                  </a:solidFill>
                  <a:effectLst/>
                  <a:latin typeface="Calibri" pitchFamily="60" charset="0"/>
                </a:endParaRPr>
              </a:p>
            </p:txBody>
          </p:sp>
          <p:sp>
            <p:nvSpPr>
              <p:cNvPr id="39" name="Rounded Rectangle 38"/>
              <p:cNvSpPr/>
              <p:nvPr/>
            </p:nvSpPr>
            <p:spPr bwMode="auto">
              <a:xfrm>
                <a:off x="7337866" y="461215"/>
                <a:ext cx="2288698" cy="3159645"/>
              </a:xfrm>
              <a:prstGeom prst="roundRect">
                <a:avLst/>
              </a:prstGeom>
              <a:solidFill>
                <a:schemeClr val="accent2">
                  <a:lumMod val="20000"/>
                  <a:lumOff val="80000"/>
                </a:schemeClr>
              </a:solidFill>
              <a:ln w="28575" cap="flat" cmpd="sng" algn="ctr">
                <a:solidFill>
                  <a:schemeClr val="accent2"/>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endParaRPr kumimoji="0" lang="en-IE" sz="1800" b="0" i="0" u="none" strike="noStrike" cap="none" normalizeH="0" baseline="0">
                  <a:ln>
                    <a:noFill/>
                  </a:ln>
                  <a:solidFill>
                    <a:schemeClr val="bg1"/>
                  </a:solidFill>
                  <a:effectLst/>
                  <a:latin typeface="Calibri" pitchFamily="60" charset="0"/>
                </a:endParaRPr>
              </a:p>
            </p:txBody>
          </p:sp>
          <p:sp>
            <p:nvSpPr>
              <p:cNvPr id="40" name="Rounded Rectangle 39"/>
              <p:cNvSpPr/>
              <p:nvPr/>
            </p:nvSpPr>
            <p:spPr bwMode="auto">
              <a:xfrm>
                <a:off x="4968437" y="444967"/>
                <a:ext cx="2288698" cy="3158577"/>
              </a:xfrm>
              <a:prstGeom prst="roundRect">
                <a:avLst/>
              </a:prstGeom>
              <a:solidFill>
                <a:schemeClr val="accent1">
                  <a:lumMod val="20000"/>
                  <a:lumOff val="80000"/>
                </a:schemeClr>
              </a:solidFill>
              <a:ln w="28575" cap="flat" cmpd="sng" algn="ctr">
                <a:solidFill>
                  <a:schemeClr val="accent1"/>
                </a:solidFill>
                <a:prstDash val="sys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sz="2400" b="1" dirty="0" smtClean="0">
                    <a:latin typeface="Liberation Serif" panose="02020603050405020304" pitchFamily="18" charset="0"/>
                    <a:ea typeface="Liberation Serif" panose="02020603050405020304" pitchFamily="18" charset="0"/>
                    <a:cs typeface="Liberation Serif" panose="02020603050405020304" pitchFamily="18" charset="0"/>
                  </a:rPr>
                  <a:t>Windows </a:t>
                </a:r>
              </a:p>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2400" b="1" i="0"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Various</a:t>
                </a:r>
                <a:r>
                  <a:rPr kumimoji="0" lang="en-IE" sz="2400" b="1" i="0" u="none" strike="noStrike" cap="none" normalizeH="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 </a:t>
                </a:r>
              </a:p>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sz="2400" b="1" baseline="0" dirty="0" smtClean="0">
                    <a:latin typeface="Liberation Serif" panose="02020603050405020304" pitchFamily="18" charset="0"/>
                    <a:ea typeface="Liberation Serif" panose="02020603050405020304" pitchFamily="18" charset="0"/>
                    <a:cs typeface="Liberation Serif" panose="02020603050405020304" pitchFamily="18" charset="0"/>
                  </a:rPr>
                  <a:t>Applications</a:t>
                </a:r>
                <a:endParaRPr kumimoji="0" lang="en-IE" sz="24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43" name="Rectangle 42"/>
              <p:cNvSpPr/>
              <p:nvPr/>
            </p:nvSpPr>
            <p:spPr bwMode="auto">
              <a:xfrm>
                <a:off x="4947676" y="3736694"/>
                <a:ext cx="4678889" cy="459952"/>
              </a:xfrm>
              <a:prstGeom prst="rect">
                <a:avLst/>
              </a:prstGeom>
              <a:solidFill>
                <a:schemeClr val="bg1"/>
              </a:solidFill>
              <a:ln w="38100" cap="flat" cmpd="sng" algn="ctr">
                <a:solidFill>
                  <a:schemeClr val="accent6">
                    <a:lumMod val="75000"/>
                  </a:schemeClr>
                </a:solidFill>
                <a:prstDash val="solid"/>
                <a:round/>
                <a:headEnd type="none" w="med" len="med"/>
                <a:tailEnd type="none" w="med" len="med"/>
              </a:ln>
              <a:effectLst/>
              <a:scene3d>
                <a:camera prst="orthographicFront"/>
                <a:lightRig rig="threePt" dir="t"/>
              </a:scene3d>
              <a:sp3d>
                <a:bevelT w="152400" h="50800" prst="softRound"/>
              </a:sp3d>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Host OS (Windows)</a:t>
                </a:r>
                <a:endParaRPr lang="en-IE" b="1" dirty="0" smtClean="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44" name="Rounded Rectangle 43"/>
              <p:cNvSpPr/>
              <p:nvPr/>
            </p:nvSpPr>
            <p:spPr bwMode="auto">
              <a:xfrm>
                <a:off x="7427872" y="995262"/>
                <a:ext cx="2105742" cy="432000"/>
              </a:xfrm>
              <a:prstGeom prst="roundRect">
                <a:avLst/>
              </a:prstGeom>
              <a:solidFill>
                <a:schemeClr val="bg1"/>
              </a:solidFill>
              <a:ln w="28575" cap="flat" cmpd="sng" algn="ctr">
                <a:solidFill>
                  <a:srgbClr val="7030A0"/>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coolSlant"/>
              </a:sp3d>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b="1" dirty="0">
                    <a:latin typeface="Liberation Serif" panose="02020603050405020304" pitchFamily="18" charset="0"/>
                    <a:ea typeface="Liberation Serif" panose="02020603050405020304" pitchFamily="18" charset="0"/>
                    <a:cs typeface="Liberation Serif" panose="02020603050405020304" pitchFamily="18" charset="0"/>
                  </a:rPr>
                  <a:t>A</a:t>
                </a:r>
                <a:r>
                  <a:rPr kumimoji="0" lang="en-IE" sz="1800" b="1" i="0" u="none" strike="noStrike" cap="none" normalizeH="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pplications</a:t>
                </a:r>
                <a:endParaRPr kumimoji="0" lang="en-IE" sz="1800" b="1" i="0" u="none" strike="noStrike" cap="none" normalizeH="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46" name="Rectangle 45"/>
              <p:cNvSpPr/>
              <p:nvPr/>
            </p:nvSpPr>
            <p:spPr bwMode="auto">
              <a:xfrm>
                <a:off x="7427872" y="1526493"/>
                <a:ext cx="2105742" cy="684000"/>
              </a:xfrm>
              <a:prstGeom prst="rect">
                <a:avLst/>
              </a:prstGeom>
              <a:solidFill>
                <a:schemeClr val="bg1"/>
              </a:solidFill>
              <a:ln w="28575" cap="flat" cmpd="sng" algn="ctr">
                <a:solidFill>
                  <a:schemeClr val="accent6">
                    <a:lumMod val="75000"/>
                  </a:schemeClr>
                </a:solidFill>
                <a:prstDash val="solid"/>
                <a:round/>
                <a:headEnd type="none" w="med" len="med"/>
                <a:tailEnd type="none" w="med" len="med"/>
              </a:ln>
              <a:effectLst/>
              <a:scene3d>
                <a:camera prst="orthographicFront"/>
                <a:lightRig rig="threePt" dir="t"/>
              </a:scene3d>
              <a:sp3d>
                <a:bevelT w="152400" h="50800" prst="softRound"/>
              </a:sp3d>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Guest </a:t>
                </a: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OS</a:t>
                </a:r>
              </a:p>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e.g. Linux</a:t>
                </a:r>
                <a:endParaRPr kumimoji="0" lang="en-IE" sz="18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47" name="Rounded Rectangle 46"/>
              <p:cNvSpPr/>
              <p:nvPr/>
            </p:nvSpPr>
            <p:spPr bwMode="auto">
              <a:xfrm>
                <a:off x="4947676" y="4280426"/>
                <a:ext cx="4678889" cy="1601120"/>
              </a:xfrm>
              <a:prstGeom prst="roundRect">
                <a:avLst/>
              </a:prstGeom>
              <a:solidFill>
                <a:schemeClr val="accent3">
                  <a:lumMod val="8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endParaRPr kumimoji="0" lang="en-IE" sz="1800" b="0" i="0" u="none" strike="noStrike" cap="none" normalizeH="0" baseline="0">
                  <a:ln>
                    <a:noFill/>
                  </a:ln>
                  <a:solidFill>
                    <a:schemeClr val="bg1"/>
                  </a:solidFill>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48" name="Rounded Rectangle 47"/>
              <p:cNvSpPr/>
              <p:nvPr/>
            </p:nvSpPr>
            <p:spPr bwMode="auto">
              <a:xfrm>
                <a:off x="5337168" y="4385097"/>
                <a:ext cx="1788798" cy="460570"/>
              </a:xfrm>
              <a:prstGeom prst="roundRect">
                <a:avLst/>
              </a:prstGeom>
              <a:solidFill>
                <a:schemeClr val="bg1"/>
              </a:solidFill>
              <a:ln w="19050" cap="flat" cmpd="sng" algn="ctr">
                <a:no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b="1" i="0"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Processor(s)</a:t>
                </a:r>
                <a:endParaRPr kumimoji="0" lang="en-IE"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49" name="Rounded Rectangle 48"/>
              <p:cNvSpPr/>
              <p:nvPr/>
            </p:nvSpPr>
            <p:spPr bwMode="auto">
              <a:xfrm>
                <a:off x="7441647" y="4396206"/>
                <a:ext cx="1788798" cy="460570"/>
              </a:xfrm>
              <a:prstGeom prst="roundRect">
                <a:avLst/>
              </a:prstGeom>
              <a:solidFill>
                <a:schemeClr val="bg1"/>
              </a:solidFill>
              <a:ln w="19050" cap="flat" cmpd="sng" algn="ctr">
                <a:no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Disk(s)</a:t>
                </a:r>
                <a:endParaRPr kumimoji="0" lang="en-IE"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50" name="Rounded Rectangle 49"/>
              <p:cNvSpPr/>
              <p:nvPr/>
            </p:nvSpPr>
            <p:spPr bwMode="auto">
              <a:xfrm>
                <a:off x="5337168" y="4920027"/>
                <a:ext cx="1788798" cy="540000"/>
              </a:xfrm>
              <a:prstGeom prst="roundRect">
                <a:avLst/>
              </a:prstGeom>
              <a:solidFill>
                <a:schemeClr val="bg1"/>
              </a:solidFill>
              <a:ln w="19050" cap="flat" cmpd="sng" algn="ctr">
                <a:no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ts val="1600"/>
                  </a:lnSpc>
                  <a:spcBef>
                    <a:spcPct val="0"/>
                  </a:spcBef>
                  <a:spcAft>
                    <a:spcPct val="0"/>
                  </a:spcAft>
                  <a:buClr>
                    <a:srgbClr val="000000"/>
                  </a:buClr>
                  <a:buSzPct val="100000"/>
                  <a:buFont typeface="Calibri" pitchFamily="60" charset="0"/>
                  <a:buNone/>
                  <a:tabLst/>
                </a:pP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RAM</a:t>
                </a:r>
              </a:p>
              <a:p>
                <a:pPr marL="0" marR="0" indent="0" algn="ctr" defTabSz="449263" rtl="0" eaLnBrk="1" fontAlgn="base" latinLnBrk="0" hangingPunct="1">
                  <a:lnSpc>
                    <a:spcPts val="1600"/>
                  </a:lnSpc>
                  <a:spcBef>
                    <a:spcPct val="0"/>
                  </a:spcBef>
                  <a:spcAft>
                    <a:spcPct val="0"/>
                  </a:spcAft>
                  <a:buClr>
                    <a:srgbClr val="000000"/>
                  </a:buClr>
                  <a:buSzPct val="100000"/>
                  <a:buFont typeface="Calibri" pitchFamily="60" charset="0"/>
                  <a:buNone/>
                  <a:tabLst/>
                </a:pP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memory</a:t>
                </a:r>
                <a:endParaRPr kumimoji="0" lang="en-IE"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51" name="Rounded Rectangle 50"/>
              <p:cNvSpPr/>
              <p:nvPr/>
            </p:nvSpPr>
            <p:spPr bwMode="auto">
              <a:xfrm>
                <a:off x="7441647" y="4920027"/>
                <a:ext cx="1788798" cy="540000"/>
              </a:xfrm>
              <a:prstGeom prst="roundRect">
                <a:avLst/>
              </a:prstGeom>
              <a:solidFill>
                <a:schemeClr val="bg1"/>
              </a:solidFill>
              <a:ln w="19050" cap="flat" cmpd="sng" algn="ctr">
                <a:no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ts val="1600"/>
                  </a:lnSpc>
                  <a:spcBef>
                    <a:spcPct val="0"/>
                  </a:spcBef>
                  <a:spcAft>
                    <a:spcPct val="0"/>
                  </a:spcAft>
                  <a:buClr>
                    <a:srgbClr val="000000"/>
                  </a:buClr>
                  <a:buSzPct val="100000"/>
                  <a:buFont typeface="Calibri" pitchFamily="60" charset="0"/>
                  <a:buNone/>
                  <a:tabLst/>
                </a:pP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Network</a:t>
                </a:r>
              </a:p>
              <a:p>
                <a:pPr marL="0" marR="0" indent="0" algn="ctr" defTabSz="449263" rtl="0" eaLnBrk="1" fontAlgn="base" latinLnBrk="0" hangingPunct="1">
                  <a:lnSpc>
                    <a:spcPts val="1600"/>
                  </a:lnSpc>
                  <a:spcBef>
                    <a:spcPct val="0"/>
                  </a:spcBef>
                  <a:spcAft>
                    <a:spcPct val="0"/>
                  </a:spcAft>
                  <a:buClr>
                    <a:srgbClr val="000000"/>
                  </a:buClr>
                  <a:buSzPct val="100000"/>
                  <a:buFont typeface="Calibri" pitchFamily="60" charset="0"/>
                  <a:buNone/>
                  <a:tabLst/>
                </a:pP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NIC(s)</a:t>
                </a:r>
                <a:endParaRPr kumimoji="0" lang="en-IE"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52" name="TextBox 51"/>
              <p:cNvSpPr txBox="1"/>
              <p:nvPr/>
            </p:nvSpPr>
            <p:spPr>
              <a:xfrm>
                <a:off x="5950983" y="5472291"/>
                <a:ext cx="2981330" cy="426571"/>
              </a:xfrm>
              <a:prstGeom prst="rect">
                <a:avLst/>
              </a:prstGeom>
              <a:noFill/>
            </p:spPr>
            <p:txBody>
              <a:bodyPr wrap="square" rtlCol="0">
                <a:spAutoFit/>
              </a:bodyPr>
              <a:lstStyle/>
              <a:p>
                <a:r>
                  <a:rPr lang="en-IE" sz="2000" b="1" dirty="0" smtClean="0">
                    <a:latin typeface="Liberation Serif" panose="02020603050405020304" pitchFamily="18" charset="0"/>
                    <a:ea typeface="Liberation Serif" panose="02020603050405020304" pitchFamily="18" charset="0"/>
                    <a:cs typeface="Liberation Serif" panose="02020603050405020304" pitchFamily="18" charset="0"/>
                  </a:rPr>
                  <a:t>Computer</a:t>
                </a: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 </a:t>
                </a:r>
                <a:r>
                  <a:rPr lang="en-IE" sz="2000" b="1" dirty="0" smtClean="0">
                    <a:latin typeface="Liberation Serif" panose="02020603050405020304" pitchFamily="18" charset="0"/>
                    <a:ea typeface="Liberation Serif" panose="02020603050405020304" pitchFamily="18" charset="0"/>
                    <a:cs typeface="Liberation Serif" panose="02020603050405020304" pitchFamily="18" charset="0"/>
                  </a:rPr>
                  <a:t>Hardware</a:t>
                </a:r>
                <a:endParaRPr lang="en-IE" sz="20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58" name="Rounded Rectangle 57"/>
              <p:cNvSpPr/>
              <p:nvPr/>
            </p:nvSpPr>
            <p:spPr bwMode="auto">
              <a:xfrm>
                <a:off x="7427872" y="2793546"/>
                <a:ext cx="2106239" cy="684000"/>
              </a:xfrm>
              <a:prstGeom prst="roundRect">
                <a:avLst/>
              </a:prstGeom>
              <a:solidFill>
                <a:schemeClr val="accent3">
                  <a:lumMod val="85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Virtualisation </a:t>
                </a:r>
              </a:p>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Layer</a:t>
                </a:r>
                <a:endParaRPr kumimoji="0" lang="en-IE" sz="18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grpSp>
        <p:sp>
          <p:nvSpPr>
            <p:cNvPr id="64" name="TextBox 63"/>
            <p:cNvSpPr txBox="1"/>
            <p:nvPr/>
          </p:nvSpPr>
          <p:spPr>
            <a:xfrm>
              <a:off x="6394513" y="2268357"/>
              <a:ext cx="2091966" cy="462201"/>
            </a:xfrm>
            <a:prstGeom prst="roundRect">
              <a:avLst>
                <a:gd name="adj" fmla="val 34677"/>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Emulated HW</a:t>
              </a:r>
              <a:endParaRPr lang="en-IE"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72" name="TextBox 71"/>
            <p:cNvSpPr txBox="1"/>
            <p:nvPr/>
          </p:nvSpPr>
          <p:spPr>
            <a:xfrm>
              <a:off x="6969388" y="562679"/>
              <a:ext cx="900000" cy="360000"/>
            </a:xfrm>
            <a:prstGeom prst="rect">
              <a:avLst/>
            </a:prstGeom>
            <a:noFill/>
          </p:spPr>
          <p:txBody>
            <a:bodyPr wrap="square" rtlCol="0">
              <a:spAutoFit/>
            </a:bodyPr>
            <a:lstStyle/>
            <a:p>
              <a:pPr algn="ctr"/>
              <a:r>
                <a:rPr lang="en-IE" sz="2000" b="1" dirty="0" smtClean="0">
                  <a:latin typeface="Liberation Serif" panose="02020603050405020304" pitchFamily="18" charset="0"/>
                  <a:ea typeface="Liberation Serif" panose="02020603050405020304" pitchFamily="18" charset="0"/>
                  <a:cs typeface="Liberation Serif" panose="02020603050405020304" pitchFamily="18" charset="0"/>
                </a:rPr>
                <a:t>VM</a:t>
              </a:r>
              <a:endParaRPr lang="en-IE" sz="20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grpSp>
      <p:cxnSp>
        <p:nvCxnSpPr>
          <p:cNvPr id="68" name="Straight Arrow Connector 67"/>
          <p:cNvCxnSpPr>
            <a:stCxn id="66" idx="1"/>
          </p:cNvCxnSpPr>
          <p:nvPr/>
        </p:nvCxnSpPr>
        <p:spPr bwMode="auto">
          <a:xfrm flipH="1">
            <a:off x="8303342" y="3107151"/>
            <a:ext cx="1548581" cy="0"/>
          </a:xfrm>
          <a:prstGeom prst="straightConnector1">
            <a:avLst/>
          </a:prstGeom>
          <a:solidFill>
            <a:srgbClr val="00B8FF"/>
          </a:solidFill>
          <a:ln w="2857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8877135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61657" y="274638"/>
            <a:ext cx="8110161" cy="704156"/>
          </a:xfrm>
        </p:spPr>
        <p:txBody>
          <a:bodyPr/>
          <a:lstStyle/>
          <a:p>
            <a:r>
              <a:rPr lang="en-IE" dirty="0" smtClean="0"/>
              <a:t>Type 1 &amp; Type 2 hypervisors</a:t>
            </a:r>
            <a:endParaRPr lang="en-IE" dirty="0"/>
          </a:p>
        </p:txBody>
      </p:sp>
      <p:sp>
        <p:nvSpPr>
          <p:cNvPr id="4" name="Date Placeholder 3"/>
          <p:cNvSpPr>
            <a:spLocks noGrp="1" noChangeArrowheads="1"/>
          </p:cNvSpPr>
          <p:nvPr>
            <p:ph type="dt" idx="10"/>
          </p:nvPr>
        </p:nvSpPr>
        <p:spPr>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pic>
        <p:nvPicPr>
          <p:cNvPr id="2" name="Picture 1"/>
          <p:cNvPicPr>
            <a:picLocks noChangeAspect="1"/>
          </p:cNvPicPr>
          <p:nvPr/>
        </p:nvPicPr>
        <p:blipFill>
          <a:blip r:embed="rId3"/>
          <a:stretch>
            <a:fillRect/>
          </a:stretch>
        </p:blipFill>
        <p:spPr>
          <a:xfrm>
            <a:off x="509175" y="1489768"/>
            <a:ext cx="4248000" cy="4653712"/>
          </a:xfrm>
          <a:prstGeom prst="rect">
            <a:avLst/>
          </a:prstGeom>
        </p:spPr>
      </p:pic>
      <p:pic>
        <p:nvPicPr>
          <p:cNvPr id="3" name="Picture 2"/>
          <p:cNvPicPr>
            <a:picLocks noChangeAspect="1"/>
          </p:cNvPicPr>
          <p:nvPr/>
        </p:nvPicPr>
        <p:blipFill>
          <a:blip r:embed="rId4"/>
          <a:stretch>
            <a:fillRect/>
          </a:stretch>
        </p:blipFill>
        <p:spPr>
          <a:xfrm>
            <a:off x="5662604" y="1378537"/>
            <a:ext cx="4464000" cy="4764943"/>
          </a:xfrm>
          <a:prstGeom prst="rect">
            <a:avLst/>
          </a:prstGeom>
        </p:spPr>
      </p:pic>
      <p:sp>
        <p:nvSpPr>
          <p:cNvPr id="9" name="TextBox 8"/>
          <p:cNvSpPr txBox="1"/>
          <p:nvPr/>
        </p:nvSpPr>
        <p:spPr>
          <a:xfrm>
            <a:off x="10260942" y="2742180"/>
            <a:ext cx="1976284" cy="646331"/>
          </a:xfrm>
          <a:prstGeom prst="rect">
            <a:avLst/>
          </a:prstGeom>
          <a:noFill/>
        </p:spPr>
        <p:txBody>
          <a:bodyPr wrap="square" rtlCol="0">
            <a:spAutoFit/>
          </a:bodyPr>
          <a:lstStyle/>
          <a:p>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Type-2 </a:t>
            </a:r>
          </a:p>
          <a:p>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hypervisor</a:t>
            </a:r>
            <a:endParaRPr lang="en-IE" b="1" dirty="0">
              <a:latin typeface="Liberation Serif" panose="02020603050405020304" pitchFamily="18" charset="0"/>
              <a:ea typeface="Liberation Serif" panose="02020603050405020304" pitchFamily="18" charset="0"/>
              <a:cs typeface="Liberation Serif" panose="02020603050405020304" pitchFamily="18" charset="0"/>
            </a:endParaRPr>
          </a:p>
        </p:txBody>
      </p:sp>
      <p:cxnSp>
        <p:nvCxnSpPr>
          <p:cNvPr id="10" name="Straight Arrow Connector 9"/>
          <p:cNvCxnSpPr>
            <a:stCxn id="9" idx="1"/>
          </p:cNvCxnSpPr>
          <p:nvPr/>
        </p:nvCxnSpPr>
        <p:spPr bwMode="auto">
          <a:xfrm flipH="1">
            <a:off x="9620518" y="3065346"/>
            <a:ext cx="640424" cy="722908"/>
          </a:xfrm>
          <a:prstGeom prst="straightConnector1">
            <a:avLst/>
          </a:prstGeom>
          <a:solidFill>
            <a:srgbClr val="00B8FF"/>
          </a:solidFill>
          <a:ln w="2857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6857900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a:t>VMMs Implementations </a:t>
            </a:r>
            <a:r>
              <a:rPr lang="en-IE" dirty="0" smtClean="0"/>
              <a:t>(3)</a:t>
            </a:r>
            <a:endParaRPr lang="en-IE" dirty="0"/>
          </a:p>
        </p:txBody>
      </p:sp>
      <p:sp>
        <p:nvSpPr>
          <p:cNvPr id="6" name="Content Placeholder 5"/>
          <p:cNvSpPr>
            <a:spLocks noGrp="1"/>
          </p:cNvSpPr>
          <p:nvPr>
            <p:ph idx="1"/>
          </p:nvPr>
        </p:nvSpPr>
        <p:spPr/>
        <p:txBody>
          <a:bodyPr/>
          <a:lstStyle/>
          <a:p>
            <a:r>
              <a:rPr lang="en-IE" b="1" dirty="0" err="1" smtClean="0">
                <a:solidFill>
                  <a:srgbClr val="0070C0"/>
                </a:solidFill>
              </a:rPr>
              <a:t>Paravirtualization</a:t>
            </a:r>
            <a:r>
              <a:rPr lang="en-IE" b="1" dirty="0" smtClean="0">
                <a:solidFill>
                  <a:srgbClr val="0070C0"/>
                </a:solidFill>
              </a:rPr>
              <a:t> </a:t>
            </a:r>
            <a:r>
              <a:rPr lang="en-IE" dirty="0" smtClean="0">
                <a:solidFill>
                  <a:schemeClr val="tx1"/>
                </a:solidFill>
              </a:rPr>
              <a:t>- </a:t>
            </a:r>
            <a:r>
              <a:rPr lang="en-US" altLang="en-US" dirty="0"/>
              <a:t>Technique in which the guest operating system is modified to work in cooperation with the VMM to optimize </a:t>
            </a:r>
            <a:r>
              <a:rPr lang="en-US" altLang="en-US" dirty="0" smtClean="0"/>
              <a:t>performance.</a:t>
            </a:r>
          </a:p>
          <a:p>
            <a:r>
              <a:rPr lang="en-US" altLang="en-US" b="1" dirty="0">
                <a:solidFill>
                  <a:srgbClr val="0070C0"/>
                </a:solidFill>
              </a:rPr>
              <a:t>Programming-environment </a:t>
            </a:r>
            <a:r>
              <a:rPr lang="en-US" altLang="en-US" b="1" dirty="0" smtClean="0">
                <a:solidFill>
                  <a:srgbClr val="0070C0"/>
                </a:solidFill>
              </a:rPr>
              <a:t>virtualization </a:t>
            </a:r>
            <a:r>
              <a:rPr lang="en-US" altLang="en-US" dirty="0" smtClean="0">
                <a:solidFill>
                  <a:schemeClr val="tx1"/>
                </a:solidFill>
              </a:rPr>
              <a:t>- </a:t>
            </a:r>
            <a:r>
              <a:rPr lang="en-US" altLang="en-US" dirty="0"/>
              <a:t>VMMs do not virtualize real hardware but instead create an optimized virtual </a:t>
            </a:r>
            <a:r>
              <a:rPr lang="en-US" altLang="en-US" dirty="0" smtClean="0"/>
              <a:t>system.</a:t>
            </a:r>
          </a:p>
          <a:p>
            <a:pPr lvl="1"/>
            <a:r>
              <a:rPr lang="en-US" dirty="0" smtClean="0">
                <a:solidFill>
                  <a:schemeClr val="tx1"/>
                </a:solidFill>
              </a:rPr>
              <a:t>It is used by </a:t>
            </a:r>
            <a:r>
              <a:rPr lang="en-US" b="1" dirty="0" smtClean="0">
                <a:solidFill>
                  <a:srgbClr val="00B0F0"/>
                </a:solidFill>
              </a:rPr>
              <a:t>Oracle Java (JVM)</a:t>
            </a:r>
            <a:r>
              <a:rPr lang="en-US" dirty="0" smtClean="0">
                <a:solidFill>
                  <a:schemeClr val="tx1"/>
                </a:solidFill>
              </a:rPr>
              <a:t> and </a:t>
            </a:r>
            <a:r>
              <a:rPr lang="en-US" b="1" dirty="0" err="1" smtClean="0">
                <a:solidFill>
                  <a:srgbClr val="00B0F0"/>
                </a:solidFill>
              </a:rPr>
              <a:t>Microsoft.Net</a:t>
            </a:r>
            <a:endParaRPr lang="en-US" b="1" dirty="0" smtClean="0">
              <a:solidFill>
                <a:srgbClr val="00B0F0"/>
              </a:solidFill>
            </a:endParaRPr>
          </a:p>
          <a:p>
            <a:r>
              <a:rPr lang="en-US" b="1" dirty="0" smtClean="0">
                <a:solidFill>
                  <a:srgbClr val="0070C0"/>
                </a:solidFill>
              </a:rPr>
              <a:t>Emulators</a:t>
            </a:r>
            <a:r>
              <a:rPr lang="en-US" dirty="0" smtClean="0">
                <a:solidFill>
                  <a:schemeClr val="tx1"/>
                </a:solidFill>
              </a:rPr>
              <a:t> - </a:t>
            </a:r>
            <a:r>
              <a:rPr lang="en-US" altLang="en-US" dirty="0"/>
              <a:t>Allow applications written for one hardware environment to run on a very different hardware environment, such as a different type of </a:t>
            </a:r>
            <a:r>
              <a:rPr lang="en-US" altLang="en-US" dirty="0" smtClean="0"/>
              <a:t>CPU architecture.</a:t>
            </a:r>
            <a:endParaRPr lang="en-US" altLang="en-US" dirty="0"/>
          </a:p>
          <a:p>
            <a:r>
              <a:rPr lang="en-IE" b="1" dirty="0" smtClean="0">
                <a:solidFill>
                  <a:srgbClr val="0070C0"/>
                </a:solidFill>
              </a:rPr>
              <a:t>Application containment</a:t>
            </a:r>
            <a:r>
              <a:rPr lang="en-IE" dirty="0" smtClean="0">
                <a:solidFill>
                  <a:schemeClr val="tx1"/>
                </a:solidFill>
              </a:rPr>
              <a:t> - </a:t>
            </a:r>
            <a:r>
              <a:rPr lang="en-US" altLang="en-US" dirty="0"/>
              <a:t>Not virtualization at all but rather provides </a:t>
            </a:r>
            <a:r>
              <a:rPr lang="en-US" altLang="en-US" dirty="0">
                <a:solidFill>
                  <a:srgbClr val="00B0F0"/>
                </a:solidFill>
              </a:rPr>
              <a:t>virtualization-like</a:t>
            </a:r>
            <a:r>
              <a:rPr lang="en-US" altLang="en-US" dirty="0"/>
              <a:t> features by segregating applications from the operating system, making them more </a:t>
            </a:r>
            <a:r>
              <a:rPr lang="en-US" altLang="en-US" dirty="0" smtClean="0"/>
              <a:t>secure and manageable.</a:t>
            </a:r>
          </a:p>
          <a:p>
            <a:pPr lvl="1"/>
            <a:r>
              <a:rPr lang="en-US" altLang="en-US" dirty="0"/>
              <a:t>Including </a:t>
            </a:r>
            <a:r>
              <a:rPr lang="en-US" altLang="en-US" b="1" dirty="0">
                <a:solidFill>
                  <a:srgbClr val="00B0F0"/>
                </a:solidFill>
              </a:rPr>
              <a:t>Oracle Solaris Zones</a:t>
            </a:r>
            <a:r>
              <a:rPr lang="en-US" altLang="en-US" dirty="0"/>
              <a:t>, </a:t>
            </a:r>
            <a:r>
              <a:rPr lang="en-US" altLang="en-US" b="1" dirty="0">
                <a:solidFill>
                  <a:srgbClr val="00B0F0"/>
                </a:solidFill>
              </a:rPr>
              <a:t>BSD Jails</a:t>
            </a:r>
            <a:r>
              <a:rPr lang="en-US" altLang="en-US" dirty="0"/>
              <a:t>, and </a:t>
            </a:r>
            <a:r>
              <a:rPr lang="en-US" altLang="en-US" b="1" dirty="0">
                <a:solidFill>
                  <a:srgbClr val="00B0F0"/>
                </a:solidFill>
              </a:rPr>
              <a:t>IBM AIX WPARs </a:t>
            </a:r>
          </a:p>
          <a:p>
            <a:pPr marL="457200" lvl="1" indent="0">
              <a:buNone/>
            </a:pPr>
            <a:endParaRPr lang="en-US" altLang="en-US" dirty="0"/>
          </a:p>
          <a:p>
            <a:endParaRPr lang="en-IE" b="1" dirty="0">
              <a:solidFill>
                <a:srgbClr val="0070C0"/>
              </a:solidFill>
            </a:endParaRPr>
          </a:p>
        </p:txBody>
      </p:sp>
      <p:sp>
        <p:nvSpPr>
          <p:cNvPr id="4" name="Date Placeholder 3"/>
          <p:cNvSpPr>
            <a:spLocks noGrp="1" noChangeArrowheads="1"/>
          </p:cNvSpPr>
          <p:nvPr>
            <p:ph type="dt" idx="10"/>
          </p:nvPr>
        </p:nvSpPr>
        <p:spPr>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19787158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
        <p:nvSpPr>
          <p:cNvPr id="25" name="TextBox 24"/>
          <p:cNvSpPr txBox="1"/>
          <p:nvPr/>
        </p:nvSpPr>
        <p:spPr>
          <a:xfrm>
            <a:off x="216504" y="1743378"/>
            <a:ext cx="3958191" cy="2862322"/>
          </a:xfrm>
          <a:prstGeom prst="rect">
            <a:avLst/>
          </a:prstGeom>
          <a:noFill/>
        </p:spPr>
        <p:txBody>
          <a:bodyPr wrap="square" rtlCol="0">
            <a:spAutoFit/>
          </a:bodyPr>
          <a:lstStyle/>
          <a:p>
            <a:r>
              <a:rPr lang="en-IE" sz="3600" b="1" dirty="0">
                <a:latin typeface="Liberation Serif" panose="02020603050405020304" pitchFamily="18" charset="0"/>
                <a:ea typeface="Liberation Serif" panose="02020603050405020304" pitchFamily="18" charset="0"/>
                <a:cs typeface="Liberation Serif" panose="02020603050405020304" pitchFamily="18" charset="0"/>
              </a:rPr>
              <a:t>Paravirtualized Type 1 Hypervisor</a:t>
            </a:r>
          </a:p>
          <a:p>
            <a:r>
              <a:rPr lang="en-IE" sz="3600" b="1" dirty="0">
                <a:latin typeface="Liberation Serif" panose="02020603050405020304" pitchFamily="18" charset="0"/>
                <a:ea typeface="Liberation Serif" panose="02020603050405020304" pitchFamily="18" charset="0"/>
                <a:cs typeface="Liberation Serif" panose="02020603050405020304" pitchFamily="18" charset="0"/>
              </a:rPr>
              <a:t>with Paravirtualized Guest OSs</a:t>
            </a:r>
            <a:endParaRPr lang="en-IE" sz="36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grpSp>
        <p:nvGrpSpPr>
          <p:cNvPr id="2" name="Group 1"/>
          <p:cNvGrpSpPr/>
          <p:nvPr/>
        </p:nvGrpSpPr>
        <p:grpSpPr>
          <a:xfrm>
            <a:off x="4803821" y="682580"/>
            <a:ext cx="6542466" cy="5537916"/>
            <a:chOff x="4803821" y="682580"/>
            <a:chExt cx="6542466" cy="5537916"/>
          </a:xfrm>
        </p:grpSpPr>
        <p:sp>
          <p:nvSpPr>
            <p:cNvPr id="11" name="Rounded Rectangle 10"/>
            <p:cNvSpPr/>
            <p:nvPr/>
          </p:nvSpPr>
          <p:spPr bwMode="auto">
            <a:xfrm>
              <a:off x="4803821" y="682580"/>
              <a:ext cx="6542466" cy="5537916"/>
            </a:xfrm>
            <a:prstGeom prst="roundRect">
              <a:avLst/>
            </a:prstGeom>
            <a:solidFill>
              <a:schemeClr val="bg1"/>
            </a:solidFill>
            <a:ln w="28575"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endParaRPr kumimoji="0" lang="en-IE" sz="1800" b="0" i="0" u="none" strike="noStrike" cap="none" normalizeH="0" baseline="0">
                <a:ln>
                  <a:noFill/>
                </a:ln>
                <a:solidFill>
                  <a:schemeClr val="bg1"/>
                </a:solidFill>
                <a:effectLst/>
                <a:latin typeface="Calibri" pitchFamily="60" charset="0"/>
              </a:endParaRPr>
            </a:p>
          </p:txBody>
        </p:sp>
        <p:sp>
          <p:nvSpPr>
            <p:cNvPr id="12" name="Rounded Rectangle 11"/>
            <p:cNvSpPr/>
            <p:nvPr/>
          </p:nvSpPr>
          <p:spPr bwMode="auto">
            <a:xfrm>
              <a:off x="7011548" y="1219581"/>
              <a:ext cx="1843200" cy="2307600"/>
            </a:xfrm>
            <a:prstGeom prst="roundRect">
              <a:avLst/>
            </a:prstGeom>
            <a:solidFill>
              <a:schemeClr val="accent2">
                <a:lumMod val="20000"/>
                <a:lumOff val="80000"/>
              </a:schemeClr>
            </a:solidFill>
            <a:ln w="28575" cap="flat" cmpd="sng" algn="ctr">
              <a:solidFill>
                <a:schemeClr val="accent2"/>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endParaRPr kumimoji="0" lang="en-IE" sz="1800" b="0" i="0" u="none" strike="noStrike" cap="none" normalizeH="0" baseline="0">
                <a:ln>
                  <a:noFill/>
                </a:ln>
                <a:solidFill>
                  <a:schemeClr val="bg1"/>
                </a:solidFill>
                <a:effectLst/>
                <a:latin typeface="Calibri" pitchFamily="60" charset="0"/>
              </a:endParaRPr>
            </a:p>
          </p:txBody>
        </p:sp>
        <p:sp>
          <p:nvSpPr>
            <p:cNvPr id="13" name="Rounded Rectangle 12"/>
            <p:cNvSpPr/>
            <p:nvPr/>
          </p:nvSpPr>
          <p:spPr bwMode="auto">
            <a:xfrm>
              <a:off x="5063899" y="1214541"/>
              <a:ext cx="1844487" cy="2308058"/>
            </a:xfrm>
            <a:prstGeom prst="roundRect">
              <a:avLst/>
            </a:prstGeom>
            <a:solidFill>
              <a:schemeClr val="accent1">
                <a:lumMod val="20000"/>
                <a:lumOff val="80000"/>
              </a:schemeClr>
            </a:solidFill>
            <a:ln w="28575" cap="flat" cmpd="sng" algn="ctr">
              <a:solidFill>
                <a:schemeClr val="accent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endParaRPr kumimoji="0" lang="en-IE" sz="1800" b="0" i="0" u="none" strike="noStrike" cap="none" normalizeH="0" baseline="0">
                <a:ln>
                  <a:noFill/>
                </a:ln>
                <a:solidFill>
                  <a:schemeClr val="bg1"/>
                </a:solidFill>
                <a:effectLst/>
                <a:latin typeface="Calibri" pitchFamily="60" charset="0"/>
              </a:endParaRPr>
            </a:p>
          </p:txBody>
        </p:sp>
        <p:sp>
          <p:nvSpPr>
            <p:cNvPr id="15" name="Rounded Rectangle 14"/>
            <p:cNvSpPr/>
            <p:nvPr/>
          </p:nvSpPr>
          <p:spPr bwMode="auto">
            <a:xfrm>
              <a:off x="5196622" y="1392184"/>
              <a:ext cx="1539561" cy="437847"/>
            </a:xfrm>
            <a:prstGeom prst="roundRect">
              <a:avLst/>
            </a:prstGeom>
            <a:solidFill>
              <a:schemeClr val="bg1"/>
            </a:solidFill>
            <a:ln w="28575" cap="flat" cmpd="sng" algn="ctr">
              <a:solidFill>
                <a:srgbClr val="7030A0"/>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coolSlant"/>
            </a:sp3d>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applications</a:t>
              </a:r>
            </a:p>
          </p:txBody>
        </p:sp>
        <p:sp>
          <p:nvSpPr>
            <p:cNvPr id="16" name="Rectangle 15"/>
            <p:cNvSpPr/>
            <p:nvPr/>
          </p:nvSpPr>
          <p:spPr bwMode="auto">
            <a:xfrm>
              <a:off x="5060344" y="3594941"/>
              <a:ext cx="5868247" cy="1610749"/>
            </a:xfrm>
            <a:prstGeom prst="rect">
              <a:avLst/>
            </a:prstGeom>
            <a:solidFill>
              <a:schemeClr val="bg1"/>
            </a:solidFill>
            <a:ln w="38100" cap="flat" cmpd="sng" algn="ctr">
              <a:solidFill>
                <a:schemeClr val="accent6">
                  <a:lumMod val="75000"/>
                </a:schemeClr>
              </a:solidFill>
              <a:prstDash val="solid"/>
              <a:round/>
              <a:headEnd type="none" w="med" len="med"/>
              <a:tailEnd type="none" w="med" len="med"/>
            </a:ln>
            <a:effectLst/>
            <a:scene3d>
              <a:camera prst="orthographicFront"/>
              <a:lightRig rig="threePt" dir="t"/>
            </a:scene3d>
            <a:sp3d>
              <a:bevelT w="152400" h="50800" prst="softRound"/>
            </a:sp3d>
          </p:spPr>
          <p:txBody>
            <a:bodyPr vert="horz" wrap="square" lIns="91440" tIns="45720" rIns="91440" bIns="45720" numCol="1" rtlCol="0" anchor="t" anchorCtr="0" compatLnSpc="1">
              <a:prstTxWarp prst="textNoShape">
                <a:avLst/>
              </a:prstTxWarp>
            </a:bodyPr>
            <a:lstStyle/>
            <a:p>
              <a:pPr marL="0" marR="0" indent="0"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2000" b="1" i="0"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Type </a:t>
              </a:r>
              <a:r>
                <a:rPr kumimoji="0" lang="en-IE" sz="2000" b="1" i="0"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1 </a:t>
              </a:r>
              <a:r>
                <a:rPr kumimoji="0" lang="en-IE" sz="2000" b="1" i="0"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Hypervisor</a:t>
              </a:r>
            </a:p>
            <a:p>
              <a:pPr marL="0" marR="0" indent="0"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endParaRPr kumimoji="0" lang="en-IE" sz="1800" b="1" i="0"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7" name="Rounded Rectangle 16"/>
            <p:cNvSpPr/>
            <p:nvPr/>
          </p:nvSpPr>
          <p:spPr bwMode="auto">
            <a:xfrm>
              <a:off x="7144535" y="1363246"/>
              <a:ext cx="1540800" cy="437847"/>
            </a:xfrm>
            <a:prstGeom prst="roundRect">
              <a:avLst/>
            </a:prstGeom>
            <a:solidFill>
              <a:schemeClr val="bg1"/>
            </a:solidFill>
            <a:ln w="28575" cap="flat" cmpd="sng" algn="ctr">
              <a:solidFill>
                <a:srgbClr val="7030A0"/>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coolSlant"/>
            </a:sp3d>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applications</a:t>
              </a:r>
            </a:p>
          </p:txBody>
        </p:sp>
        <p:sp>
          <p:nvSpPr>
            <p:cNvPr id="18" name="Rectangle 17"/>
            <p:cNvSpPr/>
            <p:nvPr/>
          </p:nvSpPr>
          <p:spPr bwMode="auto">
            <a:xfrm>
              <a:off x="5176256" y="1965459"/>
              <a:ext cx="1588806" cy="1447495"/>
            </a:xfrm>
            <a:prstGeom prst="rect">
              <a:avLst/>
            </a:prstGeom>
            <a:solidFill>
              <a:schemeClr val="bg1"/>
            </a:solidFill>
            <a:ln w="28575" cap="flat" cmpd="sng" algn="ctr">
              <a:solidFill>
                <a:schemeClr val="accent6">
                  <a:lumMod val="75000"/>
                </a:schemeClr>
              </a:solidFill>
              <a:prstDash val="solid"/>
              <a:round/>
              <a:headEnd type="none" w="med" len="med"/>
              <a:tailEnd type="none" w="med" len="med"/>
            </a:ln>
            <a:effectLst/>
            <a:scene3d>
              <a:camera prst="orthographicFront"/>
              <a:lightRig rig="threePt" dir="t"/>
            </a:scene3d>
            <a:sp3d>
              <a:bevelT w="152400" h="50800" prst="softRound"/>
            </a:sp3d>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Paravirtualized</a:t>
              </a:r>
            </a:p>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Guest OS</a:t>
              </a:r>
              <a:endParaRPr lang="en-IE" b="1" dirty="0" smtClean="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9" name="Rectangle 18"/>
            <p:cNvSpPr/>
            <p:nvPr/>
          </p:nvSpPr>
          <p:spPr bwMode="auto">
            <a:xfrm>
              <a:off x="7144535" y="1919405"/>
              <a:ext cx="1540800" cy="1493549"/>
            </a:xfrm>
            <a:prstGeom prst="rect">
              <a:avLst/>
            </a:prstGeom>
            <a:solidFill>
              <a:schemeClr val="bg1"/>
            </a:solidFill>
            <a:ln w="28575" cap="flat" cmpd="sng" algn="ctr">
              <a:solidFill>
                <a:schemeClr val="accent6">
                  <a:lumMod val="75000"/>
                </a:schemeClr>
              </a:solidFill>
              <a:prstDash val="solid"/>
              <a:round/>
              <a:headEnd type="none" w="med" len="med"/>
              <a:tailEnd type="none" w="med" len="med"/>
            </a:ln>
            <a:effectLst/>
            <a:scene3d>
              <a:camera prst="orthographicFront"/>
              <a:lightRig rig="threePt" dir="t"/>
            </a:scene3d>
            <a:sp3d>
              <a:bevelT w="152400" h="50800" prst="softRound"/>
            </a:sp3d>
          </p:spPr>
          <p:txBody>
            <a:bodyPr vert="horz" wrap="square" lIns="91440" tIns="45720" rIns="91440" bIns="45720" numCol="1" rtlCol="0" anchor="t" anchorCtr="0" compatLnSpc="1">
              <a:prstTxWarp prst="textNoShape">
                <a:avLst/>
              </a:prstTxWarp>
            </a:bodyPr>
            <a:lstStyle/>
            <a:p>
              <a:pPr algn="ctr" defTabSz="449263" fontAlgn="base">
                <a:spcBef>
                  <a:spcPct val="0"/>
                </a:spcBef>
                <a:spcAft>
                  <a:spcPct val="0"/>
                </a:spcAft>
                <a:buClr>
                  <a:srgbClr val="000000"/>
                </a:buClr>
                <a:buSzPct val="100000"/>
              </a:pPr>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Paravirtualized</a:t>
              </a:r>
              <a:endParaRPr lang="en-IE" b="1" dirty="0" smtClean="0">
                <a:latin typeface="Liberation Serif" panose="02020603050405020304" pitchFamily="18" charset="0"/>
                <a:ea typeface="Liberation Serif" panose="02020603050405020304" pitchFamily="18" charset="0"/>
                <a:cs typeface="Liberation Serif" panose="02020603050405020304" pitchFamily="18" charset="0"/>
              </a:endParaRPr>
            </a:p>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Guest </a:t>
              </a: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OS</a:t>
              </a:r>
              <a:endParaRPr kumimoji="0" lang="en-IE" sz="18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0" name="Rounded Rectangle 19"/>
            <p:cNvSpPr/>
            <p:nvPr/>
          </p:nvSpPr>
          <p:spPr bwMode="auto">
            <a:xfrm>
              <a:off x="5060344" y="5315335"/>
              <a:ext cx="5868247" cy="556011"/>
            </a:xfrm>
            <a:prstGeom prst="roundRect">
              <a:avLst/>
            </a:prstGeom>
            <a:solidFill>
              <a:schemeClr val="accent3">
                <a:lumMod val="8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2000" b="1" i="0"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Computer</a:t>
              </a:r>
              <a:r>
                <a:rPr kumimoji="0" lang="en-IE" sz="2000" b="1" i="0" u="none" strike="noStrike" cap="none" normalizeH="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 Hardware</a:t>
              </a:r>
              <a:endParaRPr kumimoji="0" lang="en-IE" sz="20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32" name="TextBox 31"/>
            <p:cNvSpPr txBox="1"/>
            <p:nvPr/>
          </p:nvSpPr>
          <p:spPr>
            <a:xfrm>
              <a:off x="5392455" y="2656532"/>
              <a:ext cx="1085619" cy="646986"/>
            </a:xfrm>
            <a:prstGeom prst="roundRect">
              <a:avLst/>
            </a:prstGeom>
            <a:solidFill>
              <a:schemeClr val="bg1"/>
            </a:solidFill>
            <a:ln w="19050">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Modified</a:t>
              </a:r>
            </a:p>
            <a:p>
              <a:pPr algn="ctr"/>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Drivers</a:t>
              </a:r>
              <a:endParaRPr lang="en-IE" sz="16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9" name="TextBox 8"/>
            <p:cNvSpPr txBox="1"/>
            <p:nvPr/>
          </p:nvSpPr>
          <p:spPr>
            <a:xfrm>
              <a:off x="5575585" y="852205"/>
              <a:ext cx="821116" cy="369332"/>
            </a:xfrm>
            <a:prstGeom prst="rect">
              <a:avLst/>
            </a:prstGeom>
            <a:noFill/>
          </p:spPr>
          <p:txBody>
            <a:bodyPr wrap="square" rtlCol="0">
              <a:spAutoFit/>
            </a:bodyPr>
            <a:lstStyle/>
            <a:p>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VM 1</a:t>
              </a:r>
              <a:endParaRPr lang="en-IE"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0" name="TextBox 9"/>
            <p:cNvSpPr txBox="1"/>
            <p:nvPr/>
          </p:nvSpPr>
          <p:spPr>
            <a:xfrm>
              <a:off x="7404508" y="845209"/>
              <a:ext cx="821116" cy="369332"/>
            </a:xfrm>
            <a:prstGeom prst="rect">
              <a:avLst/>
            </a:prstGeom>
            <a:noFill/>
          </p:spPr>
          <p:txBody>
            <a:bodyPr wrap="square" rtlCol="0">
              <a:spAutoFit/>
            </a:bodyPr>
            <a:lstStyle/>
            <a:p>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VM 2</a:t>
              </a:r>
              <a:endParaRPr lang="en-IE"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37" name="TextBox 36"/>
            <p:cNvSpPr txBox="1"/>
            <p:nvPr/>
          </p:nvSpPr>
          <p:spPr>
            <a:xfrm>
              <a:off x="6649498" y="4618672"/>
              <a:ext cx="3649968" cy="432000"/>
            </a:xfrm>
            <a:prstGeom prst="roundRect">
              <a:avLst/>
            </a:prstGeom>
            <a:solidFill>
              <a:schemeClr val="bg1"/>
            </a:solidFill>
            <a:ln w="19050">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Real </a:t>
              </a:r>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Drivers</a:t>
              </a:r>
              <a:endParaRPr lang="en-IE" sz="16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38" name="TextBox 37"/>
            <p:cNvSpPr txBox="1"/>
            <p:nvPr/>
          </p:nvSpPr>
          <p:spPr>
            <a:xfrm>
              <a:off x="6649498" y="4013432"/>
              <a:ext cx="3578701" cy="432000"/>
            </a:xfrm>
            <a:prstGeom prst="rect">
              <a:avLst/>
            </a:prstGeom>
            <a:solidFill>
              <a:schemeClr val="bg1"/>
            </a:solidFill>
            <a:ln w="19050">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Hypervisor Driver Interface</a:t>
              </a:r>
            </a:p>
          </p:txBody>
        </p:sp>
        <p:sp>
          <p:nvSpPr>
            <p:cNvPr id="39" name="TextBox 38"/>
            <p:cNvSpPr txBox="1"/>
            <p:nvPr/>
          </p:nvSpPr>
          <p:spPr>
            <a:xfrm>
              <a:off x="7349563" y="2634211"/>
              <a:ext cx="1085619" cy="646986"/>
            </a:xfrm>
            <a:prstGeom prst="roundRect">
              <a:avLst/>
            </a:prstGeom>
            <a:solidFill>
              <a:schemeClr val="bg1"/>
            </a:solidFill>
            <a:ln w="19050">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Modified</a:t>
              </a:r>
            </a:p>
            <a:p>
              <a:pPr algn="ctr"/>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Drivers</a:t>
              </a:r>
              <a:endParaRPr lang="en-IE" sz="16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40" name="Rounded Rectangle 39"/>
            <p:cNvSpPr/>
            <p:nvPr/>
          </p:nvSpPr>
          <p:spPr bwMode="auto">
            <a:xfrm>
              <a:off x="9085391" y="1219581"/>
              <a:ext cx="1843200" cy="2307600"/>
            </a:xfrm>
            <a:prstGeom prst="roundRect">
              <a:avLst/>
            </a:prstGeom>
            <a:solidFill>
              <a:schemeClr val="accent2">
                <a:lumMod val="60000"/>
                <a:lumOff val="40000"/>
              </a:schemeClr>
            </a:solidFill>
            <a:ln w="28575" cap="flat" cmpd="sng" algn="ctr">
              <a:solidFill>
                <a:schemeClr val="accent2"/>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endParaRPr kumimoji="0" lang="en-IE" sz="1800" b="0" i="0" u="none" strike="noStrike" cap="none" normalizeH="0" baseline="0">
                <a:ln>
                  <a:noFill/>
                </a:ln>
                <a:solidFill>
                  <a:schemeClr val="bg1"/>
                </a:solidFill>
                <a:effectLst/>
                <a:latin typeface="Calibri" pitchFamily="60" charset="0"/>
              </a:endParaRPr>
            </a:p>
          </p:txBody>
        </p:sp>
        <p:sp>
          <p:nvSpPr>
            <p:cNvPr id="41" name="Rounded Rectangle 40"/>
            <p:cNvSpPr/>
            <p:nvPr/>
          </p:nvSpPr>
          <p:spPr bwMode="auto">
            <a:xfrm>
              <a:off x="9218378" y="1363246"/>
              <a:ext cx="1540800" cy="437847"/>
            </a:xfrm>
            <a:prstGeom prst="roundRect">
              <a:avLst/>
            </a:prstGeom>
            <a:solidFill>
              <a:schemeClr val="bg1"/>
            </a:solidFill>
            <a:ln w="28575" cap="flat" cmpd="sng" algn="ctr">
              <a:solidFill>
                <a:srgbClr val="7030A0"/>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coolSlant"/>
            </a:sp3d>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applications</a:t>
              </a:r>
            </a:p>
          </p:txBody>
        </p:sp>
        <p:sp>
          <p:nvSpPr>
            <p:cNvPr id="42" name="Rectangle 41"/>
            <p:cNvSpPr/>
            <p:nvPr/>
          </p:nvSpPr>
          <p:spPr bwMode="auto">
            <a:xfrm>
              <a:off x="9218378" y="1919405"/>
              <a:ext cx="1540800" cy="1493549"/>
            </a:xfrm>
            <a:prstGeom prst="rect">
              <a:avLst/>
            </a:prstGeom>
            <a:solidFill>
              <a:schemeClr val="bg1"/>
            </a:solidFill>
            <a:ln w="28575" cap="flat" cmpd="sng" algn="ctr">
              <a:solidFill>
                <a:schemeClr val="accent6">
                  <a:lumMod val="75000"/>
                </a:schemeClr>
              </a:solidFill>
              <a:prstDash val="solid"/>
              <a:round/>
              <a:headEnd type="none" w="med" len="med"/>
              <a:tailEnd type="none" w="med" len="med"/>
            </a:ln>
            <a:effectLst/>
            <a:scene3d>
              <a:camera prst="orthographicFront"/>
              <a:lightRig rig="threePt" dir="t"/>
            </a:scene3d>
            <a:sp3d>
              <a:bevelT w="152400" h="50800" prst="softRound"/>
            </a:sp3d>
          </p:spPr>
          <p:txBody>
            <a:bodyPr vert="horz" wrap="square" lIns="91440" tIns="45720" rIns="91440" bIns="45720" numCol="1" rtlCol="0" anchor="t" anchorCtr="0" compatLnSpc="1">
              <a:prstTxWarp prst="textNoShape">
                <a:avLst/>
              </a:prstTxWarp>
            </a:bodyPr>
            <a:lstStyle/>
            <a:p>
              <a:pPr algn="ctr" defTabSz="449263" fontAlgn="base">
                <a:spcBef>
                  <a:spcPct val="0"/>
                </a:spcBef>
                <a:spcAft>
                  <a:spcPct val="0"/>
                </a:spcAft>
                <a:buClr>
                  <a:srgbClr val="000000"/>
                </a:buClr>
                <a:buSzPct val="100000"/>
              </a:pPr>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Paravirtualized</a:t>
              </a:r>
              <a:endParaRPr lang="en-IE" b="1" dirty="0" smtClean="0">
                <a:latin typeface="Liberation Serif" panose="02020603050405020304" pitchFamily="18" charset="0"/>
                <a:ea typeface="Liberation Serif" panose="02020603050405020304" pitchFamily="18" charset="0"/>
                <a:cs typeface="Liberation Serif" panose="02020603050405020304" pitchFamily="18" charset="0"/>
              </a:endParaRPr>
            </a:p>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Guest </a:t>
              </a: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OS</a:t>
              </a:r>
              <a:endParaRPr kumimoji="0" lang="en-IE" sz="18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43" name="TextBox 42"/>
            <p:cNvSpPr txBox="1"/>
            <p:nvPr/>
          </p:nvSpPr>
          <p:spPr>
            <a:xfrm>
              <a:off x="9478351" y="845209"/>
              <a:ext cx="821116" cy="369332"/>
            </a:xfrm>
            <a:prstGeom prst="rect">
              <a:avLst/>
            </a:prstGeom>
            <a:noFill/>
          </p:spPr>
          <p:txBody>
            <a:bodyPr wrap="square" rtlCol="0">
              <a:spAutoFit/>
            </a:bodyPr>
            <a:lstStyle/>
            <a:p>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VM 3</a:t>
              </a:r>
              <a:endParaRPr lang="en-IE"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44" name="TextBox 43"/>
            <p:cNvSpPr txBox="1"/>
            <p:nvPr/>
          </p:nvSpPr>
          <p:spPr>
            <a:xfrm>
              <a:off x="9445968" y="2634211"/>
              <a:ext cx="1085619" cy="646986"/>
            </a:xfrm>
            <a:prstGeom prst="roundRect">
              <a:avLst/>
            </a:prstGeom>
            <a:solidFill>
              <a:schemeClr val="bg1"/>
            </a:solidFill>
            <a:ln w="19050">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Modified</a:t>
              </a:r>
            </a:p>
            <a:p>
              <a:pPr algn="ctr"/>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Drivers</a:t>
              </a:r>
              <a:endParaRPr lang="en-IE" sz="16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grpSp>
    </p:spTree>
    <p:extLst>
      <p:ext uri="{BB962C8B-B14F-4D97-AF65-F5344CB8AC3E}">
        <p14:creationId xmlns:p14="http://schemas.microsoft.com/office/powerpoint/2010/main" val="1012700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pic>
        <p:nvPicPr>
          <p:cNvPr id="2" name="Picture 1"/>
          <p:cNvPicPr>
            <a:picLocks noChangeAspect="1"/>
          </p:cNvPicPr>
          <p:nvPr/>
        </p:nvPicPr>
        <p:blipFill>
          <a:blip r:embed="rId3"/>
          <a:stretch>
            <a:fillRect/>
          </a:stretch>
        </p:blipFill>
        <p:spPr>
          <a:xfrm>
            <a:off x="225908" y="1509020"/>
            <a:ext cx="3779422" cy="4189428"/>
          </a:xfrm>
          <a:prstGeom prst="rect">
            <a:avLst/>
          </a:prstGeom>
        </p:spPr>
      </p:pic>
      <p:pic>
        <p:nvPicPr>
          <p:cNvPr id="3" name="Picture 2"/>
          <p:cNvPicPr>
            <a:picLocks noChangeAspect="1"/>
          </p:cNvPicPr>
          <p:nvPr/>
        </p:nvPicPr>
        <p:blipFill>
          <a:blip r:embed="rId4"/>
          <a:stretch>
            <a:fillRect/>
          </a:stretch>
        </p:blipFill>
        <p:spPr>
          <a:xfrm>
            <a:off x="4990199" y="1163254"/>
            <a:ext cx="5905328" cy="4679479"/>
          </a:xfrm>
          <a:prstGeom prst="rect">
            <a:avLst/>
          </a:prstGeom>
        </p:spPr>
      </p:pic>
      <p:sp>
        <p:nvSpPr>
          <p:cNvPr id="5" name="TextBox 4"/>
          <p:cNvSpPr txBox="1"/>
          <p:nvPr/>
        </p:nvSpPr>
        <p:spPr>
          <a:xfrm>
            <a:off x="785610" y="5842733"/>
            <a:ext cx="2318198" cy="369332"/>
          </a:xfrm>
          <a:prstGeom prst="rect">
            <a:avLst/>
          </a:prstGeom>
          <a:noFill/>
        </p:spPr>
        <p:txBody>
          <a:bodyPr wrap="square" rtlCol="0">
            <a:spAutoFit/>
          </a:bodyPr>
          <a:lstStyle/>
          <a:p>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a) Type 1 Hypervisor</a:t>
            </a:r>
            <a:endParaRPr lang="en-IE"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5" name="TextBox 24"/>
          <p:cNvSpPr txBox="1"/>
          <p:nvPr/>
        </p:nvSpPr>
        <p:spPr>
          <a:xfrm>
            <a:off x="4990199" y="5894335"/>
            <a:ext cx="6562149" cy="369332"/>
          </a:xfrm>
          <a:prstGeom prst="rect">
            <a:avLst/>
          </a:prstGeom>
          <a:noFill/>
        </p:spPr>
        <p:txBody>
          <a:bodyPr wrap="square" rtlCol="0">
            <a:spAutoFit/>
          </a:bodyPr>
          <a:lstStyle/>
          <a:p>
            <a:r>
              <a:rPr lang="en-IE" b="1" dirty="0">
                <a:latin typeface="Liberation Serif" panose="02020603050405020304" pitchFamily="18" charset="0"/>
                <a:ea typeface="Liberation Serif" panose="02020603050405020304" pitchFamily="18" charset="0"/>
                <a:cs typeface="Liberation Serif" panose="02020603050405020304" pitchFamily="18" charset="0"/>
              </a:rPr>
              <a:t>b</a:t>
            </a: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 Paravirtualized Type 1 Hypervisor with PV Guest OSs</a:t>
            </a:r>
            <a:endParaRPr lang="en-IE"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Tree>
    <p:extLst>
      <p:ext uri="{BB962C8B-B14F-4D97-AF65-F5344CB8AC3E}">
        <p14:creationId xmlns:p14="http://schemas.microsoft.com/office/powerpoint/2010/main" val="7997909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
        <p:nvSpPr>
          <p:cNvPr id="3" name="Content Placeholder 2"/>
          <p:cNvSpPr>
            <a:spLocks noGrp="1"/>
          </p:cNvSpPr>
          <p:nvPr>
            <p:ph idx="1"/>
          </p:nvPr>
        </p:nvSpPr>
        <p:spPr/>
        <p:txBody>
          <a:bodyPr/>
          <a:lstStyle/>
          <a:p>
            <a:r>
              <a:rPr lang="en-IE" dirty="0" smtClean="0"/>
              <a:t>All types of </a:t>
            </a:r>
            <a:r>
              <a:rPr lang="en-IE" b="1" dirty="0" smtClean="0">
                <a:solidFill>
                  <a:srgbClr val="0070C0"/>
                </a:solidFill>
              </a:rPr>
              <a:t>virtualisation</a:t>
            </a:r>
            <a:r>
              <a:rPr lang="en-IE" dirty="0" smtClean="0"/>
              <a:t> needs some HW support</a:t>
            </a:r>
          </a:p>
          <a:p>
            <a:r>
              <a:rPr lang="en-IE" dirty="0" smtClean="0"/>
              <a:t>More support leads to feature rich, stable and improved performance of the </a:t>
            </a:r>
            <a:r>
              <a:rPr lang="en-IE" dirty="0" smtClean="0">
                <a:solidFill>
                  <a:srgbClr val="0070C0"/>
                </a:solidFill>
              </a:rPr>
              <a:t>Guest OS</a:t>
            </a:r>
          </a:p>
          <a:p>
            <a:r>
              <a:rPr lang="en-IE" b="1" dirty="0" smtClean="0">
                <a:solidFill>
                  <a:srgbClr val="0070C0"/>
                </a:solidFill>
              </a:rPr>
              <a:t>Intel</a:t>
            </a:r>
            <a:r>
              <a:rPr lang="en-IE" dirty="0" smtClean="0">
                <a:solidFill>
                  <a:schemeClr val="tx1"/>
                </a:solidFill>
              </a:rPr>
              <a:t> added </a:t>
            </a:r>
            <a:r>
              <a:rPr lang="en-IE" b="1" dirty="0" smtClean="0">
                <a:solidFill>
                  <a:srgbClr val="0070C0"/>
                </a:solidFill>
              </a:rPr>
              <a:t>VT-x</a:t>
            </a:r>
            <a:r>
              <a:rPr lang="en-IE" dirty="0" smtClean="0">
                <a:solidFill>
                  <a:schemeClr val="tx1"/>
                </a:solidFill>
              </a:rPr>
              <a:t> instructions in 2005 and in </a:t>
            </a:r>
            <a:r>
              <a:rPr lang="en-IE" b="1" dirty="0" smtClean="0">
                <a:solidFill>
                  <a:srgbClr val="00B0F0"/>
                </a:solidFill>
              </a:rPr>
              <a:t>AMD</a:t>
            </a:r>
            <a:r>
              <a:rPr lang="en-IE" dirty="0" smtClean="0">
                <a:solidFill>
                  <a:schemeClr val="tx1"/>
                </a:solidFill>
              </a:rPr>
              <a:t> followed with adding the </a:t>
            </a:r>
          </a:p>
          <a:p>
            <a:pPr marL="0" indent="0">
              <a:buNone/>
            </a:pPr>
            <a:r>
              <a:rPr lang="en-IE" dirty="0" smtClean="0">
                <a:solidFill>
                  <a:schemeClr val="tx1"/>
                </a:solidFill>
              </a:rPr>
              <a:t>    </a:t>
            </a:r>
            <a:r>
              <a:rPr lang="en-IE" b="1" dirty="0" smtClean="0">
                <a:solidFill>
                  <a:srgbClr val="00B0F0"/>
                </a:solidFill>
              </a:rPr>
              <a:t>AMD-v</a:t>
            </a:r>
            <a:r>
              <a:rPr lang="en-IE" dirty="0" smtClean="0">
                <a:solidFill>
                  <a:schemeClr val="tx1"/>
                </a:solidFill>
              </a:rPr>
              <a:t> instructions to their processors in 2006</a:t>
            </a:r>
          </a:p>
          <a:p>
            <a:pPr lvl="1"/>
            <a:r>
              <a:rPr lang="en-IE" b="1" dirty="0" smtClean="0">
                <a:solidFill>
                  <a:schemeClr val="tx1"/>
                </a:solidFill>
              </a:rPr>
              <a:t>CPUs </a:t>
            </a:r>
            <a:r>
              <a:rPr lang="en-IE" dirty="0" smtClean="0">
                <a:solidFill>
                  <a:schemeClr val="tx1"/>
                </a:solidFill>
              </a:rPr>
              <a:t>with </a:t>
            </a:r>
            <a:r>
              <a:rPr lang="en-US" altLang="en-US" dirty="0"/>
              <a:t>these instructions remove </a:t>
            </a:r>
            <a:r>
              <a:rPr lang="en-US" altLang="en-US" dirty="0" smtClean="0"/>
              <a:t>the need </a:t>
            </a:r>
            <a:r>
              <a:rPr lang="en-US" altLang="en-US" dirty="0"/>
              <a:t>for binary </a:t>
            </a:r>
            <a:r>
              <a:rPr lang="en-US" altLang="en-US" dirty="0" smtClean="0"/>
              <a:t>translation</a:t>
            </a:r>
          </a:p>
          <a:p>
            <a:pPr lvl="1"/>
            <a:r>
              <a:rPr lang="en-US" altLang="en-US" dirty="0" smtClean="0"/>
              <a:t>Two new modes of operation are defined – “</a:t>
            </a:r>
            <a:r>
              <a:rPr lang="en-US" altLang="en-US" b="1" dirty="0" smtClean="0">
                <a:solidFill>
                  <a:srgbClr val="7030A0"/>
                </a:solidFill>
              </a:rPr>
              <a:t>guest</a:t>
            </a:r>
            <a:r>
              <a:rPr lang="en-US" altLang="en-US" dirty="0" smtClean="0"/>
              <a:t>” &amp; “</a:t>
            </a:r>
            <a:r>
              <a:rPr lang="en-US" altLang="en-US" b="1" dirty="0" smtClean="0">
                <a:solidFill>
                  <a:srgbClr val="7030A0"/>
                </a:solidFill>
              </a:rPr>
              <a:t>host</a:t>
            </a:r>
            <a:r>
              <a:rPr lang="en-US" altLang="en-US" dirty="0" smtClean="0"/>
              <a:t>” for AMD-v, and “</a:t>
            </a:r>
            <a:r>
              <a:rPr lang="en-US" altLang="en-US" b="1" dirty="0" smtClean="0">
                <a:solidFill>
                  <a:srgbClr val="7030A0"/>
                </a:solidFill>
              </a:rPr>
              <a:t>root</a:t>
            </a:r>
            <a:r>
              <a:rPr lang="en-US" altLang="en-US" dirty="0" smtClean="0"/>
              <a:t>” &amp; “</a:t>
            </a:r>
            <a:r>
              <a:rPr lang="en-US" altLang="en-US" b="1" dirty="0" err="1" smtClean="0">
                <a:solidFill>
                  <a:srgbClr val="7030A0"/>
                </a:solidFill>
              </a:rPr>
              <a:t>nonroot</a:t>
            </a:r>
            <a:r>
              <a:rPr lang="en-US" altLang="en-US" dirty="0" smtClean="0"/>
              <a:t>” for VT-x</a:t>
            </a:r>
          </a:p>
          <a:p>
            <a:pPr lvl="1"/>
            <a:r>
              <a:rPr lang="en-US" altLang="en-US" b="1" dirty="0"/>
              <a:t>VMM</a:t>
            </a:r>
            <a:r>
              <a:rPr lang="en-US" altLang="en-US" dirty="0"/>
              <a:t> can enable host mode, define characteristics of each guest VM, switch to guest mode and guest(s) on CPU(s</a:t>
            </a:r>
            <a:r>
              <a:rPr lang="en-US" altLang="en-US" dirty="0" smtClean="0"/>
              <a:t>)</a:t>
            </a:r>
          </a:p>
          <a:p>
            <a:pPr lvl="1"/>
            <a:r>
              <a:rPr lang="en-US" altLang="en-US" dirty="0"/>
              <a:t>In guest mode, guest OS thinks it is running natively, sees devices (as defined by VMM for that guest) </a:t>
            </a:r>
          </a:p>
          <a:p>
            <a:pPr marL="457200" lvl="1" indent="0">
              <a:buNone/>
            </a:pPr>
            <a:endParaRPr lang="en-US" altLang="en-US" dirty="0"/>
          </a:p>
          <a:p>
            <a:pPr lvl="1"/>
            <a:endParaRPr lang="en-US" altLang="en-US" dirty="0" smtClean="0"/>
          </a:p>
          <a:p>
            <a:pPr lvl="1"/>
            <a:endParaRPr lang="en-IE" b="1" dirty="0">
              <a:solidFill>
                <a:srgbClr val="00B0F0"/>
              </a:solidFill>
            </a:endParaRPr>
          </a:p>
        </p:txBody>
      </p:sp>
      <p:sp>
        <p:nvSpPr>
          <p:cNvPr id="6" name="Title 5"/>
          <p:cNvSpPr>
            <a:spLocks noGrp="1"/>
          </p:cNvSpPr>
          <p:nvPr>
            <p:ph type="title"/>
          </p:nvPr>
        </p:nvSpPr>
        <p:spPr>
          <a:xfrm>
            <a:off x="3461657" y="274638"/>
            <a:ext cx="8110161" cy="794308"/>
          </a:xfrm>
        </p:spPr>
        <p:txBody>
          <a:bodyPr/>
          <a:lstStyle/>
          <a:p>
            <a:r>
              <a:rPr lang="en-IE" dirty="0" smtClean="0"/>
              <a:t>Hardware-assisted virtualisation</a:t>
            </a:r>
            <a:endParaRPr lang="en-IE" dirty="0"/>
          </a:p>
        </p:txBody>
      </p:sp>
    </p:spTree>
    <p:extLst>
      <p:ext uri="{BB962C8B-B14F-4D97-AF65-F5344CB8AC3E}">
        <p14:creationId xmlns:p14="http://schemas.microsoft.com/office/powerpoint/2010/main" val="41261065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Unit 5 Learning Objectives</a:t>
            </a:r>
            <a:endParaRPr lang="en-IE" dirty="0"/>
          </a:p>
        </p:txBody>
      </p:sp>
      <p:sp>
        <p:nvSpPr>
          <p:cNvPr id="3" name="Content Placeholder 2"/>
          <p:cNvSpPr>
            <a:spLocks noGrp="1"/>
          </p:cNvSpPr>
          <p:nvPr>
            <p:ph idx="1"/>
          </p:nvPr>
        </p:nvSpPr>
        <p:spPr/>
        <p:txBody>
          <a:bodyPr/>
          <a:lstStyle/>
          <a:p>
            <a:r>
              <a:rPr lang="en-IE" sz="2600" b="1" dirty="0" smtClean="0"/>
              <a:t>After studying this chapter, you should be able to:</a:t>
            </a:r>
          </a:p>
          <a:p>
            <a:pPr marL="0" indent="0">
              <a:buNone/>
            </a:pPr>
            <a:endParaRPr lang="en-IE" sz="2600" b="1" dirty="0" smtClean="0"/>
          </a:p>
          <a:p>
            <a:pPr lvl="1"/>
            <a:r>
              <a:rPr lang="en-IE" sz="2400" dirty="0" smtClean="0"/>
              <a:t>Explain the concept of Virtualisation.</a:t>
            </a:r>
            <a:endParaRPr lang="en-IE" sz="2400" dirty="0" smtClean="0"/>
          </a:p>
          <a:p>
            <a:pPr lvl="1"/>
            <a:r>
              <a:rPr lang="en-IE" sz="2400" dirty="0" smtClean="0"/>
              <a:t>Discuss various virtualisation technologies.</a:t>
            </a:r>
            <a:endParaRPr lang="en-IE" sz="2400" dirty="0" smtClean="0"/>
          </a:p>
          <a:p>
            <a:pPr lvl="1"/>
            <a:r>
              <a:rPr lang="en-IE" sz="2400" dirty="0" smtClean="0"/>
              <a:t>Describe methods used to implement virtualisation.</a:t>
            </a:r>
          </a:p>
          <a:p>
            <a:pPr lvl="1"/>
            <a:r>
              <a:rPr lang="en-IE" sz="2400" dirty="0" smtClean="0"/>
              <a:t>Understand the issues involved in virtual machine implementation.</a:t>
            </a:r>
            <a:endParaRPr lang="en-IE" sz="2400" dirty="0" smtClean="0"/>
          </a:p>
          <a:p>
            <a:pPr lvl="1"/>
            <a:r>
              <a:rPr lang="en-IE" sz="2400" dirty="0" smtClean="0"/>
              <a:t>Explain the operation of the Linux virtual machine</a:t>
            </a:r>
            <a:endParaRPr lang="en-IE" sz="2400" dirty="0"/>
          </a:p>
          <a:p>
            <a:pPr lvl="1"/>
            <a:r>
              <a:rPr lang="en-IE" sz="2400" dirty="0" smtClean="0"/>
              <a:t>Discuss Type 1 and Type 2 hypervisors.</a:t>
            </a:r>
          </a:p>
          <a:p>
            <a:pPr lvl="1"/>
            <a:r>
              <a:rPr lang="en-IE" sz="2400" dirty="0" smtClean="0"/>
              <a:t>Explain the concept of container virtualisation.</a:t>
            </a:r>
            <a:endParaRPr lang="en-IE" sz="2400" dirty="0"/>
          </a:p>
          <a:p>
            <a:pPr marL="57150" indent="0">
              <a:buNone/>
            </a:pPr>
            <a:endParaRPr lang="en-IE" sz="2000" dirty="0" smtClean="0"/>
          </a:p>
        </p:txBody>
      </p:sp>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3677501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10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0"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10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6"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10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2" dur="10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10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38" dur="10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10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44" dur="10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10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50" dur="10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Hybrid VMM Implementations</a:t>
            </a:r>
            <a:endParaRPr lang="en-IE" dirty="0"/>
          </a:p>
        </p:txBody>
      </p:sp>
      <p:sp>
        <p:nvSpPr>
          <p:cNvPr id="3" name="Content Placeholder 2"/>
          <p:cNvSpPr>
            <a:spLocks noGrp="1"/>
          </p:cNvSpPr>
          <p:nvPr>
            <p:ph idx="1"/>
          </p:nvPr>
        </p:nvSpPr>
        <p:spPr/>
        <p:txBody>
          <a:bodyPr/>
          <a:lstStyle/>
          <a:p>
            <a:r>
              <a:rPr lang="en-IE" dirty="0" smtClean="0"/>
              <a:t>A general purpose OS e.g. Linux/Windows that provides VMM type 1 functionality</a:t>
            </a:r>
          </a:p>
          <a:p>
            <a:pPr lvl="1">
              <a:lnSpc>
                <a:spcPct val="150000"/>
              </a:lnSpc>
            </a:pPr>
            <a:r>
              <a:rPr lang="en-IE" dirty="0" err="1" smtClean="0"/>
              <a:t>RedHat</a:t>
            </a:r>
            <a:r>
              <a:rPr lang="en-IE" dirty="0" smtClean="0"/>
              <a:t> Enterprise Linux with </a:t>
            </a:r>
            <a:r>
              <a:rPr lang="en-IE" b="1" dirty="0" smtClean="0">
                <a:solidFill>
                  <a:srgbClr val="0070C0"/>
                </a:solidFill>
              </a:rPr>
              <a:t>KVM </a:t>
            </a:r>
            <a:r>
              <a:rPr lang="en-IE" dirty="0" smtClean="0"/>
              <a:t>(Kernel-based Virtual Machine)</a:t>
            </a:r>
          </a:p>
          <a:p>
            <a:pPr lvl="1"/>
            <a:r>
              <a:rPr lang="en-IE" dirty="0" smtClean="0"/>
              <a:t>Microsoft Windows with </a:t>
            </a:r>
            <a:r>
              <a:rPr lang="en-IE" b="1" dirty="0" err="1" smtClean="0">
                <a:solidFill>
                  <a:srgbClr val="0070C0"/>
                </a:solidFill>
              </a:rPr>
              <a:t>Hyper-v</a:t>
            </a:r>
            <a:endParaRPr lang="en-IE" b="1" dirty="0" smtClean="0">
              <a:solidFill>
                <a:srgbClr val="0070C0"/>
              </a:solidFill>
            </a:endParaRPr>
          </a:p>
          <a:p>
            <a:pPr lvl="1"/>
            <a:r>
              <a:rPr lang="en-IE" b="1" dirty="0" smtClean="0">
                <a:solidFill>
                  <a:srgbClr val="0070C0"/>
                </a:solidFill>
              </a:rPr>
              <a:t>Both </a:t>
            </a:r>
            <a:r>
              <a:rPr lang="en-IE" dirty="0" smtClean="0">
                <a:solidFill>
                  <a:schemeClr val="tx1"/>
                </a:solidFill>
              </a:rPr>
              <a:t>perform normal duties as well as VMM duties</a:t>
            </a:r>
          </a:p>
          <a:p>
            <a:pPr lvl="1"/>
            <a:r>
              <a:rPr lang="en-IE" dirty="0" smtClean="0">
                <a:solidFill>
                  <a:schemeClr val="tx1"/>
                </a:solidFill>
              </a:rPr>
              <a:t>Typically less features rich than a dedicated </a:t>
            </a:r>
            <a:r>
              <a:rPr lang="en-IE" b="1" dirty="0" smtClean="0">
                <a:solidFill>
                  <a:schemeClr val="tx1"/>
                </a:solidFill>
              </a:rPr>
              <a:t>Type 1</a:t>
            </a:r>
            <a:r>
              <a:rPr lang="en-IE" dirty="0" smtClean="0">
                <a:solidFill>
                  <a:schemeClr val="tx1"/>
                </a:solidFill>
              </a:rPr>
              <a:t> hypervisor</a:t>
            </a:r>
          </a:p>
          <a:p>
            <a:pPr marL="457200" lvl="1" indent="0">
              <a:buNone/>
            </a:pPr>
            <a:endParaRPr lang="en-IE" dirty="0" smtClean="0">
              <a:solidFill>
                <a:schemeClr val="tx1"/>
              </a:solidFill>
            </a:endParaRPr>
          </a:p>
          <a:p>
            <a:r>
              <a:rPr lang="en-IE" dirty="0" smtClean="0">
                <a:solidFill>
                  <a:schemeClr val="tx1"/>
                </a:solidFill>
              </a:rPr>
              <a:t>The Guest OSs are treated as just another process</a:t>
            </a:r>
          </a:p>
          <a:p>
            <a:pPr lvl="1"/>
            <a:r>
              <a:rPr lang="en-IE" dirty="0" smtClean="0">
                <a:solidFill>
                  <a:schemeClr val="tx1"/>
                </a:solidFill>
              </a:rPr>
              <a:t>Special handling is in place when </a:t>
            </a:r>
            <a:r>
              <a:rPr lang="en-IE" b="1" dirty="0" smtClean="0">
                <a:solidFill>
                  <a:srgbClr val="7030A0"/>
                </a:solidFill>
              </a:rPr>
              <a:t>guest </a:t>
            </a:r>
            <a:r>
              <a:rPr lang="en-IE" dirty="0" smtClean="0">
                <a:solidFill>
                  <a:schemeClr val="tx1"/>
                </a:solidFill>
              </a:rPr>
              <a:t>is trying to execute special instructions</a:t>
            </a:r>
            <a:endParaRPr lang="en-IE" b="1" dirty="0">
              <a:solidFill>
                <a:srgbClr val="7030A0"/>
              </a:solidFill>
            </a:endParaRPr>
          </a:p>
        </p:txBody>
      </p:sp>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12184301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smtClean="0"/>
              <a:t>KVM</a:t>
            </a:r>
            <a:endParaRPr lang="en-IE" dirty="0"/>
          </a:p>
        </p:txBody>
      </p:sp>
      <p:sp>
        <p:nvSpPr>
          <p:cNvPr id="5" name="Content Placeholder 4"/>
          <p:cNvSpPr>
            <a:spLocks noGrp="1"/>
          </p:cNvSpPr>
          <p:nvPr>
            <p:ph idx="1"/>
          </p:nvPr>
        </p:nvSpPr>
        <p:spPr/>
        <p:txBody>
          <a:bodyPr/>
          <a:lstStyle/>
          <a:p>
            <a:r>
              <a:rPr lang="en-IE" dirty="0" smtClean="0"/>
              <a:t>Full virtualisation solution for Linux on x86/AMD hardware platforms containing virtualisation extensions </a:t>
            </a:r>
            <a:r>
              <a:rPr lang="en-IE" b="1" dirty="0" smtClean="0">
                <a:solidFill>
                  <a:srgbClr val="7030A0"/>
                </a:solidFill>
              </a:rPr>
              <a:t>VT-x</a:t>
            </a:r>
            <a:r>
              <a:rPr lang="en-IE" dirty="0" smtClean="0"/>
              <a:t> or </a:t>
            </a:r>
            <a:r>
              <a:rPr lang="en-IE" b="1" dirty="0" smtClean="0">
                <a:solidFill>
                  <a:srgbClr val="7030A0"/>
                </a:solidFill>
              </a:rPr>
              <a:t>AMD-v</a:t>
            </a:r>
          </a:p>
          <a:p>
            <a:r>
              <a:rPr lang="en-IE" dirty="0" smtClean="0">
                <a:solidFill>
                  <a:schemeClr val="tx1"/>
                </a:solidFill>
              </a:rPr>
              <a:t>It consists of </a:t>
            </a:r>
            <a:r>
              <a:rPr lang="en-IE" i="1" dirty="0" smtClean="0">
                <a:solidFill>
                  <a:schemeClr val="tx1"/>
                </a:solidFill>
              </a:rPr>
              <a:t>loadable kernel module</a:t>
            </a:r>
            <a:r>
              <a:rPr lang="en-IE" dirty="0" smtClean="0">
                <a:solidFill>
                  <a:schemeClr val="tx1"/>
                </a:solidFill>
              </a:rPr>
              <a:t>, </a:t>
            </a:r>
            <a:r>
              <a:rPr lang="en-IE" b="1" dirty="0" err="1" smtClean="0">
                <a:solidFill>
                  <a:srgbClr val="00B0F0"/>
                </a:solidFill>
              </a:rPr>
              <a:t>kvm.ko</a:t>
            </a:r>
            <a:r>
              <a:rPr lang="en-IE" dirty="0" smtClean="0">
                <a:solidFill>
                  <a:schemeClr val="tx1"/>
                </a:solidFill>
              </a:rPr>
              <a:t>, that provides the core virtualisation infrastructure and a processor specific module, </a:t>
            </a:r>
            <a:r>
              <a:rPr lang="en-IE" b="1" dirty="0" err="1" smtClean="0">
                <a:solidFill>
                  <a:schemeClr val="accent2"/>
                </a:solidFill>
              </a:rPr>
              <a:t>kvm-intel.ko</a:t>
            </a:r>
            <a:r>
              <a:rPr lang="en-IE" dirty="0" smtClean="0">
                <a:solidFill>
                  <a:schemeClr val="tx1"/>
                </a:solidFill>
              </a:rPr>
              <a:t> or </a:t>
            </a:r>
            <a:r>
              <a:rPr lang="en-IE" b="1" dirty="0" err="1" smtClean="0">
                <a:solidFill>
                  <a:schemeClr val="accent2"/>
                </a:solidFill>
              </a:rPr>
              <a:t>kvm-amd.ko</a:t>
            </a:r>
            <a:endParaRPr lang="en-IE" b="1" dirty="0" smtClean="0">
              <a:solidFill>
                <a:schemeClr val="accent2"/>
              </a:solidFill>
            </a:endParaRPr>
          </a:p>
          <a:p>
            <a:r>
              <a:rPr lang="en-IE" dirty="0" smtClean="0">
                <a:solidFill>
                  <a:schemeClr val="tx1"/>
                </a:solidFill>
              </a:rPr>
              <a:t>KVM uses a combination of </a:t>
            </a:r>
            <a:r>
              <a:rPr lang="en-IE" dirty="0" smtClean="0">
                <a:solidFill>
                  <a:srgbClr val="7030A0"/>
                </a:solidFill>
              </a:rPr>
              <a:t>security-enhanced Linux </a:t>
            </a:r>
            <a:r>
              <a:rPr lang="en-IE" dirty="0" smtClean="0">
                <a:solidFill>
                  <a:schemeClr val="tx1"/>
                </a:solidFill>
              </a:rPr>
              <a:t>(</a:t>
            </a:r>
            <a:r>
              <a:rPr lang="en-IE" b="1" dirty="0" err="1" smtClean="0">
                <a:solidFill>
                  <a:srgbClr val="7030A0"/>
                </a:solidFill>
              </a:rPr>
              <a:t>SELinux</a:t>
            </a:r>
            <a:r>
              <a:rPr lang="en-IE" dirty="0" smtClean="0">
                <a:solidFill>
                  <a:schemeClr val="tx1"/>
                </a:solidFill>
              </a:rPr>
              <a:t>) and </a:t>
            </a:r>
            <a:r>
              <a:rPr lang="en-IE" dirty="0" smtClean="0">
                <a:solidFill>
                  <a:srgbClr val="00B0F0"/>
                </a:solidFill>
              </a:rPr>
              <a:t>secure virtualisation </a:t>
            </a:r>
            <a:r>
              <a:rPr lang="en-IE" dirty="0" smtClean="0">
                <a:solidFill>
                  <a:schemeClr val="tx1"/>
                </a:solidFill>
              </a:rPr>
              <a:t>(</a:t>
            </a:r>
            <a:r>
              <a:rPr lang="en-IE" dirty="0" err="1" smtClean="0">
                <a:solidFill>
                  <a:srgbClr val="00B0F0"/>
                </a:solidFill>
              </a:rPr>
              <a:t>sVirt</a:t>
            </a:r>
            <a:r>
              <a:rPr lang="en-IE" dirty="0" smtClean="0">
                <a:solidFill>
                  <a:schemeClr val="tx1"/>
                </a:solidFill>
              </a:rPr>
              <a:t>) for improved VM security and isolation.</a:t>
            </a:r>
          </a:p>
          <a:p>
            <a:r>
              <a:rPr lang="en-IE" dirty="0"/>
              <a:t>Using KVM, one can run multiple virtual machines running </a:t>
            </a:r>
            <a:r>
              <a:rPr lang="en-IE" b="1" dirty="0">
                <a:solidFill>
                  <a:srgbClr val="C00000"/>
                </a:solidFill>
              </a:rPr>
              <a:t>unmodified</a:t>
            </a:r>
            <a:r>
              <a:rPr lang="en-IE" dirty="0"/>
              <a:t> Linux or Windows images. </a:t>
            </a:r>
            <a:endParaRPr lang="en-IE" dirty="0" smtClean="0"/>
          </a:p>
          <a:p>
            <a:pPr lvl="1"/>
            <a:r>
              <a:rPr lang="en-IE" dirty="0" smtClean="0"/>
              <a:t>Each </a:t>
            </a:r>
            <a:r>
              <a:rPr lang="en-IE" dirty="0"/>
              <a:t>virtual machine has private virtualized hardware: </a:t>
            </a:r>
            <a:endParaRPr lang="en-IE" dirty="0" smtClean="0"/>
          </a:p>
          <a:p>
            <a:pPr lvl="2"/>
            <a:r>
              <a:rPr lang="en-IE" sz="1800" dirty="0" smtClean="0"/>
              <a:t>a </a:t>
            </a:r>
            <a:r>
              <a:rPr lang="en-IE" sz="1800" dirty="0"/>
              <a:t>network card, disk, graphics adapter, etc.</a:t>
            </a:r>
            <a:endParaRPr lang="en-IE" sz="1800" dirty="0" smtClean="0">
              <a:solidFill>
                <a:srgbClr val="00B0F0"/>
              </a:solidFill>
            </a:endParaRPr>
          </a:p>
          <a:p>
            <a:endParaRPr lang="en-IE" dirty="0">
              <a:solidFill>
                <a:schemeClr val="tx1"/>
              </a:solidFill>
            </a:endParaRPr>
          </a:p>
        </p:txBody>
      </p:sp>
      <p:sp>
        <p:nvSpPr>
          <p:cNvPr id="4" name="Date Placeholder 3"/>
          <p:cNvSpPr>
            <a:spLocks noGrp="1" noChangeArrowheads="1"/>
          </p:cNvSpPr>
          <p:nvPr>
            <p:ph type="dt" idx="10"/>
          </p:nvPr>
        </p:nvSpPr>
        <p:spPr>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33253460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61657" y="274638"/>
            <a:ext cx="8110161" cy="832945"/>
          </a:xfrm>
        </p:spPr>
        <p:txBody>
          <a:bodyPr/>
          <a:lstStyle/>
          <a:p>
            <a:r>
              <a:rPr lang="en-IE" dirty="0" smtClean="0"/>
              <a:t>KVM</a:t>
            </a:r>
            <a:r>
              <a:rPr lang="en-IE" dirty="0"/>
              <a:t> </a:t>
            </a:r>
            <a:r>
              <a:rPr lang="en-IE" dirty="0" smtClean="0"/>
              <a:t>Architecture </a:t>
            </a:r>
            <a:endParaRPr lang="en-IE" dirty="0"/>
          </a:p>
        </p:txBody>
      </p:sp>
      <p:sp>
        <p:nvSpPr>
          <p:cNvPr id="4" name="Date Placeholder 3"/>
          <p:cNvSpPr>
            <a:spLocks noGrp="1" noChangeArrowheads="1"/>
          </p:cNvSpPr>
          <p:nvPr>
            <p:ph type="dt" idx="10"/>
          </p:nvPr>
        </p:nvSpPr>
        <p:spPr>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
        <p:nvSpPr>
          <p:cNvPr id="7" name="Rectangle 6"/>
          <p:cNvSpPr/>
          <p:nvPr/>
        </p:nvSpPr>
        <p:spPr bwMode="auto">
          <a:xfrm>
            <a:off x="1084761" y="1602379"/>
            <a:ext cx="1188000" cy="28440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err="1" smtClean="0">
                <a:ln>
                  <a:noFill/>
                </a:ln>
                <a:solidFill>
                  <a:schemeClr val="bg1"/>
                </a:solidFill>
                <a:effectLst/>
                <a:latin typeface="Liberation Serif" panose="02020603050405020304" pitchFamily="18" charset="0"/>
                <a:ea typeface="Liberation Serif" panose="02020603050405020304" pitchFamily="18" charset="0"/>
                <a:cs typeface="Liberation Serif" panose="02020603050405020304" pitchFamily="18" charset="0"/>
              </a:rPr>
              <a:t>Userspace</a:t>
            </a:r>
            <a:endParaRPr kumimoji="0" lang="en-IE" sz="1800" b="1" i="0" u="none" strike="noStrike" cap="none" normalizeH="0" baseline="0" dirty="0" smtClean="0">
              <a:ln>
                <a:noFill/>
              </a:ln>
              <a:solidFill>
                <a:schemeClr val="bg1"/>
              </a:solidFill>
              <a:effectLst/>
              <a:latin typeface="Liberation Serif" panose="02020603050405020304" pitchFamily="18" charset="0"/>
              <a:ea typeface="Liberation Serif" panose="02020603050405020304" pitchFamily="18" charset="0"/>
              <a:cs typeface="Liberation Serif" panose="02020603050405020304" pitchFamily="18" charset="0"/>
            </a:endParaRPr>
          </a:p>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b="1" dirty="0" smtClean="0">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rPr>
              <a:t>Process</a:t>
            </a:r>
            <a:endParaRPr kumimoji="0" lang="en-IE" sz="1800" b="1" i="0" u="none" strike="noStrike" cap="none" normalizeH="0" baseline="0" dirty="0">
              <a:ln>
                <a:noFill/>
              </a:ln>
              <a:solidFill>
                <a:schemeClr val="bg1"/>
              </a:solidFill>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0" name="Rectangle 9"/>
          <p:cNvSpPr/>
          <p:nvPr/>
        </p:nvSpPr>
        <p:spPr bwMode="auto">
          <a:xfrm>
            <a:off x="2555869" y="1602379"/>
            <a:ext cx="1188000" cy="28440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err="1" smtClean="0">
                <a:ln>
                  <a:noFill/>
                </a:ln>
                <a:solidFill>
                  <a:schemeClr val="bg1"/>
                </a:solidFill>
                <a:effectLst/>
                <a:latin typeface="Liberation Serif" panose="02020603050405020304" pitchFamily="18" charset="0"/>
                <a:ea typeface="Liberation Serif" panose="02020603050405020304" pitchFamily="18" charset="0"/>
                <a:cs typeface="Liberation Serif" panose="02020603050405020304" pitchFamily="18" charset="0"/>
              </a:rPr>
              <a:t>Userspace</a:t>
            </a:r>
            <a:endParaRPr kumimoji="0" lang="en-IE" sz="1800" b="1" i="0" u="none" strike="noStrike" cap="none" normalizeH="0" baseline="0" dirty="0" smtClean="0">
              <a:ln>
                <a:noFill/>
              </a:ln>
              <a:solidFill>
                <a:schemeClr val="bg1"/>
              </a:solidFill>
              <a:effectLst/>
              <a:latin typeface="Liberation Serif" panose="02020603050405020304" pitchFamily="18" charset="0"/>
              <a:ea typeface="Liberation Serif" panose="02020603050405020304" pitchFamily="18" charset="0"/>
              <a:cs typeface="Liberation Serif" panose="02020603050405020304" pitchFamily="18" charset="0"/>
            </a:endParaRPr>
          </a:p>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b="1" dirty="0" smtClean="0">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rPr>
              <a:t>Process</a:t>
            </a:r>
            <a:endParaRPr kumimoji="0" lang="en-IE" sz="1800" b="1" i="0" u="none" strike="noStrike" cap="none" normalizeH="0" baseline="0" dirty="0">
              <a:ln>
                <a:noFill/>
              </a:ln>
              <a:solidFill>
                <a:schemeClr val="bg1"/>
              </a:solidFill>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8" name="Rectangle 7"/>
          <p:cNvSpPr/>
          <p:nvPr/>
        </p:nvSpPr>
        <p:spPr bwMode="auto">
          <a:xfrm>
            <a:off x="1022684" y="5366092"/>
            <a:ext cx="10250905" cy="8280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2400" b="1" i="0" u="none" strike="noStrike" cap="none" normalizeH="0" baseline="0" dirty="0" smtClean="0">
                <a:ln>
                  <a:noFill/>
                </a:ln>
                <a:solidFill>
                  <a:schemeClr val="bg1"/>
                </a:solidFill>
                <a:effectLst/>
                <a:latin typeface="Liberation Serif" panose="02020603050405020304" pitchFamily="18" charset="0"/>
                <a:ea typeface="Liberation Serif" panose="02020603050405020304" pitchFamily="18" charset="0"/>
                <a:cs typeface="Liberation Serif" panose="02020603050405020304" pitchFamily="18" charset="0"/>
              </a:rPr>
              <a:t>Hardware Support,</a:t>
            </a:r>
            <a:r>
              <a:rPr kumimoji="0" lang="en-IE" sz="2400" b="1" i="0" u="none" strike="noStrike" cap="none" normalizeH="0" dirty="0" smtClean="0">
                <a:ln>
                  <a:noFill/>
                </a:ln>
                <a:solidFill>
                  <a:schemeClr val="bg1"/>
                </a:solidFill>
                <a:effectLst/>
                <a:latin typeface="Liberation Serif" panose="02020603050405020304" pitchFamily="18" charset="0"/>
                <a:ea typeface="Liberation Serif" panose="02020603050405020304" pitchFamily="18" charset="0"/>
                <a:cs typeface="Liberation Serif" panose="02020603050405020304" pitchFamily="18" charset="0"/>
              </a:rPr>
              <a:t> virtualisation technologies/</a:t>
            </a:r>
            <a:r>
              <a:rPr kumimoji="0" lang="en-IE" sz="2400" b="1" i="0" u="none" strike="noStrike" cap="none" normalizeH="0" dirty="0" err="1" smtClean="0">
                <a:ln>
                  <a:noFill/>
                </a:ln>
                <a:solidFill>
                  <a:schemeClr val="bg1"/>
                </a:solidFill>
                <a:effectLst/>
                <a:latin typeface="Liberation Serif" panose="02020603050405020304" pitchFamily="18" charset="0"/>
                <a:ea typeface="Liberation Serif" panose="02020603050405020304" pitchFamily="18" charset="0"/>
                <a:cs typeface="Liberation Serif" panose="02020603050405020304" pitchFamily="18" charset="0"/>
              </a:rPr>
              <a:t>extentions</a:t>
            </a:r>
            <a:r>
              <a:rPr kumimoji="0" lang="en-IE" sz="2400" b="1" i="0" u="none" strike="noStrike" cap="none" normalizeH="0" dirty="0" smtClean="0">
                <a:ln>
                  <a:noFill/>
                </a:ln>
                <a:solidFill>
                  <a:schemeClr val="bg1"/>
                </a:solidFill>
                <a:effectLst/>
                <a:latin typeface="Liberation Serif" panose="02020603050405020304" pitchFamily="18" charset="0"/>
                <a:ea typeface="Liberation Serif" panose="02020603050405020304" pitchFamily="18" charset="0"/>
                <a:cs typeface="Liberation Serif" panose="02020603050405020304" pitchFamily="18" charset="0"/>
              </a:rPr>
              <a:t> for x86 and AMD</a:t>
            </a:r>
          </a:p>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sz="2400" b="1" baseline="0" dirty="0" smtClean="0">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rPr>
              <a:t>(Intel-</a:t>
            </a:r>
            <a:r>
              <a:rPr lang="en-IE" sz="2400" b="1" baseline="0" dirty="0" err="1" smtClean="0">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rPr>
              <a:t>vt</a:t>
            </a:r>
            <a:r>
              <a:rPr lang="en-IE" sz="2400" b="1" baseline="0" dirty="0" smtClean="0">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rPr>
              <a:t> / AMD-v)</a:t>
            </a:r>
            <a:endParaRPr kumimoji="0" lang="en-IE" sz="2400" b="1" i="0" u="none" strike="noStrike" cap="none" normalizeH="0" baseline="0" dirty="0">
              <a:ln>
                <a:noFill/>
              </a:ln>
              <a:solidFill>
                <a:schemeClr val="bg1"/>
              </a:solidFill>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2" name="Rectangle 11"/>
          <p:cNvSpPr/>
          <p:nvPr/>
        </p:nvSpPr>
        <p:spPr bwMode="auto">
          <a:xfrm>
            <a:off x="1042732" y="4507841"/>
            <a:ext cx="10230857" cy="792000"/>
          </a:xfrm>
          <a:prstGeom prst="rect">
            <a:avLst/>
          </a:prstGeom>
          <a:solidFill>
            <a:schemeClr val="accent5">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2400" b="1" i="0" u="none" strike="noStrike" cap="none" normalizeH="0" baseline="0" dirty="0" smtClean="0">
                <a:ln>
                  <a:noFill/>
                </a:ln>
                <a:solidFill>
                  <a:schemeClr val="bg1"/>
                </a:solidFill>
                <a:effectLst/>
                <a:latin typeface="Liberation Serif" panose="02020603050405020304" pitchFamily="18" charset="0"/>
                <a:ea typeface="Liberation Serif" panose="02020603050405020304" pitchFamily="18" charset="0"/>
                <a:cs typeface="Liberation Serif" panose="02020603050405020304" pitchFamily="18" charset="0"/>
              </a:rPr>
              <a:t>Linux Kernel</a:t>
            </a:r>
            <a:endParaRPr kumimoji="0" lang="en-IE" sz="2400" b="1" i="0" u="none" strike="noStrike" cap="none" normalizeH="0" baseline="0" dirty="0">
              <a:ln>
                <a:noFill/>
              </a:ln>
              <a:solidFill>
                <a:schemeClr val="bg1"/>
              </a:solidFill>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9" name="TextBox 8"/>
          <p:cNvSpPr txBox="1"/>
          <p:nvPr/>
        </p:nvSpPr>
        <p:spPr>
          <a:xfrm>
            <a:off x="8722894" y="4838176"/>
            <a:ext cx="2550695" cy="461665"/>
          </a:xfrm>
          <a:prstGeom prst="rect">
            <a:avLst/>
          </a:prstGeom>
          <a:solidFill>
            <a:schemeClr val="accent3">
              <a:lumMod val="85000"/>
            </a:schemeClr>
          </a:solidFill>
          <a:ln w="28575">
            <a:solidFill>
              <a:schemeClr val="tx1"/>
            </a:solidFill>
          </a:ln>
        </p:spPr>
        <p:txBody>
          <a:bodyPr wrap="square" rtlCol="0">
            <a:spAutoFit/>
          </a:bodyPr>
          <a:lstStyle/>
          <a:p>
            <a:pPr algn="ctr"/>
            <a:r>
              <a:rPr lang="en-IE" sz="2400" b="1" dirty="0" smtClean="0">
                <a:latin typeface="Liberation Serif" panose="02020603050405020304" pitchFamily="18" charset="0"/>
                <a:ea typeface="Liberation Serif" panose="02020603050405020304" pitchFamily="18" charset="0"/>
                <a:cs typeface="Liberation Serif" panose="02020603050405020304" pitchFamily="18" charset="0"/>
              </a:rPr>
              <a:t>KVM (Module)</a:t>
            </a:r>
            <a:endParaRPr lang="en-IE" sz="24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4" name="Rectangle 13"/>
          <p:cNvSpPr/>
          <p:nvPr/>
        </p:nvSpPr>
        <p:spPr bwMode="auto">
          <a:xfrm>
            <a:off x="6778353" y="1572106"/>
            <a:ext cx="1188000" cy="28440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2800" b="1" i="0" u="none" strike="noStrike" cap="none" normalizeH="0" baseline="0" dirty="0" smtClean="0">
                <a:ln>
                  <a:noFill/>
                </a:ln>
                <a:solidFill>
                  <a:schemeClr val="bg1"/>
                </a:solidFill>
                <a:effectLst/>
                <a:latin typeface="Liberation Serif" panose="02020603050405020304" pitchFamily="18" charset="0"/>
                <a:ea typeface="Liberation Serif" panose="02020603050405020304" pitchFamily="18" charset="0"/>
                <a:cs typeface="Liberation Serif" panose="02020603050405020304" pitchFamily="18" charset="0"/>
              </a:rPr>
              <a:t>.</a:t>
            </a:r>
            <a:r>
              <a:rPr kumimoji="0" lang="en-IE" sz="2800" b="1" i="0" u="none" strike="noStrike" cap="none" normalizeH="0" dirty="0" smtClean="0">
                <a:ln>
                  <a:noFill/>
                </a:ln>
                <a:solidFill>
                  <a:schemeClr val="bg1"/>
                </a:solidFill>
                <a:effectLst/>
                <a:latin typeface="Liberation Serif" panose="02020603050405020304" pitchFamily="18" charset="0"/>
                <a:ea typeface="Liberation Serif" panose="02020603050405020304" pitchFamily="18" charset="0"/>
                <a:cs typeface="Liberation Serif" panose="02020603050405020304" pitchFamily="18" charset="0"/>
              </a:rPr>
              <a:t> . .</a:t>
            </a:r>
            <a:endParaRPr kumimoji="0" lang="en-IE" sz="2800" b="1" i="0" u="none" strike="noStrike" cap="none" normalizeH="0" baseline="0" dirty="0">
              <a:ln>
                <a:noFill/>
              </a:ln>
              <a:solidFill>
                <a:schemeClr val="bg1"/>
              </a:solidFill>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5" name="Rectangle 14"/>
          <p:cNvSpPr/>
          <p:nvPr/>
        </p:nvSpPr>
        <p:spPr bwMode="auto">
          <a:xfrm>
            <a:off x="8582537" y="1543019"/>
            <a:ext cx="2691052" cy="8280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2400" b="1" i="0" u="none" strike="noStrike" cap="none" normalizeH="0" baseline="0" dirty="0" smtClean="0">
                <a:ln>
                  <a:noFill/>
                </a:ln>
                <a:solidFill>
                  <a:schemeClr val="bg1"/>
                </a:solidFill>
                <a:effectLst/>
                <a:latin typeface="Liberation Serif" panose="02020603050405020304" pitchFamily="18" charset="0"/>
                <a:ea typeface="Liberation Serif" panose="02020603050405020304" pitchFamily="18" charset="0"/>
                <a:cs typeface="Liberation Serif" panose="02020603050405020304" pitchFamily="18" charset="0"/>
              </a:rPr>
              <a:t>Guest </a:t>
            </a:r>
            <a:r>
              <a:rPr kumimoji="0" lang="en-IE" sz="2400" b="1" i="0" u="none" strike="noStrike" cap="none" normalizeH="0" baseline="0" dirty="0" err="1" smtClean="0">
                <a:ln>
                  <a:noFill/>
                </a:ln>
                <a:solidFill>
                  <a:schemeClr val="bg1"/>
                </a:solidFill>
                <a:effectLst/>
                <a:latin typeface="Liberation Serif" panose="02020603050405020304" pitchFamily="18" charset="0"/>
                <a:ea typeface="Liberation Serif" panose="02020603050405020304" pitchFamily="18" charset="0"/>
                <a:cs typeface="Liberation Serif" panose="02020603050405020304" pitchFamily="18" charset="0"/>
              </a:rPr>
              <a:t>Userspace</a:t>
            </a:r>
            <a:endParaRPr kumimoji="0" lang="en-IE" sz="2400" b="1" i="0" u="none" strike="noStrike" cap="none" normalizeH="0" baseline="0" dirty="0" smtClean="0">
              <a:ln>
                <a:noFill/>
              </a:ln>
              <a:solidFill>
                <a:schemeClr val="bg1"/>
              </a:solidFill>
              <a:effectLst/>
              <a:latin typeface="Liberation Serif" panose="02020603050405020304" pitchFamily="18" charset="0"/>
              <a:ea typeface="Liberation Serif" panose="02020603050405020304" pitchFamily="18" charset="0"/>
              <a:cs typeface="Liberation Serif" panose="02020603050405020304" pitchFamily="18" charset="0"/>
            </a:endParaRPr>
          </a:p>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sz="2400" b="1" dirty="0" smtClean="0">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rPr>
              <a:t>Processes</a:t>
            </a:r>
            <a:endParaRPr kumimoji="0" lang="en-IE" sz="2400" b="1" i="0" u="none" strike="noStrike" cap="none" normalizeH="0" baseline="0" dirty="0">
              <a:ln>
                <a:noFill/>
              </a:ln>
              <a:solidFill>
                <a:schemeClr val="bg1"/>
              </a:solidFill>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6" name="Rectangle 15"/>
          <p:cNvSpPr/>
          <p:nvPr/>
        </p:nvSpPr>
        <p:spPr bwMode="auto">
          <a:xfrm>
            <a:off x="8582536" y="2550694"/>
            <a:ext cx="2691052" cy="828000"/>
          </a:xfrm>
          <a:prstGeom prst="rect">
            <a:avLst/>
          </a:prstGeom>
          <a:solidFill>
            <a:schemeClr val="accent5">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2400" b="1" i="0" u="none" strike="noStrike" cap="none" normalizeH="0" baseline="0" dirty="0" smtClean="0">
                <a:ln>
                  <a:noFill/>
                </a:ln>
                <a:solidFill>
                  <a:schemeClr val="bg1"/>
                </a:solidFill>
                <a:effectLst/>
                <a:latin typeface="Liberation Serif" panose="02020603050405020304" pitchFamily="18" charset="0"/>
                <a:ea typeface="Liberation Serif" panose="02020603050405020304" pitchFamily="18" charset="0"/>
                <a:cs typeface="Liberation Serif" panose="02020603050405020304" pitchFamily="18" charset="0"/>
              </a:rPr>
              <a:t>Guest Kernel</a:t>
            </a:r>
          </a:p>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sz="2400" b="1" dirty="0" smtClean="0">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rPr>
              <a:t>(e.g. Linux Kernel)</a:t>
            </a:r>
            <a:endParaRPr kumimoji="0" lang="en-IE" sz="2400" b="1" i="0" u="none" strike="noStrike" cap="none" normalizeH="0" baseline="0" dirty="0">
              <a:ln>
                <a:noFill/>
              </a:ln>
              <a:solidFill>
                <a:schemeClr val="bg1"/>
              </a:solidFill>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7" name="Rectangle 16"/>
          <p:cNvSpPr/>
          <p:nvPr/>
        </p:nvSpPr>
        <p:spPr bwMode="auto">
          <a:xfrm>
            <a:off x="8578521" y="3572346"/>
            <a:ext cx="2691052" cy="8280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2400" b="1" i="0" u="none" strike="noStrike" cap="none" normalizeH="0" baseline="0" dirty="0" smtClean="0">
                <a:ln>
                  <a:noFill/>
                </a:ln>
                <a:solidFill>
                  <a:schemeClr val="bg1"/>
                </a:solidFill>
                <a:effectLst/>
                <a:latin typeface="Liberation Serif" panose="02020603050405020304" pitchFamily="18" charset="0"/>
                <a:ea typeface="Liberation Serif" panose="02020603050405020304" pitchFamily="18" charset="0"/>
                <a:cs typeface="Liberation Serif" panose="02020603050405020304" pitchFamily="18" charset="0"/>
              </a:rPr>
              <a:t>QEMU-KVM</a:t>
            </a:r>
            <a:endParaRPr kumimoji="0" lang="en-IE" sz="2400" b="1" i="0" u="none" strike="noStrike" cap="none" normalizeH="0" baseline="0" dirty="0">
              <a:ln>
                <a:noFill/>
              </a:ln>
              <a:solidFill>
                <a:schemeClr val="bg1"/>
              </a:solidFill>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8" name="Rectangle 17"/>
          <p:cNvSpPr/>
          <p:nvPr/>
        </p:nvSpPr>
        <p:spPr bwMode="auto">
          <a:xfrm>
            <a:off x="3930553" y="1606382"/>
            <a:ext cx="1188000" cy="28440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err="1" smtClean="0">
                <a:ln>
                  <a:noFill/>
                </a:ln>
                <a:solidFill>
                  <a:schemeClr val="bg1"/>
                </a:solidFill>
                <a:effectLst/>
                <a:latin typeface="Liberation Serif" panose="02020603050405020304" pitchFamily="18" charset="0"/>
                <a:ea typeface="Liberation Serif" panose="02020603050405020304" pitchFamily="18" charset="0"/>
                <a:cs typeface="Liberation Serif" panose="02020603050405020304" pitchFamily="18" charset="0"/>
              </a:rPr>
              <a:t>Userspace</a:t>
            </a:r>
            <a:endParaRPr kumimoji="0" lang="en-IE" sz="1800" b="1" i="0" u="none" strike="noStrike" cap="none" normalizeH="0" baseline="0" dirty="0" smtClean="0">
              <a:ln>
                <a:noFill/>
              </a:ln>
              <a:solidFill>
                <a:schemeClr val="bg1"/>
              </a:solidFill>
              <a:effectLst/>
              <a:latin typeface="Liberation Serif" panose="02020603050405020304" pitchFamily="18" charset="0"/>
              <a:ea typeface="Liberation Serif" panose="02020603050405020304" pitchFamily="18" charset="0"/>
              <a:cs typeface="Liberation Serif" panose="02020603050405020304" pitchFamily="18" charset="0"/>
            </a:endParaRPr>
          </a:p>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b="1" dirty="0" smtClean="0">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rPr>
              <a:t>Process</a:t>
            </a:r>
            <a:endParaRPr kumimoji="0" lang="en-IE" sz="1800" b="1" i="0" u="none" strike="noStrike" cap="none" normalizeH="0" baseline="0" dirty="0">
              <a:ln>
                <a:noFill/>
              </a:ln>
              <a:solidFill>
                <a:schemeClr val="bg1"/>
              </a:solidFill>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9" name="Rectangle 18"/>
          <p:cNvSpPr/>
          <p:nvPr/>
        </p:nvSpPr>
        <p:spPr bwMode="auto">
          <a:xfrm>
            <a:off x="5354453" y="1602379"/>
            <a:ext cx="1188000" cy="28440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err="1" smtClean="0">
                <a:ln>
                  <a:noFill/>
                </a:ln>
                <a:solidFill>
                  <a:schemeClr val="bg1"/>
                </a:solidFill>
                <a:effectLst/>
                <a:latin typeface="Liberation Serif" panose="02020603050405020304" pitchFamily="18" charset="0"/>
                <a:ea typeface="Liberation Serif" panose="02020603050405020304" pitchFamily="18" charset="0"/>
                <a:cs typeface="Liberation Serif" panose="02020603050405020304" pitchFamily="18" charset="0"/>
              </a:rPr>
              <a:t>Userspace</a:t>
            </a:r>
            <a:endParaRPr kumimoji="0" lang="en-IE" sz="1800" b="1" i="0" u="none" strike="noStrike" cap="none" normalizeH="0" baseline="0" dirty="0" smtClean="0">
              <a:ln>
                <a:noFill/>
              </a:ln>
              <a:solidFill>
                <a:schemeClr val="bg1"/>
              </a:solidFill>
              <a:effectLst/>
              <a:latin typeface="Liberation Serif" panose="02020603050405020304" pitchFamily="18" charset="0"/>
              <a:ea typeface="Liberation Serif" panose="02020603050405020304" pitchFamily="18" charset="0"/>
              <a:cs typeface="Liberation Serif" panose="02020603050405020304" pitchFamily="18" charset="0"/>
            </a:endParaRPr>
          </a:p>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b="1" dirty="0" smtClean="0">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rPr>
              <a:t>Process</a:t>
            </a:r>
            <a:endParaRPr kumimoji="0" lang="en-IE" sz="1800" b="1" i="0" u="none" strike="noStrike" cap="none" normalizeH="0" baseline="0" dirty="0">
              <a:ln>
                <a:noFill/>
              </a:ln>
              <a:solidFill>
                <a:schemeClr val="bg1"/>
              </a:solidFill>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Tree>
    <p:extLst>
      <p:ext uri="{BB962C8B-B14F-4D97-AF65-F5344CB8AC3E}">
        <p14:creationId xmlns:p14="http://schemas.microsoft.com/office/powerpoint/2010/main" val="1756835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animEffect transition="in" filter="fade">
                                      <p:cBhvr>
                                        <p:cTn id="7" dur="1000"/>
                                        <p:tgtEl>
                                          <p:spTgt spid="8">
                                            <p:bg/>
                                          </p:spTgt>
                                        </p:tgtEl>
                                      </p:cBhvr>
                                    </p:animEffect>
                                    <p:anim calcmode="lin" valueType="num">
                                      <p:cBhvr>
                                        <p:cTn id="8" dur="1000" fill="hold"/>
                                        <p:tgtEl>
                                          <p:spTgt spid="8">
                                            <p:bg/>
                                          </p:spTgt>
                                        </p:tgtEl>
                                        <p:attrNameLst>
                                          <p:attrName>ppt_x</p:attrName>
                                        </p:attrNameLst>
                                      </p:cBhvr>
                                      <p:tavLst>
                                        <p:tav tm="0">
                                          <p:val>
                                            <p:strVal val="#ppt_x"/>
                                          </p:val>
                                        </p:tav>
                                        <p:tav tm="100000">
                                          <p:val>
                                            <p:strVal val="#ppt_x"/>
                                          </p:val>
                                        </p:tav>
                                      </p:tavLst>
                                    </p:anim>
                                    <p:anim calcmode="lin" valueType="num">
                                      <p:cBhvr>
                                        <p:cTn id="9" dur="1000" fill="hold"/>
                                        <p:tgtEl>
                                          <p:spTgt spid="8">
                                            <p:bg/>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Effect transition="in" filter="fade">
                                      <p:cBhvr>
                                        <p:cTn id="19" dur="1000"/>
                                        <p:tgtEl>
                                          <p:spTgt spid="8">
                                            <p:txEl>
                                              <p:pRg st="1" end="1"/>
                                            </p:txEl>
                                          </p:spTgt>
                                        </p:tgtEl>
                                      </p:cBhvr>
                                    </p:animEffect>
                                    <p:anim calcmode="lin" valueType="num">
                                      <p:cBhvr>
                                        <p:cTn id="20"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16" presetClass="entr" presetSubtype="21" fill="hold" grpId="0" nodeType="afterEffect">
                                  <p:stCondLst>
                                    <p:cond delay="0"/>
                                  </p:stCondLst>
                                  <p:childTnLst>
                                    <p:set>
                                      <p:cBhvr>
                                        <p:cTn id="30" dur="1" fill="hold">
                                          <p:stCondLst>
                                            <p:cond delay="0"/>
                                          </p:stCondLst>
                                        </p:cTn>
                                        <p:tgtEl>
                                          <p:spTgt spid="9">
                                            <p:bg/>
                                          </p:spTgt>
                                        </p:tgtEl>
                                        <p:attrNameLst>
                                          <p:attrName>style.visibility</p:attrName>
                                        </p:attrNameLst>
                                      </p:cBhvr>
                                      <p:to>
                                        <p:strVal val="visible"/>
                                      </p:to>
                                    </p:set>
                                    <p:animEffect transition="in" filter="barn(inVertical)">
                                      <p:cBhvr>
                                        <p:cTn id="31" dur="1000"/>
                                        <p:tgtEl>
                                          <p:spTgt spid="9">
                                            <p:bg/>
                                          </p:spTgt>
                                        </p:tgtEl>
                                      </p:cBhvr>
                                    </p:animEffect>
                                  </p:childTnLst>
                                </p:cTn>
                              </p:par>
                            </p:childTnLst>
                          </p:cTn>
                        </p:par>
                        <p:par>
                          <p:cTn id="32" fill="hold">
                            <p:stCondLst>
                              <p:cond delay="5000"/>
                            </p:stCondLst>
                            <p:childTnLst>
                              <p:par>
                                <p:cTn id="33" presetID="16" presetClass="entr" presetSubtype="21" fill="hold" grpId="0" nodeType="afterEffect">
                                  <p:stCondLst>
                                    <p:cond delay="0"/>
                                  </p:stCondLst>
                                  <p:childTnLst>
                                    <p:set>
                                      <p:cBhvr>
                                        <p:cTn id="34" dur="1" fill="hold">
                                          <p:stCondLst>
                                            <p:cond delay="0"/>
                                          </p:stCondLst>
                                        </p:cTn>
                                        <p:tgtEl>
                                          <p:spTgt spid="9">
                                            <p:txEl>
                                              <p:pRg st="0" end="0"/>
                                            </p:txEl>
                                          </p:spTgt>
                                        </p:tgtEl>
                                        <p:attrNameLst>
                                          <p:attrName>style.visibility</p:attrName>
                                        </p:attrNameLst>
                                      </p:cBhvr>
                                      <p:to>
                                        <p:strVal val="visible"/>
                                      </p:to>
                                    </p:set>
                                    <p:animEffect transition="in" filter="barn(inVertical)">
                                      <p:cBhvr>
                                        <p:cTn id="35" dur="1000"/>
                                        <p:tgtEl>
                                          <p:spTgt spid="9">
                                            <p:txEl>
                                              <p:pRg st="0" end="0"/>
                                            </p:txEl>
                                          </p:spTgt>
                                        </p:tgtEl>
                                      </p:cBhvr>
                                    </p:animEffect>
                                  </p:childTnLst>
                                </p:cTn>
                              </p:par>
                            </p:childTnLst>
                          </p:cTn>
                        </p:par>
                        <p:par>
                          <p:cTn id="36" fill="hold">
                            <p:stCondLst>
                              <p:cond delay="6000"/>
                            </p:stCondLst>
                            <p:childTnLst>
                              <p:par>
                                <p:cTn id="37" presetID="2" presetClass="entr" presetSubtype="2" fill="hold" grpId="0" nodeType="afterEffect">
                                  <p:stCondLst>
                                    <p:cond delay="0"/>
                                  </p:stCondLst>
                                  <p:childTnLst>
                                    <p:set>
                                      <p:cBhvr>
                                        <p:cTn id="38" dur="1" fill="hold">
                                          <p:stCondLst>
                                            <p:cond delay="0"/>
                                          </p:stCondLst>
                                        </p:cTn>
                                        <p:tgtEl>
                                          <p:spTgt spid="7">
                                            <p:bg/>
                                          </p:spTgt>
                                        </p:tgtEl>
                                        <p:attrNameLst>
                                          <p:attrName>style.visibility</p:attrName>
                                        </p:attrNameLst>
                                      </p:cBhvr>
                                      <p:to>
                                        <p:strVal val="visible"/>
                                      </p:to>
                                    </p:set>
                                    <p:anim calcmode="lin" valueType="num">
                                      <p:cBhvr additive="base">
                                        <p:cTn id="39" dur="1000" fill="hold"/>
                                        <p:tgtEl>
                                          <p:spTgt spid="7">
                                            <p:bg/>
                                          </p:spTgt>
                                        </p:tgtEl>
                                        <p:attrNameLst>
                                          <p:attrName>ppt_x</p:attrName>
                                        </p:attrNameLst>
                                      </p:cBhvr>
                                      <p:tavLst>
                                        <p:tav tm="0">
                                          <p:val>
                                            <p:strVal val="1+#ppt_w/2"/>
                                          </p:val>
                                        </p:tav>
                                        <p:tav tm="100000">
                                          <p:val>
                                            <p:strVal val="#ppt_x"/>
                                          </p:val>
                                        </p:tav>
                                      </p:tavLst>
                                    </p:anim>
                                    <p:anim calcmode="lin" valueType="num">
                                      <p:cBhvr additive="base">
                                        <p:cTn id="40" dur="1000" fill="hold"/>
                                        <p:tgtEl>
                                          <p:spTgt spid="7">
                                            <p:bg/>
                                          </p:spTgt>
                                        </p:tgtEl>
                                        <p:attrNameLst>
                                          <p:attrName>ppt_y</p:attrName>
                                        </p:attrNameLst>
                                      </p:cBhvr>
                                      <p:tavLst>
                                        <p:tav tm="0">
                                          <p:val>
                                            <p:strVal val="#ppt_y"/>
                                          </p:val>
                                        </p:tav>
                                        <p:tav tm="100000">
                                          <p:val>
                                            <p:strVal val="#ppt_y"/>
                                          </p:val>
                                        </p:tav>
                                      </p:tavLst>
                                    </p:anim>
                                  </p:childTnLst>
                                </p:cTn>
                              </p:par>
                            </p:childTnLst>
                          </p:cTn>
                        </p:par>
                        <p:par>
                          <p:cTn id="41" fill="hold">
                            <p:stCondLst>
                              <p:cond delay="7000"/>
                            </p:stCondLst>
                            <p:childTnLst>
                              <p:par>
                                <p:cTn id="42" presetID="2" presetClass="entr" presetSubtype="2" fill="hold" grpId="0" nodeType="afterEffect">
                                  <p:stCondLst>
                                    <p:cond delay="0"/>
                                  </p:stCondLst>
                                  <p:childTnLst>
                                    <p:set>
                                      <p:cBhvr>
                                        <p:cTn id="43" dur="1" fill="hold">
                                          <p:stCondLst>
                                            <p:cond delay="0"/>
                                          </p:stCondLst>
                                        </p:cTn>
                                        <p:tgtEl>
                                          <p:spTgt spid="7">
                                            <p:txEl>
                                              <p:pRg st="0" end="0"/>
                                            </p:txEl>
                                          </p:spTgt>
                                        </p:tgtEl>
                                        <p:attrNameLst>
                                          <p:attrName>style.visibility</p:attrName>
                                        </p:attrNameLst>
                                      </p:cBhvr>
                                      <p:to>
                                        <p:strVal val="visible"/>
                                      </p:to>
                                    </p:set>
                                    <p:anim calcmode="lin" valueType="num">
                                      <p:cBhvr additive="base">
                                        <p:cTn id="44" dur="10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45" dur="10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par>
                          <p:cTn id="46" fill="hold">
                            <p:stCondLst>
                              <p:cond delay="8000"/>
                            </p:stCondLst>
                            <p:childTnLst>
                              <p:par>
                                <p:cTn id="47" presetID="2" presetClass="entr" presetSubtype="2" fill="hold" grpId="0" nodeType="afterEffect">
                                  <p:stCondLst>
                                    <p:cond delay="0"/>
                                  </p:stCondLst>
                                  <p:childTnLst>
                                    <p:set>
                                      <p:cBhvr>
                                        <p:cTn id="48" dur="1" fill="hold">
                                          <p:stCondLst>
                                            <p:cond delay="0"/>
                                          </p:stCondLst>
                                        </p:cTn>
                                        <p:tgtEl>
                                          <p:spTgt spid="7">
                                            <p:txEl>
                                              <p:pRg st="1" end="1"/>
                                            </p:txEl>
                                          </p:spTgt>
                                        </p:tgtEl>
                                        <p:attrNameLst>
                                          <p:attrName>style.visibility</p:attrName>
                                        </p:attrNameLst>
                                      </p:cBhvr>
                                      <p:to>
                                        <p:strVal val="visible"/>
                                      </p:to>
                                    </p:set>
                                    <p:anim calcmode="lin" valueType="num">
                                      <p:cBhvr additive="base">
                                        <p:cTn id="49" dur="1000" fill="hold"/>
                                        <p:tgtEl>
                                          <p:spTgt spid="7">
                                            <p:txEl>
                                              <p:pRg st="1" end="1"/>
                                            </p:txEl>
                                          </p:spTgt>
                                        </p:tgtEl>
                                        <p:attrNameLst>
                                          <p:attrName>ppt_x</p:attrName>
                                        </p:attrNameLst>
                                      </p:cBhvr>
                                      <p:tavLst>
                                        <p:tav tm="0">
                                          <p:val>
                                            <p:strVal val="1+#ppt_w/2"/>
                                          </p:val>
                                        </p:tav>
                                        <p:tav tm="100000">
                                          <p:val>
                                            <p:strVal val="#ppt_x"/>
                                          </p:val>
                                        </p:tav>
                                      </p:tavLst>
                                    </p:anim>
                                    <p:anim calcmode="lin" valueType="num">
                                      <p:cBhvr additive="base">
                                        <p:cTn id="50" dur="10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par>
                          <p:cTn id="51" fill="hold">
                            <p:stCondLst>
                              <p:cond delay="9000"/>
                            </p:stCondLst>
                            <p:childTnLst>
                              <p:par>
                                <p:cTn id="52" presetID="2" presetClass="entr" presetSubtype="2" fill="hold" grpId="0" nodeType="afterEffect">
                                  <p:stCondLst>
                                    <p:cond delay="0"/>
                                  </p:stCondLst>
                                  <p:childTnLst>
                                    <p:set>
                                      <p:cBhvr>
                                        <p:cTn id="53" dur="1" fill="hold">
                                          <p:stCondLst>
                                            <p:cond delay="0"/>
                                          </p:stCondLst>
                                        </p:cTn>
                                        <p:tgtEl>
                                          <p:spTgt spid="10">
                                            <p:bg/>
                                          </p:spTgt>
                                        </p:tgtEl>
                                        <p:attrNameLst>
                                          <p:attrName>style.visibility</p:attrName>
                                        </p:attrNameLst>
                                      </p:cBhvr>
                                      <p:to>
                                        <p:strVal val="visible"/>
                                      </p:to>
                                    </p:set>
                                    <p:anim calcmode="lin" valueType="num">
                                      <p:cBhvr additive="base">
                                        <p:cTn id="54" dur="1000" fill="hold"/>
                                        <p:tgtEl>
                                          <p:spTgt spid="10">
                                            <p:bg/>
                                          </p:spTgt>
                                        </p:tgtEl>
                                        <p:attrNameLst>
                                          <p:attrName>ppt_x</p:attrName>
                                        </p:attrNameLst>
                                      </p:cBhvr>
                                      <p:tavLst>
                                        <p:tav tm="0">
                                          <p:val>
                                            <p:strVal val="1+#ppt_w/2"/>
                                          </p:val>
                                        </p:tav>
                                        <p:tav tm="100000">
                                          <p:val>
                                            <p:strVal val="#ppt_x"/>
                                          </p:val>
                                        </p:tav>
                                      </p:tavLst>
                                    </p:anim>
                                    <p:anim calcmode="lin" valueType="num">
                                      <p:cBhvr additive="base">
                                        <p:cTn id="55" dur="1000" fill="hold"/>
                                        <p:tgtEl>
                                          <p:spTgt spid="10">
                                            <p:bg/>
                                          </p:spTgt>
                                        </p:tgtEl>
                                        <p:attrNameLst>
                                          <p:attrName>ppt_y</p:attrName>
                                        </p:attrNameLst>
                                      </p:cBhvr>
                                      <p:tavLst>
                                        <p:tav tm="0">
                                          <p:val>
                                            <p:strVal val="#ppt_y"/>
                                          </p:val>
                                        </p:tav>
                                        <p:tav tm="100000">
                                          <p:val>
                                            <p:strVal val="#ppt_y"/>
                                          </p:val>
                                        </p:tav>
                                      </p:tavLst>
                                    </p:anim>
                                  </p:childTnLst>
                                </p:cTn>
                              </p:par>
                            </p:childTnLst>
                          </p:cTn>
                        </p:par>
                        <p:par>
                          <p:cTn id="56" fill="hold">
                            <p:stCondLst>
                              <p:cond delay="10000"/>
                            </p:stCondLst>
                            <p:childTnLst>
                              <p:par>
                                <p:cTn id="57" presetID="2" presetClass="entr" presetSubtype="2" fill="hold" grpId="0" nodeType="afterEffect">
                                  <p:stCondLst>
                                    <p:cond delay="0"/>
                                  </p:stCondLst>
                                  <p:childTnLst>
                                    <p:set>
                                      <p:cBhvr>
                                        <p:cTn id="58" dur="1" fill="hold">
                                          <p:stCondLst>
                                            <p:cond delay="0"/>
                                          </p:stCondLst>
                                        </p:cTn>
                                        <p:tgtEl>
                                          <p:spTgt spid="10">
                                            <p:txEl>
                                              <p:pRg st="0" end="0"/>
                                            </p:txEl>
                                          </p:spTgt>
                                        </p:tgtEl>
                                        <p:attrNameLst>
                                          <p:attrName>style.visibility</p:attrName>
                                        </p:attrNameLst>
                                      </p:cBhvr>
                                      <p:to>
                                        <p:strVal val="visible"/>
                                      </p:to>
                                    </p:set>
                                    <p:anim calcmode="lin" valueType="num">
                                      <p:cBhvr additive="base">
                                        <p:cTn id="59" dur="10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60" dur="10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par>
                          <p:cTn id="61" fill="hold">
                            <p:stCondLst>
                              <p:cond delay="11000"/>
                            </p:stCondLst>
                            <p:childTnLst>
                              <p:par>
                                <p:cTn id="62" presetID="2" presetClass="entr" presetSubtype="2" fill="hold" grpId="0" nodeType="afterEffect">
                                  <p:stCondLst>
                                    <p:cond delay="0"/>
                                  </p:stCondLst>
                                  <p:childTnLst>
                                    <p:set>
                                      <p:cBhvr>
                                        <p:cTn id="63" dur="1" fill="hold">
                                          <p:stCondLst>
                                            <p:cond delay="0"/>
                                          </p:stCondLst>
                                        </p:cTn>
                                        <p:tgtEl>
                                          <p:spTgt spid="10">
                                            <p:txEl>
                                              <p:pRg st="1" end="1"/>
                                            </p:txEl>
                                          </p:spTgt>
                                        </p:tgtEl>
                                        <p:attrNameLst>
                                          <p:attrName>style.visibility</p:attrName>
                                        </p:attrNameLst>
                                      </p:cBhvr>
                                      <p:to>
                                        <p:strVal val="visible"/>
                                      </p:to>
                                    </p:set>
                                    <p:anim calcmode="lin" valueType="num">
                                      <p:cBhvr additive="base">
                                        <p:cTn id="64" dur="1000" fill="hold"/>
                                        <p:tgtEl>
                                          <p:spTgt spid="10">
                                            <p:txEl>
                                              <p:pRg st="1" end="1"/>
                                            </p:txEl>
                                          </p:spTgt>
                                        </p:tgtEl>
                                        <p:attrNameLst>
                                          <p:attrName>ppt_x</p:attrName>
                                        </p:attrNameLst>
                                      </p:cBhvr>
                                      <p:tavLst>
                                        <p:tav tm="0">
                                          <p:val>
                                            <p:strVal val="1+#ppt_w/2"/>
                                          </p:val>
                                        </p:tav>
                                        <p:tav tm="100000">
                                          <p:val>
                                            <p:strVal val="#ppt_x"/>
                                          </p:val>
                                        </p:tav>
                                      </p:tavLst>
                                    </p:anim>
                                    <p:anim calcmode="lin" valueType="num">
                                      <p:cBhvr additive="base">
                                        <p:cTn id="65" dur="1000" fill="hold"/>
                                        <p:tgtEl>
                                          <p:spTgt spid="10">
                                            <p:txEl>
                                              <p:pRg st="1" end="1"/>
                                            </p:txEl>
                                          </p:spTgt>
                                        </p:tgtEl>
                                        <p:attrNameLst>
                                          <p:attrName>ppt_y</p:attrName>
                                        </p:attrNameLst>
                                      </p:cBhvr>
                                      <p:tavLst>
                                        <p:tav tm="0">
                                          <p:val>
                                            <p:strVal val="#ppt_y"/>
                                          </p:val>
                                        </p:tav>
                                        <p:tav tm="100000">
                                          <p:val>
                                            <p:strVal val="#ppt_y"/>
                                          </p:val>
                                        </p:tav>
                                      </p:tavLst>
                                    </p:anim>
                                  </p:childTnLst>
                                </p:cTn>
                              </p:par>
                            </p:childTnLst>
                          </p:cTn>
                        </p:par>
                        <p:par>
                          <p:cTn id="66" fill="hold">
                            <p:stCondLst>
                              <p:cond delay="12000"/>
                            </p:stCondLst>
                            <p:childTnLst>
                              <p:par>
                                <p:cTn id="67" presetID="2" presetClass="entr" presetSubtype="2" fill="hold" grpId="0" nodeType="afterEffect">
                                  <p:stCondLst>
                                    <p:cond delay="0"/>
                                  </p:stCondLst>
                                  <p:childTnLst>
                                    <p:set>
                                      <p:cBhvr>
                                        <p:cTn id="68" dur="1" fill="hold">
                                          <p:stCondLst>
                                            <p:cond delay="0"/>
                                          </p:stCondLst>
                                        </p:cTn>
                                        <p:tgtEl>
                                          <p:spTgt spid="18">
                                            <p:bg/>
                                          </p:spTgt>
                                        </p:tgtEl>
                                        <p:attrNameLst>
                                          <p:attrName>style.visibility</p:attrName>
                                        </p:attrNameLst>
                                      </p:cBhvr>
                                      <p:to>
                                        <p:strVal val="visible"/>
                                      </p:to>
                                    </p:set>
                                    <p:anim calcmode="lin" valueType="num">
                                      <p:cBhvr additive="base">
                                        <p:cTn id="69" dur="1000" fill="hold"/>
                                        <p:tgtEl>
                                          <p:spTgt spid="18">
                                            <p:bg/>
                                          </p:spTgt>
                                        </p:tgtEl>
                                        <p:attrNameLst>
                                          <p:attrName>ppt_x</p:attrName>
                                        </p:attrNameLst>
                                      </p:cBhvr>
                                      <p:tavLst>
                                        <p:tav tm="0">
                                          <p:val>
                                            <p:strVal val="1+#ppt_w/2"/>
                                          </p:val>
                                        </p:tav>
                                        <p:tav tm="100000">
                                          <p:val>
                                            <p:strVal val="#ppt_x"/>
                                          </p:val>
                                        </p:tav>
                                      </p:tavLst>
                                    </p:anim>
                                    <p:anim calcmode="lin" valueType="num">
                                      <p:cBhvr additive="base">
                                        <p:cTn id="70" dur="1000" fill="hold"/>
                                        <p:tgtEl>
                                          <p:spTgt spid="18">
                                            <p:bg/>
                                          </p:spTgt>
                                        </p:tgtEl>
                                        <p:attrNameLst>
                                          <p:attrName>ppt_y</p:attrName>
                                        </p:attrNameLst>
                                      </p:cBhvr>
                                      <p:tavLst>
                                        <p:tav tm="0">
                                          <p:val>
                                            <p:strVal val="#ppt_y"/>
                                          </p:val>
                                        </p:tav>
                                        <p:tav tm="100000">
                                          <p:val>
                                            <p:strVal val="#ppt_y"/>
                                          </p:val>
                                        </p:tav>
                                      </p:tavLst>
                                    </p:anim>
                                  </p:childTnLst>
                                </p:cTn>
                              </p:par>
                            </p:childTnLst>
                          </p:cTn>
                        </p:par>
                        <p:par>
                          <p:cTn id="71" fill="hold">
                            <p:stCondLst>
                              <p:cond delay="13000"/>
                            </p:stCondLst>
                            <p:childTnLst>
                              <p:par>
                                <p:cTn id="72" presetID="2" presetClass="entr" presetSubtype="2" fill="hold" grpId="0" nodeType="afterEffect">
                                  <p:stCondLst>
                                    <p:cond delay="0"/>
                                  </p:stCondLst>
                                  <p:childTnLst>
                                    <p:set>
                                      <p:cBhvr>
                                        <p:cTn id="73" dur="1" fill="hold">
                                          <p:stCondLst>
                                            <p:cond delay="0"/>
                                          </p:stCondLst>
                                        </p:cTn>
                                        <p:tgtEl>
                                          <p:spTgt spid="18">
                                            <p:txEl>
                                              <p:pRg st="0" end="0"/>
                                            </p:txEl>
                                          </p:spTgt>
                                        </p:tgtEl>
                                        <p:attrNameLst>
                                          <p:attrName>style.visibility</p:attrName>
                                        </p:attrNameLst>
                                      </p:cBhvr>
                                      <p:to>
                                        <p:strVal val="visible"/>
                                      </p:to>
                                    </p:set>
                                    <p:anim calcmode="lin" valueType="num">
                                      <p:cBhvr additive="base">
                                        <p:cTn id="74" dur="10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75" dur="10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76" fill="hold">
                            <p:stCondLst>
                              <p:cond delay="14000"/>
                            </p:stCondLst>
                            <p:childTnLst>
                              <p:par>
                                <p:cTn id="77" presetID="2" presetClass="entr" presetSubtype="2" fill="hold" grpId="0" nodeType="afterEffect">
                                  <p:stCondLst>
                                    <p:cond delay="0"/>
                                  </p:stCondLst>
                                  <p:childTnLst>
                                    <p:set>
                                      <p:cBhvr>
                                        <p:cTn id="78" dur="1" fill="hold">
                                          <p:stCondLst>
                                            <p:cond delay="0"/>
                                          </p:stCondLst>
                                        </p:cTn>
                                        <p:tgtEl>
                                          <p:spTgt spid="18">
                                            <p:txEl>
                                              <p:pRg st="1" end="1"/>
                                            </p:txEl>
                                          </p:spTgt>
                                        </p:tgtEl>
                                        <p:attrNameLst>
                                          <p:attrName>style.visibility</p:attrName>
                                        </p:attrNameLst>
                                      </p:cBhvr>
                                      <p:to>
                                        <p:strVal val="visible"/>
                                      </p:to>
                                    </p:set>
                                    <p:anim calcmode="lin" valueType="num">
                                      <p:cBhvr additive="base">
                                        <p:cTn id="79" dur="1000" fill="hold"/>
                                        <p:tgtEl>
                                          <p:spTgt spid="18">
                                            <p:txEl>
                                              <p:pRg st="1" end="1"/>
                                            </p:txEl>
                                          </p:spTgt>
                                        </p:tgtEl>
                                        <p:attrNameLst>
                                          <p:attrName>ppt_x</p:attrName>
                                        </p:attrNameLst>
                                      </p:cBhvr>
                                      <p:tavLst>
                                        <p:tav tm="0">
                                          <p:val>
                                            <p:strVal val="1+#ppt_w/2"/>
                                          </p:val>
                                        </p:tav>
                                        <p:tav tm="100000">
                                          <p:val>
                                            <p:strVal val="#ppt_x"/>
                                          </p:val>
                                        </p:tav>
                                      </p:tavLst>
                                    </p:anim>
                                    <p:anim calcmode="lin" valueType="num">
                                      <p:cBhvr additive="base">
                                        <p:cTn id="80" dur="1000" fill="hold"/>
                                        <p:tgtEl>
                                          <p:spTgt spid="18">
                                            <p:txEl>
                                              <p:pRg st="1" end="1"/>
                                            </p:txEl>
                                          </p:spTgt>
                                        </p:tgtEl>
                                        <p:attrNameLst>
                                          <p:attrName>ppt_y</p:attrName>
                                        </p:attrNameLst>
                                      </p:cBhvr>
                                      <p:tavLst>
                                        <p:tav tm="0">
                                          <p:val>
                                            <p:strVal val="#ppt_y"/>
                                          </p:val>
                                        </p:tav>
                                        <p:tav tm="100000">
                                          <p:val>
                                            <p:strVal val="#ppt_y"/>
                                          </p:val>
                                        </p:tav>
                                      </p:tavLst>
                                    </p:anim>
                                  </p:childTnLst>
                                </p:cTn>
                              </p:par>
                            </p:childTnLst>
                          </p:cTn>
                        </p:par>
                        <p:par>
                          <p:cTn id="81" fill="hold">
                            <p:stCondLst>
                              <p:cond delay="15000"/>
                            </p:stCondLst>
                            <p:childTnLst>
                              <p:par>
                                <p:cTn id="82" presetID="2" presetClass="entr" presetSubtype="2" fill="hold" grpId="0" nodeType="afterEffect">
                                  <p:stCondLst>
                                    <p:cond delay="0"/>
                                  </p:stCondLst>
                                  <p:childTnLst>
                                    <p:set>
                                      <p:cBhvr>
                                        <p:cTn id="83" dur="1" fill="hold">
                                          <p:stCondLst>
                                            <p:cond delay="0"/>
                                          </p:stCondLst>
                                        </p:cTn>
                                        <p:tgtEl>
                                          <p:spTgt spid="19">
                                            <p:bg/>
                                          </p:spTgt>
                                        </p:tgtEl>
                                        <p:attrNameLst>
                                          <p:attrName>style.visibility</p:attrName>
                                        </p:attrNameLst>
                                      </p:cBhvr>
                                      <p:to>
                                        <p:strVal val="visible"/>
                                      </p:to>
                                    </p:set>
                                    <p:anim calcmode="lin" valueType="num">
                                      <p:cBhvr additive="base">
                                        <p:cTn id="84" dur="1000" fill="hold"/>
                                        <p:tgtEl>
                                          <p:spTgt spid="19">
                                            <p:bg/>
                                          </p:spTgt>
                                        </p:tgtEl>
                                        <p:attrNameLst>
                                          <p:attrName>ppt_x</p:attrName>
                                        </p:attrNameLst>
                                      </p:cBhvr>
                                      <p:tavLst>
                                        <p:tav tm="0">
                                          <p:val>
                                            <p:strVal val="1+#ppt_w/2"/>
                                          </p:val>
                                        </p:tav>
                                        <p:tav tm="100000">
                                          <p:val>
                                            <p:strVal val="#ppt_x"/>
                                          </p:val>
                                        </p:tav>
                                      </p:tavLst>
                                    </p:anim>
                                    <p:anim calcmode="lin" valueType="num">
                                      <p:cBhvr additive="base">
                                        <p:cTn id="85" dur="1000" fill="hold"/>
                                        <p:tgtEl>
                                          <p:spTgt spid="19">
                                            <p:bg/>
                                          </p:spTgt>
                                        </p:tgtEl>
                                        <p:attrNameLst>
                                          <p:attrName>ppt_y</p:attrName>
                                        </p:attrNameLst>
                                      </p:cBhvr>
                                      <p:tavLst>
                                        <p:tav tm="0">
                                          <p:val>
                                            <p:strVal val="#ppt_y"/>
                                          </p:val>
                                        </p:tav>
                                        <p:tav tm="100000">
                                          <p:val>
                                            <p:strVal val="#ppt_y"/>
                                          </p:val>
                                        </p:tav>
                                      </p:tavLst>
                                    </p:anim>
                                  </p:childTnLst>
                                </p:cTn>
                              </p:par>
                            </p:childTnLst>
                          </p:cTn>
                        </p:par>
                        <p:par>
                          <p:cTn id="86" fill="hold">
                            <p:stCondLst>
                              <p:cond delay="16000"/>
                            </p:stCondLst>
                            <p:childTnLst>
                              <p:par>
                                <p:cTn id="87" presetID="2" presetClass="entr" presetSubtype="2" fill="hold" grpId="0" nodeType="afterEffect">
                                  <p:stCondLst>
                                    <p:cond delay="0"/>
                                  </p:stCondLst>
                                  <p:childTnLst>
                                    <p:set>
                                      <p:cBhvr>
                                        <p:cTn id="88" dur="1" fill="hold">
                                          <p:stCondLst>
                                            <p:cond delay="0"/>
                                          </p:stCondLst>
                                        </p:cTn>
                                        <p:tgtEl>
                                          <p:spTgt spid="19">
                                            <p:txEl>
                                              <p:pRg st="0" end="0"/>
                                            </p:txEl>
                                          </p:spTgt>
                                        </p:tgtEl>
                                        <p:attrNameLst>
                                          <p:attrName>style.visibility</p:attrName>
                                        </p:attrNameLst>
                                      </p:cBhvr>
                                      <p:to>
                                        <p:strVal val="visible"/>
                                      </p:to>
                                    </p:set>
                                    <p:anim calcmode="lin" valueType="num">
                                      <p:cBhvr additive="base">
                                        <p:cTn id="89" dur="10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90" dur="10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91" fill="hold">
                            <p:stCondLst>
                              <p:cond delay="17000"/>
                            </p:stCondLst>
                            <p:childTnLst>
                              <p:par>
                                <p:cTn id="92" presetID="2" presetClass="entr" presetSubtype="2" fill="hold" grpId="0" nodeType="afterEffect">
                                  <p:stCondLst>
                                    <p:cond delay="0"/>
                                  </p:stCondLst>
                                  <p:childTnLst>
                                    <p:set>
                                      <p:cBhvr>
                                        <p:cTn id="93" dur="1" fill="hold">
                                          <p:stCondLst>
                                            <p:cond delay="0"/>
                                          </p:stCondLst>
                                        </p:cTn>
                                        <p:tgtEl>
                                          <p:spTgt spid="19">
                                            <p:txEl>
                                              <p:pRg st="1" end="1"/>
                                            </p:txEl>
                                          </p:spTgt>
                                        </p:tgtEl>
                                        <p:attrNameLst>
                                          <p:attrName>style.visibility</p:attrName>
                                        </p:attrNameLst>
                                      </p:cBhvr>
                                      <p:to>
                                        <p:strVal val="visible"/>
                                      </p:to>
                                    </p:set>
                                    <p:anim calcmode="lin" valueType="num">
                                      <p:cBhvr additive="base">
                                        <p:cTn id="94" dur="1000" fill="hold"/>
                                        <p:tgtEl>
                                          <p:spTgt spid="19">
                                            <p:txEl>
                                              <p:pRg st="1" end="1"/>
                                            </p:txEl>
                                          </p:spTgt>
                                        </p:tgtEl>
                                        <p:attrNameLst>
                                          <p:attrName>ppt_x</p:attrName>
                                        </p:attrNameLst>
                                      </p:cBhvr>
                                      <p:tavLst>
                                        <p:tav tm="0">
                                          <p:val>
                                            <p:strVal val="1+#ppt_w/2"/>
                                          </p:val>
                                        </p:tav>
                                        <p:tav tm="100000">
                                          <p:val>
                                            <p:strVal val="#ppt_x"/>
                                          </p:val>
                                        </p:tav>
                                      </p:tavLst>
                                    </p:anim>
                                    <p:anim calcmode="lin" valueType="num">
                                      <p:cBhvr additive="base">
                                        <p:cTn id="95" dur="1000" fill="hold"/>
                                        <p:tgtEl>
                                          <p:spTgt spid="19">
                                            <p:txEl>
                                              <p:pRg st="1" end="1"/>
                                            </p:txEl>
                                          </p:spTgt>
                                        </p:tgtEl>
                                        <p:attrNameLst>
                                          <p:attrName>ppt_y</p:attrName>
                                        </p:attrNameLst>
                                      </p:cBhvr>
                                      <p:tavLst>
                                        <p:tav tm="0">
                                          <p:val>
                                            <p:strVal val="#ppt_y"/>
                                          </p:val>
                                        </p:tav>
                                        <p:tav tm="100000">
                                          <p:val>
                                            <p:strVal val="#ppt_y"/>
                                          </p:val>
                                        </p:tav>
                                      </p:tavLst>
                                    </p:anim>
                                  </p:childTnLst>
                                </p:cTn>
                              </p:par>
                            </p:childTnLst>
                          </p:cTn>
                        </p:par>
                        <p:par>
                          <p:cTn id="96" fill="hold">
                            <p:stCondLst>
                              <p:cond delay="18000"/>
                            </p:stCondLst>
                            <p:childTnLst>
                              <p:par>
                                <p:cTn id="97" presetID="2" presetClass="entr" presetSubtype="2" fill="hold" grpId="0" nodeType="afterEffect">
                                  <p:stCondLst>
                                    <p:cond delay="0"/>
                                  </p:stCondLst>
                                  <p:childTnLst>
                                    <p:set>
                                      <p:cBhvr>
                                        <p:cTn id="98" dur="1" fill="hold">
                                          <p:stCondLst>
                                            <p:cond delay="0"/>
                                          </p:stCondLst>
                                        </p:cTn>
                                        <p:tgtEl>
                                          <p:spTgt spid="14">
                                            <p:bg/>
                                          </p:spTgt>
                                        </p:tgtEl>
                                        <p:attrNameLst>
                                          <p:attrName>style.visibility</p:attrName>
                                        </p:attrNameLst>
                                      </p:cBhvr>
                                      <p:to>
                                        <p:strVal val="visible"/>
                                      </p:to>
                                    </p:set>
                                    <p:anim calcmode="lin" valueType="num">
                                      <p:cBhvr additive="base">
                                        <p:cTn id="99" dur="1000" fill="hold"/>
                                        <p:tgtEl>
                                          <p:spTgt spid="14">
                                            <p:bg/>
                                          </p:spTgt>
                                        </p:tgtEl>
                                        <p:attrNameLst>
                                          <p:attrName>ppt_x</p:attrName>
                                        </p:attrNameLst>
                                      </p:cBhvr>
                                      <p:tavLst>
                                        <p:tav tm="0">
                                          <p:val>
                                            <p:strVal val="1+#ppt_w/2"/>
                                          </p:val>
                                        </p:tav>
                                        <p:tav tm="100000">
                                          <p:val>
                                            <p:strVal val="#ppt_x"/>
                                          </p:val>
                                        </p:tav>
                                      </p:tavLst>
                                    </p:anim>
                                    <p:anim calcmode="lin" valueType="num">
                                      <p:cBhvr additive="base">
                                        <p:cTn id="100" dur="1000" fill="hold"/>
                                        <p:tgtEl>
                                          <p:spTgt spid="14">
                                            <p:bg/>
                                          </p:spTgt>
                                        </p:tgtEl>
                                        <p:attrNameLst>
                                          <p:attrName>ppt_y</p:attrName>
                                        </p:attrNameLst>
                                      </p:cBhvr>
                                      <p:tavLst>
                                        <p:tav tm="0">
                                          <p:val>
                                            <p:strVal val="#ppt_y"/>
                                          </p:val>
                                        </p:tav>
                                        <p:tav tm="100000">
                                          <p:val>
                                            <p:strVal val="#ppt_y"/>
                                          </p:val>
                                        </p:tav>
                                      </p:tavLst>
                                    </p:anim>
                                  </p:childTnLst>
                                </p:cTn>
                              </p:par>
                            </p:childTnLst>
                          </p:cTn>
                        </p:par>
                        <p:par>
                          <p:cTn id="101" fill="hold">
                            <p:stCondLst>
                              <p:cond delay="19000"/>
                            </p:stCondLst>
                            <p:childTnLst>
                              <p:par>
                                <p:cTn id="102" presetID="2" presetClass="entr" presetSubtype="2" fill="hold" grpId="0" nodeType="afterEffect">
                                  <p:stCondLst>
                                    <p:cond delay="0"/>
                                  </p:stCondLst>
                                  <p:childTnLst>
                                    <p:set>
                                      <p:cBhvr>
                                        <p:cTn id="103" dur="1" fill="hold">
                                          <p:stCondLst>
                                            <p:cond delay="0"/>
                                          </p:stCondLst>
                                        </p:cTn>
                                        <p:tgtEl>
                                          <p:spTgt spid="14">
                                            <p:txEl>
                                              <p:pRg st="0" end="0"/>
                                            </p:txEl>
                                          </p:spTgt>
                                        </p:tgtEl>
                                        <p:attrNameLst>
                                          <p:attrName>style.visibility</p:attrName>
                                        </p:attrNameLst>
                                      </p:cBhvr>
                                      <p:to>
                                        <p:strVal val="visible"/>
                                      </p:to>
                                    </p:set>
                                    <p:anim calcmode="lin" valueType="num">
                                      <p:cBhvr additive="base">
                                        <p:cTn id="104" dur="10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105" dur="10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106" fill="hold">
                            <p:stCondLst>
                              <p:cond delay="20000"/>
                            </p:stCondLst>
                            <p:childTnLst>
                              <p:par>
                                <p:cTn id="107" presetID="47" presetClass="entr" presetSubtype="0" fill="hold" grpId="0" nodeType="afterEffect">
                                  <p:stCondLst>
                                    <p:cond delay="0"/>
                                  </p:stCondLst>
                                  <p:childTnLst>
                                    <p:set>
                                      <p:cBhvr>
                                        <p:cTn id="108" dur="1" fill="hold">
                                          <p:stCondLst>
                                            <p:cond delay="0"/>
                                          </p:stCondLst>
                                        </p:cTn>
                                        <p:tgtEl>
                                          <p:spTgt spid="15">
                                            <p:bg/>
                                          </p:spTgt>
                                        </p:tgtEl>
                                        <p:attrNameLst>
                                          <p:attrName>style.visibility</p:attrName>
                                        </p:attrNameLst>
                                      </p:cBhvr>
                                      <p:to>
                                        <p:strVal val="visible"/>
                                      </p:to>
                                    </p:set>
                                    <p:animEffect transition="in" filter="fade">
                                      <p:cBhvr>
                                        <p:cTn id="109" dur="1000"/>
                                        <p:tgtEl>
                                          <p:spTgt spid="15">
                                            <p:bg/>
                                          </p:spTgt>
                                        </p:tgtEl>
                                      </p:cBhvr>
                                    </p:animEffect>
                                    <p:anim calcmode="lin" valueType="num">
                                      <p:cBhvr>
                                        <p:cTn id="110" dur="1000" fill="hold"/>
                                        <p:tgtEl>
                                          <p:spTgt spid="15">
                                            <p:bg/>
                                          </p:spTgt>
                                        </p:tgtEl>
                                        <p:attrNameLst>
                                          <p:attrName>ppt_x</p:attrName>
                                        </p:attrNameLst>
                                      </p:cBhvr>
                                      <p:tavLst>
                                        <p:tav tm="0">
                                          <p:val>
                                            <p:strVal val="#ppt_x"/>
                                          </p:val>
                                        </p:tav>
                                        <p:tav tm="100000">
                                          <p:val>
                                            <p:strVal val="#ppt_x"/>
                                          </p:val>
                                        </p:tav>
                                      </p:tavLst>
                                    </p:anim>
                                    <p:anim calcmode="lin" valueType="num">
                                      <p:cBhvr>
                                        <p:cTn id="111" dur="1000" fill="hold"/>
                                        <p:tgtEl>
                                          <p:spTgt spid="15">
                                            <p:bg/>
                                          </p:spTgt>
                                        </p:tgtEl>
                                        <p:attrNameLst>
                                          <p:attrName>ppt_y</p:attrName>
                                        </p:attrNameLst>
                                      </p:cBhvr>
                                      <p:tavLst>
                                        <p:tav tm="0">
                                          <p:val>
                                            <p:strVal val="#ppt_y-.1"/>
                                          </p:val>
                                        </p:tav>
                                        <p:tav tm="100000">
                                          <p:val>
                                            <p:strVal val="#ppt_y"/>
                                          </p:val>
                                        </p:tav>
                                      </p:tavLst>
                                    </p:anim>
                                  </p:childTnLst>
                                </p:cTn>
                              </p:par>
                            </p:childTnLst>
                          </p:cTn>
                        </p:par>
                        <p:par>
                          <p:cTn id="112" fill="hold">
                            <p:stCondLst>
                              <p:cond delay="21000"/>
                            </p:stCondLst>
                            <p:childTnLst>
                              <p:par>
                                <p:cTn id="113" presetID="47" presetClass="entr" presetSubtype="0" fill="hold" grpId="0" nodeType="afterEffect">
                                  <p:stCondLst>
                                    <p:cond delay="0"/>
                                  </p:stCondLst>
                                  <p:childTnLst>
                                    <p:set>
                                      <p:cBhvr>
                                        <p:cTn id="114" dur="1" fill="hold">
                                          <p:stCondLst>
                                            <p:cond delay="0"/>
                                          </p:stCondLst>
                                        </p:cTn>
                                        <p:tgtEl>
                                          <p:spTgt spid="15">
                                            <p:txEl>
                                              <p:pRg st="0" end="0"/>
                                            </p:txEl>
                                          </p:spTgt>
                                        </p:tgtEl>
                                        <p:attrNameLst>
                                          <p:attrName>style.visibility</p:attrName>
                                        </p:attrNameLst>
                                      </p:cBhvr>
                                      <p:to>
                                        <p:strVal val="visible"/>
                                      </p:to>
                                    </p:set>
                                    <p:animEffect transition="in" filter="fade">
                                      <p:cBhvr>
                                        <p:cTn id="115" dur="1000"/>
                                        <p:tgtEl>
                                          <p:spTgt spid="15">
                                            <p:txEl>
                                              <p:pRg st="0" end="0"/>
                                            </p:txEl>
                                          </p:spTgt>
                                        </p:tgtEl>
                                      </p:cBhvr>
                                    </p:animEffect>
                                    <p:anim calcmode="lin" valueType="num">
                                      <p:cBhvr>
                                        <p:cTn id="116"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117"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par>
                          <p:cTn id="118" fill="hold">
                            <p:stCondLst>
                              <p:cond delay="22000"/>
                            </p:stCondLst>
                            <p:childTnLst>
                              <p:par>
                                <p:cTn id="119" presetID="47" presetClass="entr" presetSubtype="0" fill="hold" grpId="0" nodeType="afterEffect">
                                  <p:stCondLst>
                                    <p:cond delay="0"/>
                                  </p:stCondLst>
                                  <p:childTnLst>
                                    <p:set>
                                      <p:cBhvr>
                                        <p:cTn id="120" dur="1" fill="hold">
                                          <p:stCondLst>
                                            <p:cond delay="0"/>
                                          </p:stCondLst>
                                        </p:cTn>
                                        <p:tgtEl>
                                          <p:spTgt spid="15">
                                            <p:txEl>
                                              <p:pRg st="1" end="1"/>
                                            </p:txEl>
                                          </p:spTgt>
                                        </p:tgtEl>
                                        <p:attrNameLst>
                                          <p:attrName>style.visibility</p:attrName>
                                        </p:attrNameLst>
                                      </p:cBhvr>
                                      <p:to>
                                        <p:strVal val="visible"/>
                                      </p:to>
                                    </p:set>
                                    <p:animEffect transition="in" filter="fade">
                                      <p:cBhvr>
                                        <p:cTn id="121" dur="1000"/>
                                        <p:tgtEl>
                                          <p:spTgt spid="15">
                                            <p:txEl>
                                              <p:pRg st="1" end="1"/>
                                            </p:txEl>
                                          </p:spTgt>
                                        </p:tgtEl>
                                      </p:cBhvr>
                                    </p:animEffect>
                                    <p:anim calcmode="lin" valueType="num">
                                      <p:cBhvr>
                                        <p:cTn id="122" dur="1000" fill="hold"/>
                                        <p:tgtEl>
                                          <p:spTgt spid="15">
                                            <p:txEl>
                                              <p:pRg st="1" end="1"/>
                                            </p:txEl>
                                          </p:spTgt>
                                        </p:tgtEl>
                                        <p:attrNameLst>
                                          <p:attrName>ppt_x</p:attrName>
                                        </p:attrNameLst>
                                      </p:cBhvr>
                                      <p:tavLst>
                                        <p:tav tm="0">
                                          <p:val>
                                            <p:strVal val="#ppt_x"/>
                                          </p:val>
                                        </p:tav>
                                        <p:tav tm="100000">
                                          <p:val>
                                            <p:strVal val="#ppt_x"/>
                                          </p:val>
                                        </p:tav>
                                      </p:tavLst>
                                    </p:anim>
                                    <p:anim calcmode="lin" valueType="num">
                                      <p:cBhvr>
                                        <p:cTn id="123" dur="1000" fill="hold"/>
                                        <p:tgtEl>
                                          <p:spTgt spid="15">
                                            <p:txEl>
                                              <p:pRg st="1" end="1"/>
                                            </p:txEl>
                                          </p:spTgt>
                                        </p:tgtEl>
                                        <p:attrNameLst>
                                          <p:attrName>ppt_y</p:attrName>
                                        </p:attrNameLst>
                                      </p:cBhvr>
                                      <p:tavLst>
                                        <p:tav tm="0">
                                          <p:val>
                                            <p:strVal val="#ppt_y-.1"/>
                                          </p:val>
                                        </p:tav>
                                        <p:tav tm="100000">
                                          <p:val>
                                            <p:strVal val="#ppt_y"/>
                                          </p:val>
                                        </p:tav>
                                      </p:tavLst>
                                    </p:anim>
                                  </p:childTnLst>
                                </p:cTn>
                              </p:par>
                            </p:childTnLst>
                          </p:cTn>
                        </p:par>
                        <p:par>
                          <p:cTn id="124" fill="hold">
                            <p:stCondLst>
                              <p:cond delay="23000"/>
                            </p:stCondLst>
                            <p:childTnLst>
                              <p:par>
                                <p:cTn id="125" presetID="47" presetClass="entr" presetSubtype="0" fill="hold" grpId="0" nodeType="afterEffect">
                                  <p:stCondLst>
                                    <p:cond delay="0"/>
                                  </p:stCondLst>
                                  <p:childTnLst>
                                    <p:set>
                                      <p:cBhvr>
                                        <p:cTn id="126" dur="1" fill="hold">
                                          <p:stCondLst>
                                            <p:cond delay="0"/>
                                          </p:stCondLst>
                                        </p:cTn>
                                        <p:tgtEl>
                                          <p:spTgt spid="16">
                                            <p:bg/>
                                          </p:spTgt>
                                        </p:tgtEl>
                                        <p:attrNameLst>
                                          <p:attrName>style.visibility</p:attrName>
                                        </p:attrNameLst>
                                      </p:cBhvr>
                                      <p:to>
                                        <p:strVal val="visible"/>
                                      </p:to>
                                    </p:set>
                                    <p:animEffect transition="in" filter="fade">
                                      <p:cBhvr>
                                        <p:cTn id="127" dur="1000"/>
                                        <p:tgtEl>
                                          <p:spTgt spid="16">
                                            <p:bg/>
                                          </p:spTgt>
                                        </p:tgtEl>
                                      </p:cBhvr>
                                    </p:animEffect>
                                    <p:anim calcmode="lin" valueType="num">
                                      <p:cBhvr>
                                        <p:cTn id="128" dur="1000" fill="hold"/>
                                        <p:tgtEl>
                                          <p:spTgt spid="16">
                                            <p:bg/>
                                          </p:spTgt>
                                        </p:tgtEl>
                                        <p:attrNameLst>
                                          <p:attrName>ppt_x</p:attrName>
                                        </p:attrNameLst>
                                      </p:cBhvr>
                                      <p:tavLst>
                                        <p:tav tm="0">
                                          <p:val>
                                            <p:strVal val="#ppt_x"/>
                                          </p:val>
                                        </p:tav>
                                        <p:tav tm="100000">
                                          <p:val>
                                            <p:strVal val="#ppt_x"/>
                                          </p:val>
                                        </p:tav>
                                      </p:tavLst>
                                    </p:anim>
                                    <p:anim calcmode="lin" valueType="num">
                                      <p:cBhvr>
                                        <p:cTn id="129" dur="1000" fill="hold"/>
                                        <p:tgtEl>
                                          <p:spTgt spid="16">
                                            <p:bg/>
                                          </p:spTgt>
                                        </p:tgtEl>
                                        <p:attrNameLst>
                                          <p:attrName>ppt_y</p:attrName>
                                        </p:attrNameLst>
                                      </p:cBhvr>
                                      <p:tavLst>
                                        <p:tav tm="0">
                                          <p:val>
                                            <p:strVal val="#ppt_y-.1"/>
                                          </p:val>
                                        </p:tav>
                                        <p:tav tm="100000">
                                          <p:val>
                                            <p:strVal val="#ppt_y"/>
                                          </p:val>
                                        </p:tav>
                                      </p:tavLst>
                                    </p:anim>
                                  </p:childTnLst>
                                </p:cTn>
                              </p:par>
                            </p:childTnLst>
                          </p:cTn>
                        </p:par>
                        <p:par>
                          <p:cTn id="130" fill="hold">
                            <p:stCondLst>
                              <p:cond delay="24000"/>
                            </p:stCondLst>
                            <p:childTnLst>
                              <p:par>
                                <p:cTn id="131" presetID="47" presetClass="entr" presetSubtype="0" fill="hold" grpId="0" nodeType="afterEffect">
                                  <p:stCondLst>
                                    <p:cond delay="0"/>
                                  </p:stCondLst>
                                  <p:childTnLst>
                                    <p:set>
                                      <p:cBhvr>
                                        <p:cTn id="132" dur="1" fill="hold">
                                          <p:stCondLst>
                                            <p:cond delay="0"/>
                                          </p:stCondLst>
                                        </p:cTn>
                                        <p:tgtEl>
                                          <p:spTgt spid="16">
                                            <p:txEl>
                                              <p:pRg st="0" end="0"/>
                                            </p:txEl>
                                          </p:spTgt>
                                        </p:tgtEl>
                                        <p:attrNameLst>
                                          <p:attrName>style.visibility</p:attrName>
                                        </p:attrNameLst>
                                      </p:cBhvr>
                                      <p:to>
                                        <p:strVal val="visible"/>
                                      </p:to>
                                    </p:set>
                                    <p:animEffect transition="in" filter="fade">
                                      <p:cBhvr>
                                        <p:cTn id="133" dur="1000"/>
                                        <p:tgtEl>
                                          <p:spTgt spid="16">
                                            <p:txEl>
                                              <p:pRg st="0" end="0"/>
                                            </p:txEl>
                                          </p:spTgt>
                                        </p:tgtEl>
                                      </p:cBhvr>
                                    </p:animEffect>
                                    <p:anim calcmode="lin" valueType="num">
                                      <p:cBhvr>
                                        <p:cTn id="134"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135" dur="10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par>
                          <p:cTn id="136" fill="hold">
                            <p:stCondLst>
                              <p:cond delay="25000"/>
                            </p:stCondLst>
                            <p:childTnLst>
                              <p:par>
                                <p:cTn id="137" presetID="47" presetClass="entr" presetSubtype="0" fill="hold" grpId="0" nodeType="afterEffect">
                                  <p:stCondLst>
                                    <p:cond delay="0"/>
                                  </p:stCondLst>
                                  <p:childTnLst>
                                    <p:set>
                                      <p:cBhvr>
                                        <p:cTn id="138" dur="1" fill="hold">
                                          <p:stCondLst>
                                            <p:cond delay="0"/>
                                          </p:stCondLst>
                                        </p:cTn>
                                        <p:tgtEl>
                                          <p:spTgt spid="16">
                                            <p:txEl>
                                              <p:pRg st="1" end="1"/>
                                            </p:txEl>
                                          </p:spTgt>
                                        </p:tgtEl>
                                        <p:attrNameLst>
                                          <p:attrName>style.visibility</p:attrName>
                                        </p:attrNameLst>
                                      </p:cBhvr>
                                      <p:to>
                                        <p:strVal val="visible"/>
                                      </p:to>
                                    </p:set>
                                    <p:animEffect transition="in" filter="fade">
                                      <p:cBhvr>
                                        <p:cTn id="139" dur="1000"/>
                                        <p:tgtEl>
                                          <p:spTgt spid="16">
                                            <p:txEl>
                                              <p:pRg st="1" end="1"/>
                                            </p:txEl>
                                          </p:spTgt>
                                        </p:tgtEl>
                                      </p:cBhvr>
                                    </p:animEffect>
                                    <p:anim calcmode="lin" valueType="num">
                                      <p:cBhvr>
                                        <p:cTn id="140" dur="1000" fill="hold"/>
                                        <p:tgtEl>
                                          <p:spTgt spid="16">
                                            <p:txEl>
                                              <p:pRg st="1" end="1"/>
                                            </p:txEl>
                                          </p:spTgt>
                                        </p:tgtEl>
                                        <p:attrNameLst>
                                          <p:attrName>ppt_x</p:attrName>
                                        </p:attrNameLst>
                                      </p:cBhvr>
                                      <p:tavLst>
                                        <p:tav tm="0">
                                          <p:val>
                                            <p:strVal val="#ppt_x"/>
                                          </p:val>
                                        </p:tav>
                                        <p:tav tm="100000">
                                          <p:val>
                                            <p:strVal val="#ppt_x"/>
                                          </p:val>
                                        </p:tav>
                                      </p:tavLst>
                                    </p:anim>
                                    <p:anim calcmode="lin" valueType="num">
                                      <p:cBhvr>
                                        <p:cTn id="141" dur="1000" fill="hold"/>
                                        <p:tgtEl>
                                          <p:spTgt spid="16">
                                            <p:txEl>
                                              <p:pRg st="1" end="1"/>
                                            </p:txEl>
                                          </p:spTgt>
                                        </p:tgtEl>
                                        <p:attrNameLst>
                                          <p:attrName>ppt_y</p:attrName>
                                        </p:attrNameLst>
                                      </p:cBhvr>
                                      <p:tavLst>
                                        <p:tav tm="0">
                                          <p:val>
                                            <p:strVal val="#ppt_y-.1"/>
                                          </p:val>
                                        </p:tav>
                                        <p:tav tm="100000">
                                          <p:val>
                                            <p:strVal val="#ppt_y"/>
                                          </p:val>
                                        </p:tav>
                                      </p:tavLst>
                                    </p:anim>
                                  </p:childTnLst>
                                </p:cTn>
                              </p:par>
                            </p:childTnLst>
                          </p:cTn>
                        </p:par>
                        <p:par>
                          <p:cTn id="142" fill="hold">
                            <p:stCondLst>
                              <p:cond delay="26000"/>
                            </p:stCondLst>
                            <p:childTnLst>
                              <p:par>
                                <p:cTn id="143" presetID="47" presetClass="entr" presetSubtype="0" fill="hold" grpId="0" nodeType="afterEffect">
                                  <p:stCondLst>
                                    <p:cond delay="0"/>
                                  </p:stCondLst>
                                  <p:childTnLst>
                                    <p:set>
                                      <p:cBhvr>
                                        <p:cTn id="144" dur="1" fill="hold">
                                          <p:stCondLst>
                                            <p:cond delay="0"/>
                                          </p:stCondLst>
                                        </p:cTn>
                                        <p:tgtEl>
                                          <p:spTgt spid="17">
                                            <p:bg/>
                                          </p:spTgt>
                                        </p:tgtEl>
                                        <p:attrNameLst>
                                          <p:attrName>style.visibility</p:attrName>
                                        </p:attrNameLst>
                                      </p:cBhvr>
                                      <p:to>
                                        <p:strVal val="visible"/>
                                      </p:to>
                                    </p:set>
                                    <p:animEffect transition="in" filter="fade">
                                      <p:cBhvr>
                                        <p:cTn id="145" dur="1000"/>
                                        <p:tgtEl>
                                          <p:spTgt spid="17">
                                            <p:bg/>
                                          </p:spTgt>
                                        </p:tgtEl>
                                      </p:cBhvr>
                                    </p:animEffect>
                                    <p:anim calcmode="lin" valueType="num">
                                      <p:cBhvr>
                                        <p:cTn id="146" dur="1000" fill="hold"/>
                                        <p:tgtEl>
                                          <p:spTgt spid="17">
                                            <p:bg/>
                                          </p:spTgt>
                                        </p:tgtEl>
                                        <p:attrNameLst>
                                          <p:attrName>ppt_x</p:attrName>
                                        </p:attrNameLst>
                                      </p:cBhvr>
                                      <p:tavLst>
                                        <p:tav tm="0">
                                          <p:val>
                                            <p:strVal val="#ppt_x"/>
                                          </p:val>
                                        </p:tav>
                                        <p:tav tm="100000">
                                          <p:val>
                                            <p:strVal val="#ppt_x"/>
                                          </p:val>
                                        </p:tav>
                                      </p:tavLst>
                                    </p:anim>
                                    <p:anim calcmode="lin" valueType="num">
                                      <p:cBhvr>
                                        <p:cTn id="147" dur="1000" fill="hold"/>
                                        <p:tgtEl>
                                          <p:spTgt spid="17">
                                            <p:bg/>
                                          </p:spTgt>
                                        </p:tgtEl>
                                        <p:attrNameLst>
                                          <p:attrName>ppt_y</p:attrName>
                                        </p:attrNameLst>
                                      </p:cBhvr>
                                      <p:tavLst>
                                        <p:tav tm="0">
                                          <p:val>
                                            <p:strVal val="#ppt_y-.1"/>
                                          </p:val>
                                        </p:tav>
                                        <p:tav tm="100000">
                                          <p:val>
                                            <p:strVal val="#ppt_y"/>
                                          </p:val>
                                        </p:tav>
                                      </p:tavLst>
                                    </p:anim>
                                  </p:childTnLst>
                                </p:cTn>
                              </p:par>
                            </p:childTnLst>
                          </p:cTn>
                        </p:par>
                      </p:childTnLst>
                    </p:cTn>
                  </p:par>
                  <p:par>
                    <p:cTn id="148" fill="hold">
                      <p:stCondLst>
                        <p:cond delay="indefinite"/>
                      </p:stCondLst>
                      <p:childTnLst>
                        <p:par>
                          <p:cTn id="149" fill="hold">
                            <p:stCondLst>
                              <p:cond delay="0"/>
                            </p:stCondLst>
                            <p:childTnLst>
                              <p:par>
                                <p:cTn id="150" presetID="47" presetClass="entr" presetSubtype="0" fill="hold" grpId="0" nodeType="clickEffect">
                                  <p:stCondLst>
                                    <p:cond delay="0"/>
                                  </p:stCondLst>
                                  <p:childTnLst>
                                    <p:set>
                                      <p:cBhvr>
                                        <p:cTn id="151" dur="1" fill="hold">
                                          <p:stCondLst>
                                            <p:cond delay="0"/>
                                          </p:stCondLst>
                                        </p:cTn>
                                        <p:tgtEl>
                                          <p:spTgt spid="17">
                                            <p:txEl>
                                              <p:pRg st="0" end="0"/>
                                            </p:txEl>
                                          </p:spTgt>
                                        </p:tgtEl>
                                        <p:attrNameLst>
                                          <p:attrName>style.visibility</p:attrName>
                                        </p:attrNameLst>
                                      </p:cBhvr>
                                      <p:to>
                                        <p:strVal val="visible"/>
                                      </p:to>
                                    </p:set>
                                    <p:animEffect transition="in" filter="fade">
                                      <p:cBhvr>
                                        <p:cTn id="152" dur="1000"/>
                                        <p:tgtEl>
                                          <p:spTgt spid="17">
                                            <p:txEl>
                                              <p:pRg st="0" end="0"/>
                                            </p:txEl>
                                          </p:spTgt>
                                        </p:tgtEl>
                                      </p:cBhvr>
                                    </p:animEffect>
                                    <p:anim calcmode="lin" valueType="num">
                                      <p:cBhvr>
                                        <p:cTn id="153"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154"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10" grpId="0" uiExpand="1" build="p" animBg="1"/>
      <p:bldP spid="8" grpId="0" uiExpand="1" build="p" animBg="1"/>
      <p:bldP spid="12" grpId="0" animBg="1"/>
      <p:bldP spid="9" grpId="0" uiExpand="1" build="p" animBg="1"/>
      <p:bldP spid="14" grpId="0" build="p" animBg="1"/>
      <p:bldP spid="15" grpId="0" build="p" animBg="1"/>
      <p:bldP spid="16" grpId="0" build="p" animBg="1"/>
      <p:bldP spid="17" grpId="0" build="p" animBg="1"/>
      <p:bldP spid="18" grpId="0" build="p" animBg="1"/>
      <p:bldP spid="19" grpId="0" build="p"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1657" y="274638"/>
            <a:ext cx="8110161" cy="924178"/>
          </a:xfrm>
        </p:spPr>
        <p:txBody>
          <a:bodyPr/>
          <a:lstStyle/>
          <a:p>
            <a:r>
              <a:rPr lang="en-IE" dirty="0" smtClean="0"/>
              <a:t>Hyper-V</a:t>
            </a:r>
            <a:endParaRPr lang="en-IE" dirty="0"/>
          </a:p>
        </p:txBody>
      </p:sp>
      <p:sp>
        <p:nvSpPr>
          <p:cNvPr id="3" name="Content Placeholder 2"/>
          <p:cNvSpPr>
            <a:spLocks noGrp="1"/>
          </p:cNvSpPr>
          <p:nvPr>
            <p:ph idx="1"/>
          </p:nvPr>
        </p:nvSpPr>
        <p:spPr>
          <a:xfrm>
            <a:off x="609601" y="1600200"/>
            <a:ext cx="10962217" cy="4561114"/>
          </a:xfrm>
        </p:spPr>
        <p:txBody>
          <a:bodyPr/>
          <a:lstStyle/>
          <a:p>
            <a:r>
              <a:rPr lang="en-GB" sz="2400" dirty="0" smtClean="0"/>
              <a:t>First released in 2008 as a part of</a:t>
            </a:r>
            <a:r>
              <a:rPr lang="en-GB" sz="2400" b="1" dirty="0" smtClean="0"/>
              <a:t> Windows Server 2008 Operating System</a:t>
            </a:r>
          </a:p>
          <a:p>
            <a:r>
              <a:rPr lang="en-IE" dirty="0"/>
              <a:t>Hyper-V has a </a:t>
            </a:r>
            <a:r>
              <a:rPr lang="en-IE" b="1" dirty="0">
                <a:solidFill>
                  <a:srgbClr val="7030A0"/>
                </a:solidFill>
              </a:rPr>
              <a:t>parent</a:t>
            </a:r>
            <a:r>
              <a:rPr lang="en-IE" dirty="0">
                <a:solidFill>
                  <a:srgbClr val="7030A0"/>
                </a:solidFill>
              </a:rPr>
              <a:t> </a:t>
            </a:r>
            <a:r>
              <a:rPr lang="en-IE" b="1" dirty="0">
                <a:solidFill>
                  <a:srgbClr val="7030A0"/>
                </a:solidFill>
              </a:rPr>
              <a:t>partition</a:t>
            </a:r>
            <a:r>
              <a:rPr lang="en-IE" dirty="0">
                <a:solidFill>
                  <a:srgbClr val="7030A0"/>
                </a:solidFill>
              </a:rPr>
              <a:t> </a:t>
            </a:r>
            <a:r>
              <a:rPr lang="en-IE" dirty="0"/>
              <a:t>that serves as an administrative adjunct </a:t>
            </a:r>
            <a:r>
              <a:rPr lang="en-IE" dirty="0" smtClean="0"/>
              <a:t>to </a:t>
            </a:r>
            <a:r>
              <a:rPr lang="en-IE" dirty="0"/>
              <a:t>the Type 1 </a:t>
            </a:r>
            <a:r>
              <a:rPr lang="en-IE" dirty="0" smtClean="0"/>
              <a:t>hypervisor</a:t>
            </a:r>
          </a:p>
          <a:p>
            <a:r>
              <a:rPr lang="en-IE" dirty="0"/>
              <a:t>Guest virtual machines are designated </a:t>
            </a:r>
            <a:r>
              <a:rPr lang="en-IE" dirty="0" smtClean="0"/>
              <a:t>as </a:t>
            </a:r>
            <a:r>
              <a:rPr lang="en-IE" b="1" dirty="0">
                <a:solidFill>
                  <a:srgbClr val="7030A0"/>
                </a:solidFill>
              </a:rPr>
              <a:t>child</a:t>
            </a:r>
            <a:r>
              <a:rPr lang="en-IE" dirty="0">
                <a:solidFill>
                  <a:srgbClr val="7030A0"/>
                </a:solidFill>
              </a:rPr>
              <a:t> </a:t>
            </a:r>
            <a:r>
              <a:rPr lang="en-IE" b="1" dirty="0">
                <a:solidFill>
                  <a:srgbClr val="7030A0"/>
                </a:solidFill>
              </a:rPr>
              <a:t>partitions</a:t>
            </a:r>
            <a:r>
              <a:rPr lang="en-IE" dirty="0"/>
              <a:t>. </a:t>
            </a:r>
            <a:endParaRPr lang="en-IE" dirty="0" smtClean="0"/>
          </a:p>
          <a:p>
            <a:r>
              <a:rPr lang="en-IE" dirty="0"/>
              <a:t>T</a:t>
            </a:r>
            <a:r>
              <a:rPr lang="en-IE" dirty="0" smtClean="0"/>
              <a:t>he </a:t>
            </a:r>
            <a:r>
              <a:rPr lang="en-IE" b="1" dirty="0">
                <a:solidFill>
                  <a:srgbClr val="7030A0"/>
                </a:solidFill>
              </a:rPr>
              <a:t>parent </a:t>
            </a:r>
            <a:r>
              <a:rPr lang="en-IE" b="1" dirty="0" smtClean="0">
                <a:solidFill>
                  <a:srgbClr val="7030A0"/>
                </a:solidFill>
              </a:rPr>
              <a:t>partition </a:t>
            </a:r>
            <a:r>
              <a:rPr lang="en-IE" dirty="0"/>
              <a:t>in Hyper-V uses a </a:t>
            </a:r>
            <a:r>
              <a:rPr lang="en-IE" dirty="0">
                <a:solidFill>
                  <a:schemeClr val="accent2"/>
                </a:solidFill>
              </a:rPr>
              <a:t>Virtualization Service Provider </a:t>
            </a:r>
            <a:r>
              <a:rPr lang="en-IE" dirty="0"/>
              <a:t>(</a:t>
            </a:r>
            <a:r>
              <a:rPr lang="en-IE" dirty="0">
                <a:solidFill>
                  <a:schemeClr val="accent2"/>
                </a:solidFill>
              </a:rPr>
              <a:t>VSP</a:t>
            </a:r>
            <a:r>
              <a:rPr lang="en-IE" dirty="0"/>
              <a:t>) to provide device  services to the child partitions </a:t>
            </a:r>
            <a:endParaRPr lang="en-IE" dirty="0" smtClean="0"/>
          </a:p>
          <a:p>
            <a:r>
              <a:rPr lang="en-IE" dirty="0"/>
              <a:t>The </a:t>
            </a:r>
            <a:r>
              <a:rPr lang="en-IE" b="1" dirty="0">
                <a:solidFill>
                  <a:srgbClr val="7030A0"/>
                </a:solidFill>
              </a:rPr>
              <a:t>child partitions </a:t>
            </a:r>
            <a:r>
              <a:rPr lang="en-IE" dirty="0"/>
              <a:t>communicate with the </a:t>
            </a:r>
            <a:r>
              <a:rPr lang="en-IE" dirty="0">
                <a:solidFill>
                  <a:schemeClr val="accent2"/>
                </a:solidFill>
              </a:rPr>
              <a:t>VSPs</a:t>
            </a:r>
            <a:r>
              <a:rPr lang="en-IE" dirty="0"/>
              <a:t> using  </a:t>
            </a:r>
            <a:r>
              <a:rPr lang="en-IE" dirty="0" smtClean="0"/>
              <a:t>a </a:t>
            </a:r>
            <a:r>
              <a:rPr lang="en-IE" dirty="0">
                <a:solidFill>
                  <a:srgbClr val="00B0F0"/>
                </a:solidFill>
              </a:rPr>
              <a:t>Virtualization Service Client</a:t>
            </a:r>
            <a:r>
              <a:rPr lang="en-IE" dirty="0"/>
              <a:t> (or Consumer) (</a:t>
            </a:r>
            <a:r>
              <a:rPr lang="en-IE" dirty="0">
                <a:solidFill>
                  <a:srgbClr val="00B0F0"/>
                </a:solidFill>
              </a:rPr>
              <a:t>VSC</a:t>
            </a:r>
            <a:r>
              <a:rPr lang="en-IE" dirty="0"/>
              <a:t>) for their I/O needs. </a:t>
            </a:r>
            <a:endParaRPr lang="en-GB" sz="2400" dirty="0"/>
          </a:p>
        </p:txBody>
      </p:sp>
      <p:sp>
        <p:nvSpPr>
          <p:cNvPr id="5" name="Date Placeholder 4"/>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4248010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iterate type="wd">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1000"/>
                                        <p:tgtEl>
                                          <p:spTgt spid="3">
                                            <p:txEl>
                                              <p:pRg st="0" end="0"/>
                                            </p:txEl>
                                          </p:spTgt>
                                        </p:tgtEl>
                                      </p:cBhvr>
                                    </p:animEffect>
                                  </p:childTnLst>
                                </p:cTn>
                              </p:par>
                            </p:childTnLst>
                          </p:cTn>
                        </p:par>
                        <p:par>
                          <p:cTn id="8" fill="hold">
                            <p:stCondLst>
                              <p:cond delay="2200"/>
                            </p:stCondLst>
                            <p:childTnLst>
                              <p:par>
                                <p:cTn id="9" presetID="16" presetClass="entr" presetSubtype="21" fill="hold" nodeType="afterEffect">
                                  <p:stCondLst>
                                    <p:cond delay="0"/>
                                  </p:stCondLst>
                                  <p:iterate type="wd">
                                    <p:tmPct val="10000"/>
                                  </p:iterate>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arn(inVertical)">
                                      <p:cBhvr>
                                        <p:cTn id="11" dur="1000"/>
                                        <p:tgtEl>
                                          <p:spTgt spid="3">
                                            <p:txEl>
                                              <p:pRg st="1" end="1"/>
                                            </p:txEl>
                                          </p:spTgt>
                                        </p:tgtEl>
                                      </p:cBhvr>
                                    </p:animEffect>
                                  </p:childTnLst>
                                </p:cTn>
                              </p:par>
                            </p:childTnLst>
                          </p:cTn>
                        </p:par>
                        <p:par>
                          <p:cTn id="12" fill="hold">
                            <p:stCondLst>
                              <p:cond delay="4700"/>
                            </p:stCondLst>
                            <p:childTnLst>
                              <p:par>
                                <p:cTn id="13" presetID="16" presetClass="entr" presetSubtype="21" fill="hold" nodeType="afterEffect">
                                  <p:stCondLst>
                                    <p:cond delay="0"/>
                                  </p:stCondLst>
                                  <p:iterate type="wd">
                                    <p:tmPct val="10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1000"/>
                                        <p:tgtEl>
                                          <p:spTgt spid="3">
                                            <p:txEl>
                                              <p:pRg st="2" end="2"/>
                                            </p:txEl>
                                          </p:spTgt>
                                        </p:tgtEl>
                                      </p:cBhvr>
                                    </p:animEffect>
                                  </p:childTnLst>
                                </p:cTn>
                              </p:par>
                            </p:childTnLst>
                          </p:cTn>
                        </p:par>
                        <p:par>
                          <p:cTn id="16" fill="hold">
                            <p:stCondLst>
                              <p:cond delay="6500"/>
                            </p:stCondLst>
                            <p:childTnLst>
                              <p:par>
                                <p:cTn id="17" presetID="16" presetClass="entr" presetSubtype="21" fill="hold" nodeType="afterEffect">
                                  <p:stCondLst>
                                    <p:cond delay="0"/>
                                  </p:stCondLst>
                                  <p:iterate type="wd">
                                    <p:tmPct val="10000"/>
                                  </p:iterate>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arn(inVertical)">
                                      <p:cBhvr>
                                        <p:cTn id="19" dur="1000"/>
                                        <p:tgtEl>
                                          <p:spTgt spid="3">
                                            <p:txEl>
                                              <p:pRg st="3" end="3"/>
                                            </p:txEl>
                                          </p:spTgt>
                                        </p:tgtEl>
                                      </p:cBhvr>
                                    </p:animEffect>
                                  </p:childTnLst>
                                </p:cTn>
                              </p:par>
                            </p:childTnLst>
                          </p:cTn>
                        </p:par>
                        <p:par>
                          <p:cTn id="20" fill="hold">
                            <p:stCondLst>
                              <p:cond delay="9500"/>
                            </p:stCondLst>
                            <p:childTnLst>
                              <p:par>
                                <p:cTn id="21" presetID="16" presetClass="entr" presetSubtype="21" fill="hold" nodeType="afterEffect">
                                  <p:stCondLst>
                                    <p:cond delay="0"/>
                                  </p:stCondLst>
                                  <p:iterate type="wd">
                                    <p:tmPct val="10000"/>
                                  </p:iterate>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Hyper-V Architecture</a:t>
            </a:r>
            <a:endParaRPr lang="en-IE" dirty="0"/>
          </a:p>
        </p:txBody>
      </p:sp>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pic>
        <p:nvPicPr>
          <p:cNvPr id="5" name="Picture 4"/>
          <p:cNvPicPr>
            <a:picLocks noChangeAspect="1"/>
          </p:cNvPicPr>
          <p:nvPr/>
        </p:nvPicPr>
        <p:blipFill>
          <a:blip r:embed="rId3"/>
          <a:stretch>
            <a:fillRect/>
          </a:stretch>
        </p:blipFill>
        <p:spPr>
          <a:xfrm>
            <a:off x="3613046" y="1729002"/>
            <a:ext cx="8364841" cy="4320000"/>
          </a:xfrm>
          <a:prstGeom prst="rect">
            <a:avLst/>
          </a:prstGeom>
        </p:spPr>
      </p:pic>
    </p:spTree>
    <p:extLst>
      <p:ext uri="{BB962C8B-B14F-4D97-AF65-F5344CB8AC3E}">
        <p14:creationId xmlns:p14="http://schemas.microsoft.com/office/powerpoint/2010/main" val="39912367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1657" y="274638"/>
            <a:ext cx="8110161" cy="868362"/>
          </a:xfrm>
        </p:spPr>
        <p:txBody>
          <a:bodyPr/>
          <a:lstStyle/>
          <a:p>
            <a:r>
              <a:rPr lang="en-IE" dirty="0" smtClean="0"/>
              <a:t>Virtual Appliances &amp; Containers</a:t>
            </a:r>
            <a:endParaRPr lang="en-IE" dirty="0"/>
          </a:p>
        </p:txBody>
      </p:sp>
      <p:sp>
        <p:nvSpPr>
          <p:cNvPr id="3" name="Content Placeholder 2"/>
          <p:cNvSpPr>
            <a:spLocks noGrp="1"/>
          </p:cNvSpPr>
          <p:nvPr>
            <p:ph idx="1"/>
          </p:nvPr>
        </p:nvSpPr>
        <p:spPr/>
        <p:txBody>
          <a:bodyPr/>
          <a:lstStyle/>
          <a:p>
            <a:r>
              <a:rPr lang="en-IE" b="1" dirty="0" smtClean="0">
                <a:solidFill>
                  <a:schemeClr val="accent2"/>
                </a:solidFill>
              </a:rPr>
              <a:t>Virtual Appliance</a:t>
            </a:r>
            <a:r>
              <a:rPr lang="en-IE" dirty="0">
                <a:solidFill>
                  <a:schemeClr val="tx1"/>
                </a:solidFill>
              </a:rPr>
              <a:t> - </a:t>
            </a:r>
            <a:r>
              <a:rPr lang="en-IE" dirty="0" smtClean="0">
                <a:solidFill>
                  <a:schemeClr val="tx1"/>
                </a:solidFill>
              </a:rPr>
              <a:t>standalone </a:t>
            </a:r>
            <a:r>
              <a:rPr lang="en-IE" dirty="0">
                <a:solidFill>
                  <a:schemeClr val="tx1"/>
                </a:solidFill>
              </a:rPr>
              <a:t>software that can be distributed as a virtual machine </a:t>
            </a:r>
            <a:r>
              <a:rPr lang="en-IE" dirty="0" smtClean="0">
                <a:solidFill>
                  <a:schemeClr val="tx1"/>
                </a:solidFill>
              </a:rPr>
              <a:t>image</a:t>
            </a:r>
            <a:r>
              <a:rPr lang="en-IE" dirty="0">
                <a:solidFill>
                  <a:schemeClr val="tx1"/>
                </a:solidFill>
              </a:rPr>
              <a:t>. Thus, it consists of a packaged set of applications and guest OS. It is </a:t>
            </a:r>
            <a:r>
              <a:rPr lang="en-IE" dirty="0" smtClean="0">
                <a:solidFill>
                  <a:schemeClr val="tx1"/>
                </a:solidFill>
              </a:rPr>
              <a:t>independent </a:t>
            </a:r>
            <a:r>
              <a:rPr lang="en-IE" dirty="0">
                <a:solidFill>
                  <a:schemeClr val="tx1"/>
                </a:solidFill>
              </a:rPr>
              <a:t>of </a:t>
            </a:r>
            <a:r>
              <a:rPr lang="en-IE" b="1" dirty="0">
                <a:solidFill>
                  <a:schemeClr val="tx1"/>
                </a:solidFill>
              </a:rPr>
              <a:t>hypervisor</a:t>
            </a:r>
            <a:r>
              <a:rPr lang="en-IE" dirty="0">
                <a:solidFill>
                  <a:schemeClr val="tx1"/>
                </a:solidFill>
              </a:rPr>
              <a:t> or </a:t>
            </a:r>
            <a:r>
              <a:rPr lang="en-IE" b="1" dirty="0">
                <a:solidFill>
                  <a:schemeClr val="tx1"/>
                </a:solidFill>
              </a:rPr>
              <a:t>processor</a:t>
            </a:r>
            <a:r>
              <a:rPr lang="en-IE" dirty="0">
                <a:solidFill>
                  <a:schemeClr val="tx1"/>
                </a:solidFill>
              </a:rPr>
              <a:t> architecture, and can run on either a type </a:t>
            </a:r>
            <a:r>
              <a:rPr lang="en-IE" dirty="0" smtClean="0">
                <a:solidFill>
                  <a:schemeClr val="tx1"/>
                </a:solidFill>
              </a:rPr>
              <a:t>1 or </a:t>
            </a:r>
            <a:r>
              <a:rPr lang="en-IE" dirty="0">
                <a:solidFill>
                  <a:schemeClr val="tx1"/>
                </a:solidFill>
              </a:rPr>
              <a:t>type </a:t>
            </a:r>
            <a:r>
              <a:rPr lang="en-IE" dirty="0" smtClean="0">
                <a:solidFill>
                  <a:schemeClr val="tx1"/>
                </a:solidFill>
              </a:rPr>
              <a:t>2 </a:t>
            </a:r>
            <a:r>
              <a:rPr lang="en-IE" dirty="0">
                <a:solidFill>
                  <a:schemeClr val="tx1"/>
                </a:solidFill>
              </a:rPr>
              <a:t>hypervisor</a:t>
            </a:r>
            <a:r>
              <a:rPr lang="en-IE" dirty="0" smtClean="0">
                <a:solidFill>
                  <a:schemeClr val="tx1"/>
                </a:solidFill>
              </a:rPr>
              <a:t>. </a:t>
            </a:r>
            <a:endParaRPr lang="en-IE" dirty="0">
              <a:solidFill>
                <a:schemeClr val="tx1"/>
              </a:solidFill>
            </a:endParaRPr>
          </a:p>
          <a:p>
            <a:pPr lvl="1"/>
            <a:r>
              <a:rPr lang="en-IE" dirty="0" smtClean="0">
                <a:solidFill>
                  <a:schemeClr val="tx1"/>
                </a:solidFill>
              </a:rPr>
              <a:t>It can also be described as </a:t>
            </a:r>
            <a:r>
              <a:rPr lang="en-IE" b="1" dirty="0" smtClean="0">
                <a:solidFill>
                  <a:schemeClr val="tx1"/>
                </a:solidFill>
              </a:rPr>
              <a:t>“shrink-wrapped” </a:t>
            </a:r>
            <a:r>
              <a:rPr lang="en-IE" dirty="0" smtClean="0">
                <a:solidFill>
                  <a:schemeClr val="tx1"/>
                </a:solidFill>
              </a:rPr>
              <a:t>virtual machine</a:t>
            </a:r>
          </a:p>
          <a:p>
            <a:pPr lvl="1"/>
            <a:endParaRPr lang="en-IE" dirty="0">
              <a:solidFill>
                <a:schemeClr val="tx1"/>
              </a:solidFill>
            </a:endParaRPr>
          </a:p>
          <a:p>
            <a:r>
              <a:rPr lang="en-IE" b="1" dirty="0" smtClean="0">
                <a:solidFill>
                  <a:schemeClr val="accent2"/>
                </a:solidFill>
              </a:rPr>
              <a:t>Container Virtualisation </a:t>
            </a:r>
            <a:r>
              <a:rPr lang="en-IE" dirty="0">
                <a:solidFill>
                  <a:schemeClr val="tx1"/>
                </a:solidFill>
              </a:rPr>
              <a:t>- In </a:t>
            </a:r>
            <a:r>
              <a:rPr lang="en-IE" dirty="0" smtClean="0">
                <a:solidFill>
                  <a:schemeClr val="tx1"/>
                </a:solidFill>
              </a:rPr>
              <a:t>this </a:t>
            </a:r>
            <a:r>
              <a:rPr lang="en-IE" dirty="0">
                <a:solidFill>
                  <a:schemeClr val="tx1"/>
                </a:solidFill>
              </a:rPr>
              <a:t>approach, software, known as a </a:t>
            </a:r>
            <a:r>
              <a:rPr lang="en-IE" b="1" dirty="0">
                <a:solidFill>
                  <a:schemeClr val="tx1"/>
                </a:solidFill>
              </a:rPr>
              <a:t>virtualization container</a:t>
            </a:r>
            <a:r>
              <a:rPr lang="en-IE" dirty="0">
                <a:solidFill>
                  <a:schemeClr val="tx1"/>
                </a:solidFill>
              </a:rPr>
              <a:t>, runs on top of the host </a:t>
            </a:r>
            <a:r>
              <a:rPr lang="en-IE" dirty="0" smtClean="0">
                <a:solidFill>
                  <a:schemeClr val="tx1"/>
                </a:solidFill>
              </a:rPr>
              <a:t>OS </a:t>
            </a:r>
            <a:r>
              <a:rPr lang="en-IE" dirty="0">
                <a:solidFill>
                  <a:schemeClr val="tx1"/>
                </a:solidFill>
              </a:rPr>
              <a:t>kernel and provides an isolated execution environment for applications</a:t>
            </a:r>
            <a:r>
              <a:rPr lang="en-IE" dirty="0" smtClean="0">
                <a:solidFill>
                  <a:schemeClr val="tx1"/>
                </a:solidFill>
              </a:rPr>
              <a:t>.</a:t>
            </a:r>
          </a:p>
          <a:p>
            <a:pPr lvl="1"/>
            <a:r>
              <a:rPr lang="en-IE" dirty="0" smtClean="0">
                <a:solidFill>
                  <a:schemeClr val="tx1"/>
                </a:solidFill>
              </a:rPr>
              <a:t>Containers do </a:t>
            </a:r>
            <a:r>
              <a:rPr lang="en-IE" dirty="0">
                <a:solidFill>
                  <a:schemeClr val="tx1"/>
                </a:solidFill>
              </a:rPr>
              <a:t>not aim to emulate physical servers. Instead, all </a:t>
            </a:r>
            <a:r>
              <a:rPr lang="en-IE" dirty="0" smtClean="0">
                <a:solidFill>
                  <a:schemeClr val="tx1"/>
                </a:solidFill>
              </a:rPr>
              <a:t>containerized </a:t>
            </a:r>
            <a:r>
              <a:rPr lang="en-IE" dirty="0">
                <a:solidFill>
                  <a:schemeClr val="tx1"/>
                </a:solidFill>
              </a:rPr>
              <a:t>applications on a host share a common OS kernel.</a:t>
            </a:r>
          </a:p>
        </p:txBody>
      </p:sp>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9619225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pic>
        <p:nvPicPr>
          <p:cNvPr id="5" name="Picture 4"/>
          <p:cNvPicPr>
            <a:picLocks noChangeAspect="1"/>
          </p:cNvPicPr>
          <p:nvPr/>
        </p:nvPicPr>
        <p:blipFill>
          <a:blip r:embed="rId3"/>
          <a:stretch>
            <a:fillRect/>
          </a:stretch>
        </p:blipFill>
        <p:spPr>
          <a:xfrm>
            <a:off x="64005" y="1455816"/>
            <a:ext cx="3608043" cy="4326712"/>
          </a:xfrm>
          <a:prstGeom prst="rect">
            <a:avLst/>
          </a:prstGeom>
        </p:spPr>
      </p:pic>
      <p:pic>
        <p:nvPicPr>
          <p:cNvPr id="6" name="Picture 5"/>
          <p:cNvPicPr>
            <a:picLocks noChangeAspect="1"/>
          </p:cNvPicPr>
          <p:nvPr/>
        </p:nvPicPr>
        <p:blipFill>
          <a:blip r:embed="rId4"/>
          <a:stretch>
            <a:fillRect/>
          </a:stretch>
        </p:blipFill>
        <p:spPr>
          <a:xfrm>
            <a:off x="4146616" y="1455816"/>
            <a:ext cx="3723477" cy="4326712"/>
          </a:xfrm>
          <a:prstGeom prst="rect">
            <a:avLst/>
          </a:prstGeom>
        </p:spPr>
      </p:pic>
      <p:sp>
        <p:nvSpPr>
          <p:cNvPr id="35" name="TextBox 34"/>
          <p:cNvSpPr txBox="1"/>
          <p:nvPr/>
        </p:nvSpPr>
        <p:spPr>
          <a:xfrm>
            <a:off x="641226" y="5842733"/>
            <a:ext cx="2318198" cy="369332"/>
          </a:xfrm>
          <a:prstGeom prst="rect">
            <a:avLst/>
          </a:prstGeom>
          <a:noFill/>
        </p:spPr>
        <p:txBody>
          <a:bodyPr wrap="square" rtlCol="0">
            <a:spAutoFit/>
          </a:bodyPr>
          <a:lstStyle/>
          <a:p>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a) Type 1 Hypervisor</a:t>
            </a:r>
            <a:endParaRPr lang="en-IE"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36" name="TextBox 35"/>
          <p:cNvSpPr txBox="1"/>
          <p:nvPr/>
        </p:nvSpPr>
        <p:spPr>
          <a:xfrm>
            <a:off x="4146616" y="5842733"/>
            <a:ext cx="2318198" cy="369332"/>
          </a:xfrm>
          <a:prstGeom prst="rect">
            <a:avLst/>
          </a:prstGeom>
          <a:noFill/>
        </p:spPr>
        <p:txBody>
          <a:bodyPr wrap="square" rtlCol="0">
            <a:spAutoFit/>
          </a:bodyPr>
          <a:lstStyle/>
          <a:p>
            <a:r>
              <a:rPr lang="en-IE" b="1" dirty="0">
                <a:latin typeface="Liberation Serif" panose="02020603050405020304" pitchFamily="18" charset="0"/>
                <a:ea typeface="Liberation Serif" panose="02020603050405020304" pitchFamily="18" charset="0"/>
                <a:cs typeface="Liberation Serif" panose="02020603050405020304" pitchFamily="18" charset="0"/>
              </a:rPr>
              <a:t>b</a:t>
            </a: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 Type 2 Hypervisor</a:t>
            </a:r>
            <a:endParaRPr lang="en-IE"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37" name="TextBox 36"/>
          <p:cNvSpPr txBox="1"/>
          <p:nvPr/>
        </p:nvSpPr>
        <p:spPr>
          <a:xfrm>
            <a:off x="9020601" y="5833811"/>
            <a:ext cx="2318198" cy="369332"/>
          </a:xfrm>
          <a:prstGeom prst="rect">
            <a:avLst/>
          </a:prstGeom>
          <a:noFill/>
        </p:spPr>
        <p:txBody>
          <a:bodyPr wrap="square" rtlCol="0">
            <a:spAutoFit/>
          </a:bodyPr>
          <a:lstStyle/>
          <a:p>
            <a:r>
              <a:rPr lang="en-IE" b="1" dirty="0">
                <a:latin typeface="Liberation Serif" panose="02020603050405020304" pitchFamily="18" charset="0"/>
                <a:ea typeface="Liberation Serif" panose="02020603050405020304" pitchFamily="18" charset="0"/>
                <a:cs typeface="Liberation Serif" panose="02020603050405020304" pitchFamily="18" charset="0"/>
              </a:rPr>
              <a:t>c</a:t>
            </a: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 Container</a:t>
            </a:r>
            <a:endParaRPr lang="en-IE" b="1" dirty="0">
              <a:latin typeface="Liberation Serif" panose="02020603050405020304" pitchFamily="18" charset="0"/>
              <a:ea typeface="Liberation Serif" panose="02020603050405020304" pitchFamily="18" charset="0"/>
              <a:cs typeface="Liberation Serif" panose="02020603050405020304" pitchFamily="18" charset="0"/>
            </a:endParaRPr>
          </a:p>
        </p:txBody>
      </p:sp>
      <p:grpSp>
        <p:nvGrpSpPr>
          <p:cNvPr id="40" name="Group 39"/>
          <p:cNvGrpSpPr/>
          <p:nvPr/>
        </p:nvGrpSpPr>
        <p:grpSpPr>
          <a:xfrm>
            <a:off x="8530389" y="1455816"/>
            <a:ext cx="3541537" cy="4326712"/>
            <a:chOff x="8530389" y="1455816"/>
            <a:chExt cx="3541537" cy="4326712"/>
          </a:xfrm>
        </p:grpSpPr>
        <p:grpSp>
          <p:nvGrpSpPr>
            <p:cNvPr id="33" name="Group 32"/>
            <p:cNvGrpSpPr/>
            <p:nvPr/>
          </p:nvGrpSpPr>
          <p:grpSpPr>
            <a:xfrm>
              <a:off x="8530389" y="1455816"/>
              <a:ext cx="3541537" cy="4326712"/>
              <a:chOff x="8530389" y="1816768"/>
              <a:chExt cx="3541537" cy="4326712"/>
            </a:xfrm>
          </p:grpSpPr>
          <p:sp>
            <p:nvSpPr>
              <p:cNvPr id="11" name="Rounded Rectangle 10"/>
              <p:cNvSpPr/>
              <p:nvPr/>
            </p:nvSpPr>
            <p:spPr bwMode="auto">
              <a:xfrm>
                <a:off x="8530389" y="1816768"/>
                <a:ext cx="3541537" cy="4326712"/>
              </a:xfrm>
              <a:prstGeom prst="roundRect">
                <a:avLst/>
              </a:prstGeom>
              <a:solidFill>
                <a:schemeClr val="bg1"/>
              </a:solidFill>
              <a:ln w="28575"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endParaRPr kumimoji="0" lang="en-IE" sz="1800" b="0" i="0" u="none" strike="noStrike" cap="none" normalizeH="0" baseline="0">
                  <a:ln>
                    <a:noFill/>
                  </a:ln>
                  <a:solidFill>
                    <a:schemeClr val="bg1"/>
                  </a:solidFill>
                  <a:effectLst/>
                  <a:latin typeface="Calibri" pitchFamily="60" charset="0"/>
                </a:endParaRPr>
              </a:p>
            </p:txBody>
          </p:sp>
          <p:sp>
            <p:nvSpPr>
              <p:cNvPr id="12" name="Rounded Rectangle 11"/>
              <p:cNvSpPr/>
              <p:nvPr/>
            </p:nvSpPr>
            <p:spPr bwMode="auto">
              <a:xfrm>
                <a:off x="10262937" y="2177717"/>
                <a:ext cx="1487171" cy="1890062"/>
              </a:xfrm>
              <a:prstGeom prst="roundRect">
                <a:avLst/>
              </a:prstGeom>
              <a:solidFill>
                <a:schemeClr val="accent2">
                  <a:lumMod val="20000"/>
                  <a:lumOff val="80000"/>
                </a:schemeClr>
              </a:solidFill>
              <a:ln w="28575" cap="flat" cmpd="sng" algn="ctr">
                <a:solidFill>
                  <a:schemeClr val="accent2"/>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endParaRPr kumimoji="0" lang="en-IE" sz="1800" b="0" i="0" u="none" strike="noStrike" cap="none" normalizeH="0" baseline="0">
                  <a:ln>
                    <a:noFill/>
                  </a:ln>
                  <a:solidFill>
                    <a:schemeClr val="bg1"/>
                  </a:solidFill>
                  <a:effectLst/>
                  <a:latin typeface="Calibri" pitchFamily="60" charset="0"/>
                </a:endParaRPr>
              </a:p>
            </p:txBody>
          </p:sp>
          <p:sp>
            <p:nvSpPr>
              <p:cNvPr id="14" name="Rectangle 13"/>
              <p:cNvSpPr/>
              <p:nvPr/>
            </p:nvSpPr>
            <p:spPr bwMode="auto">
              <a:xfrm>
                <a:off x="8866378" y="4733705"/>
                <a:ext cx="2869558" cy="398826"/>
              </a:xfrm>
              <a:prstGeom prst="rect">
                <a:avLst/>
              </a:prstGeom>
              <a:solidFill>
                <a:schemeClr val="bg1"/>
              </a:solidFill>
              <a:ln w="38100" cap="flat" cmpd="sng" algn="ctr">
                <a:solidFill>
                  <a:schemeClr val="accent6">
                    <a:lumMod val="75000"/>
                  </a:schemeClr>
                </a:solidFill>
                <a:prstDash val="solid"/>
                <a:round/>
                <a:headEnd type="none" w="med" len="med"/>
                <a:tailEnd type="none" w="med" len="med"/>
              </a:ln>
              <a:effectLst/>
              <a:scene3d>
                <a:camera prst="orthographicFront"/>
                <a:lightRig rig="threePt" dir="t"/>
              </a:scene3d>
              <a:sp3d>
                <a:bevelT w="152400" h="50800" prst="softRound"/>
              </a:sp3d>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Host OS</a:t>
                </a:r>
                <a:endParaRPr lang="en-IE" b="1" dirty="0" smtClean="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5" name="Rounded Rectangle 14"/>
              <p:cNvSpPr/>
              <p:nvPr/>
            </p:nvSpPr>
            <p:spPr bwMode="auto">
              <a:xfrm>
                <a:off x="10320970" y="2873954"/>
                <a:ext cx="648000" cy="374588"/>
              </a:xfrm>
              <a:prstGeom prst="roundRect">
                <a:avLst/>
              </a:prstGeom>
              <a:solidFill>
                <a:schemeClr val="bg1"/>
              </a:solidFill>
              <a:ln w="28575" cap="flat" cmpd="sng" algn="ctr">
                <a:solidFill>
                  <a:srgbClr val="7030A0"/>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coolSlant"/>
              </a:sp3d>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A</a:t>
                </a:r>
                <a:r>
                  <a:rPr kumimoji="0" lang="en-IE" sz="1600" b="1" i="0" u="none" strike="noStrike" cap="none" normalizeH="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pp</a:t>
                </a:r>
                <a:endParaRPr kumimoji="0" lang="en-IE" sz="1600" b="1" i="0" u="none" strike="noStrike" cap="none" normalizeH="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6" name="Rectangle 15"/>
              <p:cNvSpPr/>
              <p:nvPr/>
            </p:nvSpPr>
            <p:spPr bwMode="auto">
              <a:xfrm>
                <a:off x="10333001" y="3503037"/>
                <a:ext cx="1329797" cy="377029"/>
              </a:xfrm>
              <a:prstGeom prst="rect">
                <a:avLst/>
              </a:prstGeom>
              <a:solidFill>
                <a:schemeClr val="bg1"/>
              </a:solidFill>
              <a:ln w="28575" cap="flat" cmpd="sng" algn="ctr">
                <a:solidFill>
                  <a:schemeClr val="accent6">
                    <a:lumMod val="75000"/>
                  </a:schemeClr>
                </a:solidFill>
                <a:prstDash val="solid"/>
                <a:round/>
                <a:headEnd type="none" w="med" len="med"/>
                <a:tailEnd type="none" w="med" len="med"/>
              </a:ln>
              <a:effectLst/>
              <a:scene3d>
                <a:camera prst="orthographicFront"/>
                <a:lightRig rig="threePt" dir="t"/>
              </a:scene3d>
              <a:sp3d>
                <a:bevelT w="152400" h="50800" prst="softRound"/>
              </a:sp3d>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libraries</a:t>
                </a:r>
              </a:p>
            </p:txBody>
          </p:sp>
          <p:sp>
            <p:nvSpPr>
              <p:cNvPr id="17" name="Rounded Rectangle 16"/>
              <p:cNvSpPr/>
              <p:nvPr/>
            </p:nvSpPr>
            <p:spPr bwMode="auto">
              <a:xfrm>
                <a:off x="8866378" y="5250237"/>
                <a:ext cx="2869558" cy="775537"/>
              </a:xfrm>
              <a:prstGeom prst="roundRect">
                <a:avLst/>
              </a:prstGeom>
              <a:solidFill>
                <a:schemeClr val="accent3">
                  <a:lumMod val="8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endParaRPr kumimoji="0" lang="en-IE" sz="1800" b="0" i="0" u="none" strike="noStrike" cap="none" normalizeH="0" baseline="0">
                  <a:ln>
                    <a:noFill/>
                  </a:ln>
                  <a:solidFill>
                    <a:schemeClr val="bg1"/>
                  </a:solidFill>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2" name="TextBox 21"/>
              <p:cNvSpPr txBox="1"/>
              <p:nvPr/>
            </p:nvSpPr>
            <p:spPr>
              <a:xfrm>
                <a:off x="9592066" y="5318166"/>
                <a:ext cx="1957165" cy="369881"/>
              </a:xfrm>
              <a:prstGeom prst="rect">
                <a:avLst/>
              </a:prstGeom>
              <a:noFill/>
            </p:spPr>
            <p:txBody>
              <a:bodyPr wrap="square" rtlCol="0">
                <a:spAutoFit/>
              </a:bodyPr>
              <a:lstStyle/>
              <a:p>
                <a:r>
                  <a:rPr lang="en-IE" sz="2000" b="1" dirty="0" smtClean="0">
                    <a:latin typeface="Liberation Serif" panose="02020603050405020304" pitchFamily="18" charset="0"/>
                    <a:ea typeface="Liberation Serif" panose="02020603050405020304" pitchFamily="18" charset="0"/>
                    <a:cs typeface="Liberation Serif" panose="02020603050405020304" pitchFamily="18" charset="0"/>
                  </a:rPr>
                  <a:t>Computer</a:t>
                </a: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 </a:t>
                </a:r>
                <a:r>
                  <a:rPr lang="en-IE" sz="2000" b="1" dirty="0" smtClean="0">
                    <a:latin typeface="Liberation Serif" panose="02020603050405020304" pitchFamily="18" charset="0"/>
                    <a:ea typeface="Liberation Serif" panose="02020603050405020304" pitchFamily="18" charset="0"/>
                    <a:cs typeface="Liberation Serif" panose="02020603050405020304" pitchFamily="18" charset="0"/>
                  </a:rPr>
                  <a:t>Hardware</a:t>
                </a:r>
                <a:endParaRPr lang="en-IE" sz="20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3" name="Rounded Rectangle 22"/>
              <p:cNvSpPr/>
              <p:nvPr/>
            </p:nvSpPr>
            <p:spPr bwMode="auto">
              <a:xfrm>
                <a:off x="8866378" y="4133456"/>
                <a:ext cx="2869558" cy="480291"/>
              </a:xfrm>
              <a:prstGeom prst="roundRect">
                <a:avLst/>
              </a:prstGeom>
              <a:solidFill>
                <a:schemeClr val="accent3">
                  <a:lumMod val="85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Container Engine</a:t>
                </a:r>
                <a:endParaRPr kumimoji="0" lang="en-IE" sz="1800" b="1" i="0"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4" name="Rounded Rectangle 23"/>
              <p:cNvSpPr/>
              <p:nvPr/>
            </p:nvSpPr>
            <p:spPr bwMode="auto">
              <a:xfrm>
                <a:off x="8741894" y="2173706"/>
                <a:ext cx="1475214" cy="1890062"/>
              </a:xfrm>
              <a:prstGeom prst="roundRect">
                <a:avLst/>
              </a:prstGeom>
              <a:solidFill>
                <a:srgbClr val="92D050"/>
              </a:solidFill>
              <a:ln w="28575" cap="flat" cmpd="sng" algn="ctr">
                <a:solidFill>
                  <a:schemeClr val="accent2"/>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endParaRPr kumimoji="0" lang="en-IE" sz="1800" b="0" i="0" u="none" strike="noStrike" cap="none" normalizeH="0" baseline="0">
                  <a:ln>
                    <a:noFill/>
                  </a:ln>
                  <a:solidFill>
                    <a:schemeClr val="bg1"/>
                  </a:solidFill>
                  <a:effectLst/>
                  <a:latin typeface="Calibri" pitchFamily="60" charset="0"/>
                </a:endParaRPr>
              </a:p>
            </p:txBody>
          </p:sp>
          <p:sp>
            <p:nvSpPr>
              <p:cNvPr id="25" name="Rounded Rectangle 24"/>
              <p:cNvSpPr/>
              <p:nvPr/>
            </p:nvSpPr>
            <p:spPr bwMode="auto">
              <a:xfrm>
                <a:off x="11014799" y="2869944"/>
                <a:ext cx="648000" cy="374588"/>
              </a:xfrm>
              <a:prstGeom prst="roundRect">
                <a:avLst/>
              </a:prstGeom>
              <a:solidFill>
                <a:schemeClr val="bg1"/>
              </a:solidFill>
              <a:ln w="28575" cap="flat" cmpd="sng" algn="ctr">
                <a:solidFill>
                  <a:srgbClr val="7030A0"/>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coolSlant"/>
              </a:sp3d>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A</a:t>
                </a:r>
                <a:r>
                  <a:rPr kumimoji="0" lang="en-IE" sz="1600" b="1" i="0" u="none" strike="noStrike" cap="none" normalizeH="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pp</a:t>
                </a:r>
                <a:endParaRPr kumimoji="0" lang="en-IE" sz="1600" b="1" i="0" u="none" strike="noStrike" cap="none" normalizeH="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6" name="Rounded Rectangle 25"/>
              <p:cNvSpPr/>
              <p:nvPr/>
            </p:nvSpPr>
            <p:spPr bwMode="auto">
              <a:xfrm>
                <a:off x="8804065" y="2873954"/>
                <a:ext cx="648000" cy="374588"/>
              </a:xfrm>
              <a:prstGeom prst="roundRect">
                <a:avLst/>
              </a:prstGeom>
              <a:solidFill>
                <a:schemeClr val="bg1"/>
              </a:solidFill>
              <a:ln w="28575" cap="flat" cmpd="sng" algn="ctr">
                <a:solidFill>
                  <a:srgbClr val="7030A0"/>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coolSlant"/>
              </a:sp3d>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A</a:t>
                </a:r>
                <a:r>
                  <a:rPr kumimoji="0" lang="en-IE" sz="1600" b="1" i="0" u="none" strike="noStrike" cap="none" normalizeH="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pp</a:t>
                </a:r>
                <a:endParaRPr kumimoji="0" lang="en-IE" sz="1600" b="1" i="0" u="none" strike="noStrike" cap="none" normalizeH="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7" name="Rounded Rectangle 26"/>
              <p:cNvSpPr/>
              <p:nvPr/>
            </p:nvSpPr>
            <p:spPr bwMode="auto">
              <a:xfrm>
                <a:off x="9497894" y="2869944"/>
                <a:ext cx="648000" cy="374588"/>
              </a:xfrm>
              <a:prstGeom prst="roundRect">
                <a:avLst/>
              </a:prstGeom>
              <a:solidFill>
                <a:schemeClr val="bg1"/>
              </a:solidFill>
              <a:ln w="28575" cap="flat" cmpd="sng" algn="ctr">
                <a:solidFill>
                  <a:srgbClr val="7030A0"/>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coolSlant"/>
              </a:sp3d>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A</a:t>
                </a:r>
                <a:r>
                  <a:rPr kumimoji="0" lang="en-IE" sz="1600" b="1" i="0" u="none" strike="noStrike" cap="none" normalizeH="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pp</a:t>
                </a:r>
                <a:endParaRPr kumimoji="0" lang="en-IE" sz="1600" b="1" i="0" u="none" strike="noStrike" cap="none" normalizeH="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8" name="Rounded Rectangle 27"/>
              <p:cNvSpPr/>
              <p:nvPr/>
            </p:nvSpPr>
            <p:spPr bwMode="auto">
              <a:xfrm>
                <a:off x="10320970" y="2429679"/>
                <a:ext cx="648000" cy="374588"/>
              </a:xfrm>
              <a:prstGeom prst="roundRect">
                <a:avLst/>
              </a:prstGeom>
              <a:solidFill>
                <a:schemeClr val="bg1"/>
              </a:solidFill>
              <a:ln w="28575" cap="flat" cmpd="sng" algn="ctr">
                <a:solidFill>
                  <a:srgbClr val="7030A0"/>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coolSlant"/>
              </a:sp3d>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A</a:t>
                </a:r>
                <a:r>
                  <a:rPr kumimoji="0" lang="en-IE" sz="1600" b="1" i="0" u="none" strike="noStrike" cap="none" normalizeH="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pp</a:t>
                </a:r>
                <a:endParaRPr kumimoji="0" lang="en-IE" sz="1600" b="1" i="0" u="none" strike="noStrike" cap="none" normalizeH="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9" name="Rounded Rectangle 28"/>
              <p:cNvSpPr/>
              <p:nvPr/>
            </p:nvSpPr>
            <p:spPr bwMode="auto">
              <a:xfrm>
                <a:off x="11014799" y="2425669"/>
                <a:ext cx="648000" cy="374588"/>
              </a:xfrm>
              <a:prstGeom prst="roundRect">
                <a:avLst/>
              </a:prstGeom>
              <a:solidFill>
                <a:schemeClr val="bg1"/>
              </a:solidFill>
              <a:ln w="28575" cap="flat" cmpd="sng" algn="ctr">
                <a:solidFill>
                  <a:srgbClr val="7030A0"/>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coolSlant"/>
              </a:sp3d>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A</a:t>
                </a:r>
                <a:r>
                  <a:rPr kumimoji="0" lang="en-IE" sz="1600" b="1" i="0" u="none" strike="noStrike" cap="none" normalizeH="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pp</a:t>
                </a:r>
                <a:endParaRPr kumimoji="0" lang="en-IE" sz="1600" b="1" i="0" u="none" strike="noStrike" cap="none" normalizeH="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30" name="Rounded Rectangle 29"/>
              <p:cNvSpPr/>
              <p:nvPr/>
            </p:nvSpPr>
            <p:spPr bwMode="auto">
              <a:xfrm>
                <a:off x="8804065" y="2425800"/>
                <a:ext cx="648000" cy="374588"/>
              </a:xfrm>
              <a:prstGeom prst="roundRect">
                <a:avLst/>
              </a:prstGeom>
              <a:solidFill>
                <a:schemeClr val="bg1"/>
              </a:solidFill>
              <a:ln w="28575" cap="flat" cmpd="sng" algn="ctr">
                <a:solidFill>
                  <a:srgbClr val="7030A0"/>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coolSlant"/>
              </a:sp3d>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A</a:t>
                </a:r>
                <a:r>
                  <a:rPr kumimoji="0" lang="en-IE" sz="1600" b="1" i="0" u="none" strike="noStrike" cap="none" normalizeH="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pp</a:t>
                </a:r>
                <a:endParaRPr kumimoji="0" lang="en-IE" sz="1600" b="1" i="0" u="none" strike="noStrike" cap="none" normalizeH="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31" name="Rounded Rectangle 30"/>
              <p:cNvSpPr/>
              <p:nvPr/>
            </p:nvSpPr>
            <p:spPr bwMode="auto">
              <a:xfrm>
                <a:off x="9497894" y="2421790"/>
                <a:ext cx="648000" cy="374588"/>
              </a:xfrm>
              <a:prstGeom prst="roundRect">
                <a:avLst/>
              </a:prstGeom>
              <a:solidFill>
                <a:schemeClr val="bg1"/>
              </a:solidFill>
              <a:ln w="28575" cap="flat" cmpd="sng" algn="ctr">
                <a:solidFill>
                  <a:srgbClr val="7030A0"/>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coolSlant"/>
              </a:sp3d>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A</a:t>
                </a:r>
                <a:r>
                  <a:rPr kumimoji="0" lang="en-IE" sz="1600" b="1" i="0" u="none" strike="noStrike" cap="none" normalizeH="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pp</a:t>
                </a:r>
                <a:endParaRPr kumimoji="0" lang="en-IE" sz="1600" b="1" i="0" u="none" strike="noStrike" cap="none" normalizeH="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32" name="Rectangle 31"/>
              <p:cNvSpPr/>
              <p:nvPr/>
            </p:nvSpPr>
            <p:spPr bwMode="auto">
              <a:xfrm>
                <a:off x="8814602" y="3503036"/>
                <a:ext cx="1329797" cy="377029"/>
              </a:xfrm>
              <a:prstGeom prst="rect">
                <a:avLst/>
              </a:prstGeom>
              <a:solidFill>
                <a:schemeClr val="bg1"/>
              </a:solidFill>
              <a:ln w="28575" cap="flat" cmpd="sng" algn="ctr">
                <a:solidFill>
                  <a:schemeClr val="accent6">
                    <a:lumMod val="75000"/>
                  </a:schemeClr>
                </a:solidFill>
                <a:prstDash val="solid"/>
                <a:round/>
                <a:headEnd type="none" w="med" len="med"/>
                <a:tailEnd type="none" w="med" len="med"/>
              </a:ln>
              <a:effectLst/>
              <a:scene3d>
                <a:camera prst="orthographicFront"/>
                <a:lightRig rig="threePt" dir="t"/>
              </a:scene3d>
              <a:sp3d>
                <a:bevelT w="152400" h="50800" prst="softRound"/>
              </a:sp3d>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libraries</a:t>
                </a:r>
              </a:p>
            </p:txBody>
          </p:sp>
        </p:grpSp>
        <p:sp>
          <p:nvSpPr>
            <p:cNvPr id="38" name="TextBox 37"/>
            <p:cNvSpPr txBox="1"/>
            <p:nvPr/>
          </p:nvSpPr>
          <p:spPr>
            <a:xfrm>
              <a:off x="8948661" y="1478211"/>
              <a:ext cx="1061677" cy="338554"/>
            </a:xfrm>
            <a:prstGeom prst="rect">
              <a:avLst/>
            </a:prstGeom>
            <a:noFill/>
            <a:ln>
              <a:solidFill>
                <a:schemeClr val="bg1"/>
              </a:solidFill>
            </a:ln>
          </p:spPr>
          <p:txBody>
            <a:bodyPr wrap="square" rtlCol="0">
              <a:spAutoFit/>
            </a:bodyPr>
            <a:lstStyle/>
            <a:p>
              <a:pPr algn="ctr"/>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container</a:t>
              </a:r>
              <a:endParaRPr lang="en-IE" sz="16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39" name="TextBox 38"/>
            <p:cNvSpPr txBox="1"/>
            <p:nvPr/>
          </p:nvSpPr>
          <p:spPr>
            <a:xfrm>
              <a:off x="10418262" y="1496907"/>
              <a:ext cx="1061677" cy="338554"/>
            </a:xfrm>
            <a:prstGeom prst="rect">
              <a:avLst/>
            </a:prstGeom>
            <a:noFill/>
            <a:ln>
              <a:solidFill>
                <a:schemeClr val="bg1"/>
              </a:solidFill>
            </a:ln>
          </p:spPr>
          <p:txBody>
            <a:bodyPr wrap="square" rtlCol="0">
              <a:spAutoFit/>
            </a:bodyPr>
            <a:lstStyle/>
            <a:p>
              <a:pPr algn="ctr"/>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container</a:t>
              </a:r>
              <a:endParaRPr lang="en-IE" sz="1600" dirty="0">
                <a:latin typeface="Liberation Serif" panose="02020603050405020304" pitchFamily="18" charset="0"/>
                <a:ea typeface="Liberation Serif" panose="02020603050405020304" pitchFamily="18" charset="0"/>
                <a:cs typeface="Liberation Serif" panose="02020603050405020304" pitchFamily="18" charset="0"/>
              </a:endParaRPr>
            </a:p>
          </p:txBody>
        </p:sp>
      </p:grpSp>
    </p:spTree>
    <p:extLst>
      <p:ext uri="{BB962C8B-B14F-4D97-AF65-F5344CB8AC3E}">
        <p14:creationId xmlns:p14="http://schemas.microsoft.com/office/powerpoint/2010/main" val="4423017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1657" y="274638"/>
            <a:ext cx="8110161" cy="880394"/>
          </a:xfrm>
        </p:spPr>
        <p:txBody>
          <a:bodyPr/>
          <a:lstStyle/>
          <a:p>
            <a:r>
              <a:rPr lang="en-IE" sz="3600" dirty="0" smtClean="0"/>
              <a:t>Storage in Virtual Computer Systems</a:t>
            </a:r>
            <a:endParaRPr lang="en-IE" sz="3600" dirty="0"/>
          </a:p>
        </p:txBody>
      </p:sp>
      <p:sp>
        <p:nvSpPr>
          <p:cNvPr id="3" name="Content Placeholder 2"/>
          <p:cNvSpPr>
            <a:spLocks noGrp="1"/>
          </p:cNvSpPr>
          <p:nvPr>
            <p:ph idx="1"/>
          </p:nvPr>
        </p:nvSpPr>
        <p:spPr/>
        <p:txBody>
          <a:bodyPr/>
          <a:lstStyle/>
          <a:p>
            <a:r>
              <a:rPr lang="en-GB" dirty="0"/>
              <a:t>This section will introduce some concepts and technologies that are used in data </a:t>
            </a:r>
            <a:r>
              <a:rPr lang="en-GB" dirty="0" smtClean="0"/>
              <a:t>centres, where </a:t>
            </a:r>
            <a:r>
              <a:rPr lang="en-GB" dirty="0"/>
              <a:t>virtualisation architectures are heavily used.</a:t>
            </a:r>
            <a:endParaRPr lang="en-IE" dirty="0"/>
          </a:p>
          <a:p>
            <a:pPr marL="0" indent="0">
              <a:buNone/>
            </a:pPr>
            <a:endParaRPr lang="en-IE" dirty="0"/>
          </a:p>
        </p:txBody>
      </p:sp>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42211310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
        <p:nvSpPr>
          <p:cNvPr id="6" name="Rectangle 2"/>
          <p:cNvSpPr>
            <a:spLocks noChangeArrowheads="1"/>
          </p:cNvSpPr>
          <p:nvPr/>
        </p:nvSpPr>
        <p:spPr bwMode="auto">
          <a:xfrm flipV="1">
            <a:off x="8568653" y="-974561"/>
            <a:ext cx="1255506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E"/>
          </a:p>
        </p:txBody>
      </p:sp>
      <p:pic>
        <p:nvPicPr>
          <p:cNvPr id="9" name="Picture 8"/>
          <p:cNvPicPr>
            <a:picLocks noChangeAspect="1"/>
          </p:cNvPicPr>
          <p:nvPr/>
        </p:nvPicPr>
        <p:blipFill rotWithShape="1">
          <a:blip r:embed="rId3"/>
          <a:srcRect l="-258" t="-1110" r="258" b="69048"/>
          <a:stretch/>
        </p:blipFill>
        <p:spPr>
          <a:xfrm>
            <a:off x="116305" y="3248527"/>
            <a:ext cx="5845606" cy="2851488"/>
          </a:xfrm>
          <a:prstGeom prst="rect">
            <a:avLst/>
          </a:prstGeom>
          <a:ln>
            <a:solidFill>
              <a:schemeClr val="tx1"/>
            </a:solidFill>
          </a:ln>
        </p:spPr>
      </p:pic>
      <p:pic>
        <p:nvPicPr>
          <p:cNvPr id="12" name="Picture 11"/>
          <p:cNvPicPr>
            <a:picLocks noChangeAspect="1"/>
          </p:cNvPicPr>
          <p:nvPr/>
        </p:nvPicPr>
        <p:blipFill rotWithShape="1">
          <a:blip r:embed="rId3"/>
          <a:srcRect t="33791"/>
          <a:stretch/>
        </p:blipFill>
        <p:spPr>
          <a:xfrm>
            <a:off x="6240081" y="593122"/>
            <a:ext cx="5466645" cy="5506892"/>
          </a:xfrm>
          <a:prstGeom prst="rect">
            <a:avLst/>
          </a:prstGeom>
          <a:ln>
            <a:solidFill>
              <a:schemeClr val="tx1"/>
            </a:solidFill>
          </a:ln>
        </p:spPr>
      </p:pic>
    </p:spTree>
    <p:extLst>
      <p:ext uri="{BB962C8B-B14F-4D97-AF65-F5344CB8AC3E}">
        <p14:creationId xmlns:p14="http://schemas.microsoft.com/office/powerpoint/2010/main" val="34653246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1657" y="274638"/>
            <a:ext cx="8110161" cy="748046"/>
          </a:xfrm>
        </p:spPr>
        <p:txBody>
          <a:bodyPr/>
          <a:lstStyle/>
          <a:p>
            <a:r>
              <a:rPr lang="en-IE" dirty="0" smtClean="0"/>
              <a:t>Direct-attached Storage</a:t>
            </a:r>
            <a:endParaRPr lang="en-IE" dirty="0"/>
          </a:p>
        </p:txBody>
      </p:sp>
      <p:sp>
        <p:nvSpPr>
          <p:cNvPr id="3" name="Content Placeholder 2"/>
          <p:cNvSpPr>
            <a:spLocks noGrp="1"/>
          </p:cNvSpPr>
          <p:nvPr>
            <p:ph idx="1"/>
          </p:nvPr>
        </p:nvSpPr>
        <p:spPr/>
        <p:txBody>
          <a:bodyPr/>
          <a:lstStyle/>
          <a:p>
            <a:r>
              <a:rPr lang="en-US" dirty="0"/>
              <a:t>Direct-attached storage can be deployed in a number of </a:t>
            </a:r>
            <a:r>
              <a:rPr lang="en-US" dirty="0" smtClean="0"/>
              <a:t>forms:</a:t>
            </a:r>
          </a:p>
          <a:p>
            <a:pPr lvl="1"/>
            <a:r>
              <a:rPr lang="en-US" dirty="0" smtClean="0"/>
              <a:t>Directly into the server</a:t>
            </a:r>
          </a:p>
          <a:p>
            <a:pPr lvl="1"/>
            <a:r>
              <a:rPr lang="en-US" dirty="0" smtClean="0"/>
              <a:t>As an external storage </a:t>
            </a:r>
            <a:r>
              <a:rPr lang="en-US" dirty="0"/>
              <a:t>enclosure </a:t>
            </a:r>
            <a:r>
              <a:rPr lang="en-US" dirty="0" smtClean="0"/>
              <a:t>attached </a:t>
            </a:r>
            <a:r>
              <a:rPr lang="en-US" dirty="0"/>
              <a:t>directly into a SCSI/SAS card on the server's internal bus</a:t>
            </a:r>
            <a:r>
              <a:rPr lang="en-US" dirty="0" smtClean="0"/>
              <a:t>.</a:t>
            </a:r>
          </a:p>
          <a:p>
            <a:r>
              <a:rPr lang="en-US" dirty="0"/>
              <a:t>Either way, </a:t>
            </a:r>
            <a:r>
              <a:rPr lang="en-US" dirty="0">
                <a:solidFill>
                  <a:schemeClr val="accent2"/>
                </a:solidFill>
              </a:rPr>
              <a:t>DAS</a:t>
            </a:r>
            <a:r>
              <a:rPr lang="en-US" dirty="0"/>
              <a:t> has the following pros and cons</a:t>
            </a:r>
            <a:r>
              <a:rPr lang="en-US" dirty="0" smtClean="0"/>
              <a:t>:</a:t>
            </a:r>
          </a:p>
          <a:p>
            <a:pPr lvl="1"/>
            <a:r>
              <a:rPr lang="en-IE" b="1" dirty="0" smtClean="0"/>
              <a:t>DAS</a:t>
            </a:r>
            <a:r>
              <a:rPr lang="en-IE" dirty="0" smtClean="0"/>
              <a:t> </a:t>
            </a:r>
            <a:r>
              <a:rPr lang="en-IE" dirty="0"/>
              <a:t>is less expensive than NAS and </a:t>
            </a:r>
            <a:r>
              <a:rPr lang="en-IE" dirty="0" smtClean="0"/>
              <a:t>SAN</a:t>
            </a:r>
            <a:endParaRPr lang="en-IE" dirty="0"/>
          </a:p>
          <a:p>
            <a:pPr lvl="1"/>
            <a:r>
              <a:rPr lang="en-IE" b="1" dirty="0" smtClean="0"/>
              <a:t>DAS</a:t>
            </a:r>
            <a:r>
              <a:rPr lang="en-IE" dirty="0" smtClean="0"/>
              <a:t> is not shareable – dedicated to the server that is connected to</a:t>
            </a:r>
          </a:p>
          <a:p>
            <a:pPr lvl="1"/>
            <a:r>
              <a:rPr lang="en-IE" b="1" dirty="0" smtClean="0"/>
              <a:t>DAS</a:t>
            </a:r>
            <a:r>
              <a:rPr lang="en-IE" dirty="0" smtClean="0"/>
              <a:t> is not scalable – scalability is restricted in several areas</a:t>
            </a:r>
          </a:p>
          <a:p>
            <a:pPr lvl="1"/>
            <a:r>
              <a:rPr lang="en-IE" b="1" dirty="0" smtClean="0"/>
              <a:t>DAS</a:t>
            </a:r>
            <a:r>
              <a:rPr lang="en-IE" dirty="0" smtClean="0"/>
              <a:t> doesn’t perform as good as </a:t>
            </a:r>
            <a:r>
              <a:rPr lang="en-IE" b="1" dirty="0" smtClean="0">
                <a:solidFill>
                  <a:schemeClr val="accent2"/>
                </a:solidFill>
              </a:rPr>
              <a:t>NAS</a:t>
            </a:r>
            <a:r>
              <a:rPr lang="en-IE" dirty="0" smtClean="0">
                <a:solidFill>
                  <a:schemeClr val="accent2"/>
                </a:solidFill>
              </a:rPr>
              <a:t> </a:t>
            </a:r>
            <a:r>
              <a:rPr lang="en-IE" dirty="0" smtClean="0"/>
              <a:t>&amp; </a:t>
            </a:r>
            <a:r>
              <a:rPr lang="en-IE" b="1" dirty="0" smtClean="0">
                <a:solidFill>
                  <a:schemeClr val="accent2"/>
                </a:solidFill>
              </a:rPr>
              <a:t>SAN</a:t>
            </a:r>
            <a:r>
              <a:rPr lang="en-IE" dirty="0" smtClean="0">
                <a:solidFill>
                  <a:schemeClr val="accent2"/>
                </a:solidFill>
              </a:rPr>
              <a:t> </a:t>
            </a:r>
            <a:r>
              <a:rPr lang="en-IE" dirty="0" smtClean="0"/>
              <a:t>solutions</a:t>
            </a:r>
          </a:p>
          <a:p>
            <a:pPr lvl="1"/>
            <a:r>
              <a:rPr lang="en-IE" b="1" dirty="0" smtClean="0"/>
              <a:t>DAS</a:t>
            </a:r>
            <a:r>
              <a:rPr lang="en-IE" dirty="0" smtClean="0"/>
              <a:t> lacks advanced features like </a:t>
            </a:r>
            <a:r>
              <a:rPr lang="en-IE" b="1" i="1" dirty="0" smtClean="0"/>
              <a:t>remote replication</a:t>
            </a:r>
            <a:r>
              <a:rPr lang="en-IE" dirty="0" smtClean="0"/>
              <a:t> and </a:t>
            </a:r>
            <a:r>
              <a:rPr lang="en-IE" b="1" i="1" dirty="0" smtClean="0"/>
              <a:t>snapshots</a:t>
            </a:r>
            <a:endParaRPr lang="en-IE" b="1" i="1" dirty="0"/>
          </a:p>
        </p:txBody>
      </p:sp>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26536871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6882" y="5595973"/>
            <a:ext cx="5184000" cy="442079"/>
          </a:xfrm>
        </p:spPr>
        <p:txBody>
          <a:bodyPr anchor="ctr"/>
          <a:lstStyle/>
          <a:p>
            <a:pPr algn="ctr"/>
            <a:r>
              <a:rPr lang="en-IE" dirty="0" smtClean="0">
                <a:effectLst>
                  <a:outerShdw blurRad="50800" dist="38100" dir="2700000" algn="tl" rotWithShape="0">
                    <a:prstClr val="black">
                      <a:alpha val="40000"/>
                    </a:prstClr>
                  </a:outerShdw>
                </a:effectLst>
              </a:rPr>
              <a:t>a) Conventional Computer System	</a:t>
            </a:r>
            <a:endParaRPr lang="en-IE" dirty="0">
              <a:effectLst>
                <a:outerShdw blurRad="50800" dist="38100" dir="2700000" algn="tl" rotWithShape="0">
                  <a:prstClr val="black">
                    <a:alpha val="40000"/>
                  </a:prstClr>
                </a:outerShdw>
              </a:effectLst>
            </a:endParaRPr>
          </a:p>
        </p:txBody>
      </p:sp>
      <p:sp>
        <p:nvSpPr>
          <p:cNvPr id="8" name="Text Placeholder 7"/>
          <p:cNvSpPr>
            <a:spLocks noGrp="1"/>
          </p:cNvSpPr>
          <p:nvPr>
            <p:ph type="body" sz="quarter" idx="3"/>
          </p:nvPr>
        </p:nvSpPr>
        <p:spPr>
          <a:xfrm>
            <a:off x="6049571" y="5523536"/>
            <a:ext cx="4788000" cy="514516"/>
          </a:xfrm>
        </p:spPr>
        <p:txBody>
          <a:bodyPr anchor="ctr"/>
          <a:lstStyle/>
          <a:p>
            <a:r>
              <a:rPr lang="en-IE" dirty="0" smtClean="0">
                <a:effectLst>
                  <a:outerShdw blurRad="50800" dist="38100" dir="2700000" algn="tl" rotWithShape="0">
                    <a:prstClr val="black">
                      <a:alpha val="40000"/>
                    </a:prstClr>
                  </a:outerShdw>
                </a:effectLst>
              </a:rPr>
              <a:t>b) Virtualised </a:t>
            </a:r>
            <a:r>
              <a:rPr lang="en-IE" dirty="0">
                <a:effectLst>
                  <a:outerShdw blurRad="50800" dist="38100" dir="2700000" algn="tl" rotWithShape="0">
                    <a:prstClr val="black">
                      <a:alpha val="40000"/>
                    </a:prstClr>
                  </a:outerShdw>
                </a:effectLst>
              </a:rPr>
              <a:t>C</a:t>
            </a:r>
            <a:r>
              <a:rPr lang="en-IE" dirty="0" smtClean="0">
                <a:effectLst>
                  <a:outerShdw blurRad="50800" dist="38100" dir="2700000" algn="tl" rotWithShape="0">
                    <a:prstClr val="black">
                      <a:alpha val="40000"/>
                    </a:prstClr>
                  </a:outerShdw>
                </a:effectLst>
              </a:rPr>
              <a:t>omputer </a:t>
            </a:r>
            <a:r>
              <a:rPr lang="en-IE" dirty="0">
                <a:effectLst>
                  <a:outerShdw blurRad="50800" dist="38100" dir="2700000" algn="tl" rotWithShape="0">
                    <a:prstClr val="black">
                      <a:alpha val="40000"/>
                    </a:prstClr>
                  </a:outerShdw>
                </a:effectLst>
              </a:rPr>
              <a:t>S</a:t>
            </a:r>
            <a:r>
              <a:rPr lang="en-IE" dirty="0" smtClean="0">
                <a:effectLst>
                  <a:outerShdw blurRad="50800" dist="38100" dir="2700000" algn="tl" rotWithShape="0">
                    <a:prstClr val="black">
                      <a:alpha val="40000"/>
                    </a:prstClr>
                  </a:outerShdw>
                </a:effectLst>
              </a:rPr>
              <a:t>ystem</a:t>
            </a:r>
            <a:endParaRPr lang="en-IE" dirty="0">
              <a:effectLst>
                <a:outerShdw blurRad="50800" dist="38100" dir="2700000" algn="tl" rotWithShape="0">
                  <a:prstClr val="black">
                    <a:alpha val="40000"/>
                  </a:prstClr>
                </a:outerShdw>
              </a:effectLst>
            </a:endParaRPr>
          </a:p>
        </p:txBody>
      </p:sp>
      <p:sp>
        <p:nvSpPr>
          <p:cNvPr id="6" name="Date Placeholder 5"/>
          <p:cNvSpPr>
            <a:spLocks noGrp="1" noChangeArrowheads="1"/>
          </p:cNvSpPr>
          <p:nvPr>
            <p:ph type="dt" idx="10"/>
          </p:nvPr>
        </p:nvSpPr>
        <p:spPr>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
        <p:nvSpPr>
          <p:cNvPr id="10" name="Rounded Rectangle 9"/>
          <p:cNvSpPr/>
          <p:nvPr/>
        </p:nvSpPr>
        <p:spPr bwMode="auto">
          <a:xfrm>
            <a:off x="336882" y="1513132"/>
            <a:ext cx="4068000" cy="4010403"/>
          </a:xfrm>
          <a:prstGeom prst="roundRect">
            <a:avLst/>
          </a:prstGeom>
          <a:solidFill>
            <a:schemeClr val="bg1"/>
          </a:solidFill>
          <a:ln w="28575"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endParaRPr kumimoji="0" lang="en-IE" sz="1800" b="0" i="0" u="none" strike="noStrike" cap="none" normalizeH="0" baseline="0">
              <a:ln>
                <a:noFill/>
              </a:ln>
              <a:solidFill>
                <a:schemeClr val="bg1"/>
              </a:solidFill>
              <a:effectLst/>
              <a:latin typeface="Calibri" pitchFamily="60" charset="0"/>
            </a:endParaRPr>
          </a:p>
        </p:txBody>
      </p:sp>
      <p:sp>
        <p:nvSpPr>
          <p:cNvPr id="11" name="Rounded Rectangle 10"/>
          <p:cNvSpPr/>
          <p:nvPr/>
        </p:nvSpPr>
        <p:spPr bwMode="auto">
          <a:xfrm>
            <a:off x="697829" y="1756601"/>
            <a:ext cx="3407965" cy="756000"/>
          </a:xfrm>
          <a:prstGeom prst="roundRect">
            <a:avLst/>
          </a:prstGeom>
          <a:solidFill>
            <a:schemeClr val="bg1"/>
          </a:solidFill>
          <a:ln w="28575" cap="flat" cmpd="sng" algn="ctr">
            <a:solidFill>
              <a:srgbClr val="7030A0"/>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coolSlant"/>
          </a:sp3d>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Various</a:t>
            </a:r>
            <a:r>
              <a:rPr kumimoji="0" lang="en-IE" sz="1800" b="1" i="0" u="none" strike="noStrike" cap="none" normalizeH="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 application</a:t>
            </a:r>
          </a:p>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programs</a:t>
            </a:r>
            <a:endParaRPr kumimoji="0" lang="en-IE" sz="18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2" name="Rectangle 11"/>
          <p:cNvSpPr/>
          <p:nvPr/>
        </p:nvSpPr>
        <p:spPr bwMode="auto">
          <a:xfrm>
            <a:off x="697823" y="2622875"/>
            <a:ext cx="3407971" cy="936000"/>
          </a:xfrm>
          <a:prstGeom prst="rect">
            <a:avLst/>
          </a:prstGeom>
          <a:solidFill>
            <a:schemeClr val="bg1"/>
          </a:solidFill>
          <a:ln w="28575" cap="flat" cmpd="sng" algn="ctr">
            <a:solidFill>
              <a:schemeClr val="accent6">
                <a:lumMod val="75000"/>
              </a:schemeClr>
            </a:solidFill>
            <a:prstDash val="solid"/>
            <a:round/>
            <a:headEnd type="none" w="med" len="med"/>
            <a:tailEnd type="none" w="med" len="med"/>
          </a:ln>
          <a:effectLst/>
          <a:scene3d>
            <a:camera prst="orthographicFront"/>
            <a:lightRig rig="threePt" dir="t"/>
          </a:scene3d>
          <a:sp3d>
            <a:bevelT w="152400" h="50800" prst="softRound"/>
          </a:sp3d>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Operating System</a:t>
            </a:r>
          </a:p>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e.g. Microsoft </a:t>
            </a:r>
          </a:p>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Windows</a:t>
            </a:r>
            <a:endParaRPr kumimoji="0" lang="en-IE" sz="18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3" name="Rounded Rectangle 12"/>
          <p:cNvSpPr/>
          <p:nvPr/>
        </p:nvSpPr>
        <p:spPr bwMode="auto">
          <a:xfrm>
            <a:off x="685794" y="3671610"/>
            <a:ext cx="3420000" cy="1728000"/>
          </a:xfrm>
          <a:prstGeom prst="roundRect">
            <a:avLst/>
          </a:prstGeom>
          <a:solidFill>
            <a:schemeClr val="accent3">
              <a:lumMod val="8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endParaRPr kumimoji="0" lang="en-IE" sz="1800" b="0" i="0" u="none" strike="noStrike" cap="none" normalizeH="0" baseline="0">
              <a:ln>
                <a:noFill/>
              </a:ln>
              <a:solidFill>
                <a:schemeClr val="bg1"/>
              </a:solidFill>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4" name="Rounded Rectangle 13"/>
          <p:cNvSpPr/>
          <p:nvPr/>
        </p:nvSpPr>
        <p:spPr bwMode="auto">
          <a:xfrm>
            <a:off x="854234" y="3849303"/>
            <a:ext cx="1512000" cy="432000"/>
          </a:xfrm>
          <a:prstGeom prst="roundRect">
            <a:avLst/>
          </a:prstGeom>
          <a:solidFill>
            <a:schemeClr val="bg1"/>
          </a:solidFill>
          <a:ln w="19050" cap="flat" cmpd="sng" algn="ctr">
            <a:no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Processor(s)</a:t>
            </a:r>
            <a:endParaRPr kumimoji="0" lang="en-IE" sz="18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5" name="Rounded Rectangle 14"/>
          <p:cNvSpPr/>
          <p:nvPr/>
        </p:nvSpPr>
        <p:spPr bwMode="auto">
          <a:xfrm>
            <a:off x="2494605" y="3859723"/>
            <a:ext cx="1512000" cy="432000"/>
          </a:xfrm>
          <a:prstGeom prst="roundRect">
            <a:avLst/>
          </a:prstGeom>
          <a:solidFill>
            <a:schemeClr val="bg1"/>
          </a:solidFill>
          <a:ln w="19050" cap="flat" cmpd="sng" algn="ctr">
            <a:no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Disk(s)</a:t>
            </a:r>
            <a:endParaRPr kumimoji="0" lang="en-IE" sz="18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6" name="Rounded Rectangle 15"/>
          <p:cNvSpPr/>
          <p:nvPr/>
        </p:nvSpPr>
        <p:spPr bwMode="auto">
          <a:xfrm>
            <a:off x="854234" y="4351051"/>
            <a:ext cx="1512000" cy="576000"/>
          </a:xfrm>
          <a:prstGeom prst="roundRect">
            <a:avLst/>
          </a:prstGeom>
          <a:solidFill>
            <a:schemeClr val="bg1"/>
          </a:solidFill>
          <a:ln w="19050" cap="flat" cmpd="sng" algn="ctr">
            <a:no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ts val="1600"/>
              </a:lnSpc>
              <a:spcBef>
                <a:spcPct val="0"/>
              </a:spcBef>
              <a:spcAft>
                <a:spcPct val="0"/>
              </a:spcAft>
              <a:buClr>
                <a:srgbClr val="000000"/>
              </a:buClr>
              <a:buSzPct val="100000"/>
              <a:buFont typeface="Calibri" pitchFamily="60" charset="0"/>
              <a:buNone/>
              <a:tabLst/>
            </a:pP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RAM</a:t>
            </a:r>
          </a:p>
          <a:p>
            <a:pPr marL="0" marR="0" indent="0" algn="ctr" defTabSz="449263" rtl="0" eaLnBrk="1" fontAlgn="base" latinLnBrk="0" hangingPunct="1">
              <a:lnSpc>
                <a:spcPts val="1600"/>
              </a:lnSpc>
              <a:spcBef>
                <a:spcPct val="0"/>
              </a:spcBef>
              <a:spcAft>
                <a:spcPct val="0"/>
              </a:spcAft>
              <a:buClr>
                <a:srgbClr val="000000"/>
              </a:buClr>
              <a:buSzPct val="100000"/>
              <a:buFont typeface="Calibri" pitchFamily="60" charset="0"/>
              <a:buNone/>
              <a:tabLst/>
            </a:pP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memory</a:t>
            </a:r>
            <a:endParaRPr kumimoji="0" lang="en-IE" sz="18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8" name="Rounded Rectangle 17"/>
          <p:cNvSpPr/>
          <p:nvPr/>
        </p:nvSpPr>
        <p:spPr bwMode="auto">
          <a:xfrm>
            <a:off x="2494605" y="4351051"/>
            <a:ext cx="1512000" cy="576000"/>
          </a:xfrm>
          <a:prstGeom prst="roundRect">
            <a:avLst/>
          </a:prstGeom>
          <a:solidFill>
            <a:schemeClr val="bg1"/>
          </a:solidFill>
          <a:ln w="19050" cap="flat" cmpd="sng" algn="ctr">
            <a:no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ts val="1600"/>
              </a:lnSpc>
              <a:spcBef>
                <a:spcPct val="0"/>
              </a:spcBef>
              <a:spcAft>
                <a:spcPct val="0"/>
              </a:spcAft>
              <a:buClr>
                <a:srgbClr val="000000"/>
              </a:buClr>
              <a:buSzPct val="100000"/>
              <a:buFont typeface="Calibri" pitchFamily="60" charset="0"/>
              <a:buNone/>
              <a:tabLst/>
            </a:pP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Network</a:t>
            </a:r>
          </a:p>
          <a:p>
            <a:pPr marL="0" marR="0" indent="0" algn="ctr" defTabSz="449263" rtl="0" eaLnBrk="1" fontAlgn="base" latinLnBrk="0" hangingPunct="1">
              <a:lnSpc>
                <a:spcPts val="1600"/>
              </a:lnSpc>
              <a:spcBef>
                <a:spcPct val="0"/>
              </a:spcBef>
              <a:spcAft>
                <a:spcPct val="0"/>
              </a:spcAft>
              <a:buClr>
                <a:srgbClr val="000000"/>
              </a:buClr>
              <a:buSzPct val="100000"/>
              <a:buFont typeface="Calibri" pitchFamily="60" charset="0"/>
              <a:buNone/>
              <a:tabLst/>
            </a:pP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NIC(s)</a:t>
            </a:r>
            <a:endParaRPr kumimoji="0" lang="en-IE" sz="18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6" name="TextBox 25"/>
          <p:cNvSpPr txBox="1"/>
          <p:nvPr/>
        </p:nvSpPr>
        <p:spPr>
          <a:xfrm>
            <a:off x="1148139" y="4983498"/>
            <a:ext cx="2520000" cy="396000"/>
          </a:xfrm>
          <a:prstGeom prst="rect">
            <a:avLst/>
          </a:prstGeom>
          <a:noFill/>
        </p:spPr>
        <p:txBody>
          <a:bodyPr wrap="square" rtlCol="0">
            <a:spAutoFit/>
          </a:bodyPr>
          <a:lstStyle/>
          <a:p>
            <a:r>
              <a:rPr lang="en-IE" sz="2000" b="1" dirty="0" smtClean="0">
                <a:latin typeface="Liberation Serif" panose="02020603050405020304" pitchFamily="18" charset="0"/>
                <a:ea typeface="Liberation Serif" panose="02020603050405020304" pitchFamily="18" charset="0"/>
                <a:cs typeface="Liberation Serif" panose="02020603050405020304" pitchFamily="18" charset="0"/>
              </a:rPr>
              <a:t>Computer Hardware</a:t>
            </a:r>
            <a:endParaRPr lang="en-IE" sz="20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47" name="Rounded Rectangle 46"/>
          <p:cNvSpPr/>
          <p:nvPr/>
        </p:nvSpPr>
        <p:spPr bwMode="auto">
          <a:xfrm>
            <a:off x="5974641" y="138177"/>
            <a:ext cx="4752000" cy="5400000"/>
          </a:xfrm>
          <a:prstGeom prst="roundRect">
            <a:avLst/>
          </a:prstGeom>
          <a:solidFill>
            <a:schemeClr val="bg1"/>
          </a:solidFill>
          <a:ln w="28575"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endParaRPr kumimoji="0" lang="en-IE" sz="1800" b="0" i="0" u="none" strike="noStrike" cap="none" normalizeH="0" baseline="0">
              <a:ln>
                <a:noFill/>
              </a:ln>
              <a:solidFill>
                <a:schemeClr val="bg1"/>
              </a:solidFill>
              <a:effectLst/>
              <a:latin typeface="Calibri" pitchFamily="60" charset="0"/>
            </a:endParaRPr>
          </a:p>
        </p:txBody>
      </p:sp>
      <p:sp>
        <p:nvSpPr>
          <p:cNvPr id="46" name="Rounded Rectangle 45"/>
          <p:cNvSpPr/>
          <p:nvPr/>
        </p:nvSpPr>
        <p:spPr bwMode="auto">
          <a:xfrm>
            <a:off x="8410955" y="329183"/>
            <a:ext cx="2016000" cy="2796085"/>
          </a:xfrm>
          <a:prstGeom prst="roundRect">
            <a:avLst/>
          </a:prstGeom>
          <a:solidFill>
            <a:schemeClr val="accent2">
              <a:lumMod val="20000"/>
              <a:lumOff val="80000"/>
            </a:schemeClr>
          </a:solidFill>
          <a:ln w="28575" cap="flat" cmpd="sng" algn="ctr">
            <a:solidFill>
              <a:schemeClr val="accent2"/>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endParaRPr kumimoji="0" lang="en-IE" sz="1800" b="0" i="0" u="none" strike="noStrike" cap="none" normalizeH="0" baseline="0">
              <a:ln>
                <a:noFill/>
              </a:ln>
              <a:solidFill>
                <a:schemeClr val="bg1"/>
              </a:solidFill>
              <a:effectLst/>
              <a:latin typeface="Calibri" pitchFamily="60" charset="0"/>
            </a:endParaRPr>
          </a:p>
        </p:txBody>
      </p:sp>
      <p:sp>
        <p:nvSpPr>
          <p:cNvPr id="45" name="Rounded Rectangle 44"/>
          <p:cNvSpPr/>
          <p:nvPr/>
        </p:nvSpPr>
        <p:spPr bwMode="auto">
          <a:xfrm>
            <a:off x="6323843" y="313943"/>
            <a:ext cx="2016000" cy="2796085"/>
          </a:xfrm>
          <a:prstGeom prst="roundRect">
            <a:avLst/>
          </a:prstGeom>
          <a:solidFill>
            <a:schemeClr val="accent1">
              <a:lumMod val="20000"/>
              <a:lumOff val="80000"/>
            </a:schemeClr>
          </a:solidFill>
          <a:ln w="28575" cap="flat" cmpd="sng" algn="ctr">
            <a:solidFill>
              <a:schemeClr val="accent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endParaRPr kumimoji="0" lang="en-IE" sz="1800" b="0" i="0" u="none" strike="noStrike" cap="none" normalizeH="0" baseline="0">
              <a:ln>
                <a:noFill/>
              </a:ln>
              <a:solidFill>
                <a:schemeClr val="bg1"/>
              </a:solidFill>
              <a:effectLst/>
              <a:latin typeface="Calibri" pitchFamily="60" charset="0"/>
            </a:endParaRPr>
          </a:p>
        </p:txBody>
      </p:sp>
      <p:sp>
        <p:nvSpPr>
          <p:cNvPr id="4" name="Rounded Rectangle 3"/>
          <p:cNvSpPr/>
          <p:nvPr/>
        </p:nvSpPr>
        <p:spPr bwMode="auto">
          <a:xfrm>
            <a:off x="6404799" y="1822704"/>
            <a:ext cx="1855281" cy="1212783"/>
          </a:xfrm>
          <a:prstGeom prst="roundRect">
            <a:avLst/>
          </a:prstGeom>
          <a:solidFill>
            <a:schemeClr val="accent3">
              <a:lumMod val="85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endParaRPr kumimoji="0" lang="en-IE" sz="1800" b="0" i="0" u="none" strike="noStrike" cap="none" normalizeH="0" baseline="0">
              <a:ln>
                <a:noFill/>
              </a:ln>
              <a:solidFill>
                <a:schemeClr val="bg1"/>
              </a:solidFill>
              <a:effectLst/>
              <a:latin typeface="Calibri" pitchFamily="60" charset="0"/>
            </a:endParaRPr>
          </a:p>
        </p:txBody>
      </p:sp>
      <p:sp>
        <p:nvSpPr>
          <p:cNvPr id="19" name="Rounded Rectangle 18"/>
          <p:cNvSpPr/>
          <p:nvPr/>
        </p:nvSpPr>
        <p:spPr bwMode="auto">
          <a:xfrm>
            <a:off x="6404799" y="487761"/>
            <a:ext cx="1855281" cy="419125"/>
          </a:xfrm>
          <a:prstGeom prst="roundRect">
            <a:avLst/>
          </a:prstGeom>
          <a:solidFill>
            <a:schemeClr val="bg1"/>
          </a:solidFill>
          <a:ln w="28575" cap="flat" cmpd="sng" algn="ctr">
            <a:solidFill>
              <a:srgbClr val="7030A0"/>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coolSlant"/>
          </a:sp3d>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applications</a:t>
            </a:r>
          </a:p>
        </p:txBody>
      </p:sp>
      <p:sp>
        <p:nvSpPr>
          <p:cNvPr id="20" name="Rectangle 19"/>
          <p:cNvSpPr/>
          <p:nvPr/>
        </p:nvSpPr>
        <p:spPr bwMode="auto">
          <a:xfrm>
            <a:off x="6305555" y="3184902"/>
            <a:ext cx="4121400" cy="648000"/>
          </a:xfrm>
          <a:prstGeom prst="rect">
            <a:avLst/>
          </a:prstGeom>
          <a:solidFill>
            <a:schemeClr val="bg1"/>
          </a:solidFill>
          <a:ln w="38100" cap="flat" cmpd="sng" algn="ctr">
            <a:solidFill>
              <a:schemeClr val="accent6">
                <a:lumMod val="75000"/>
              </a:schemeClr>
            </a:solidFill>
            <a:prstDash val="solid"/>
            <a:round/>
            <a:headEnd type="none" w="med" len="med"/>
            <a:tailEnd type="none" w="med" len="med"/>
          </a:ln>
          <a:effectLst/>
          <a:scene3d>
            <a:camera prst="orthographicFront"/>
            <a:lightRig rig="threePt" dir="t"/>
          </a:scene3d>
          <a:sp3d>
            <a:bevelT w="152400" h="50800" prst="softRound"/>
          </a:sp3d>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Virtualisation </a:t>
            </a: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layer (VMM)</a:t>
            </a:r>
            <a:endParaRPr lang="en-IE" b="1" dirty="0" smtClean="0">
              <a:latin typeface="Liberation Serif" panose="02020603050405020304" pitchFamily="18" charset="0"/>
              <a:ea typeface="Liberation Serif" panose="02020603050405020304" pitchFamily="18" charset="0"/>
              <a:cs typeface="Liberation Serif" panose="02020603050405020304" pitchFamily="18" charset="0"/>
            </a:endParaRPr>
          </a:p>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(Type 1 Hypervisor)</a:t>
            </a:r>
          </a:p>
        </p:txBody>
      </p:sp>
      <p:sp>
        <p:nvSpPr>
          <p:cNvPr id="27" name="Rounded Rectangle 26"/>
          <p:cNvSpPr/>
          <p:nvPr/>
        </p:nvSpPr>
        <p:spPr bwMode="auto">
          <a:xfrm>
            <a:off x="8490236" y="481534"/>
            <a:ext cx="1854843" cy="419125"/>
          </a:xfrm>
          <a:prstGeom prst="roundRect">
            <a:avLst/>
          </a:prstGeom>
          <a:solidFill>
            <a:schemeClr val="bg1"/>
          </a:solidFill>
          <a:ln w="28575" cap="flat" cmpd="sng" algn="ctr">
            <a:solidFill>
              <a:srgbClr val="7030A0"/>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coolSlant"/>
          </a:sp3d>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applications</a:t>
            </a:r>
          </a:p>
        </p:txBody>
      </p:sp>
      <p:sp>
        <p:nvSpPr>
          <p:cNvPr id="28" name="Rectangle 27"/>
          <p:cNvSpPr/>
          <p:nvPr/>
        </p:nvSpPr>
        <p:spPr bwMode="auto">
          <a:xfrm>
            <a:off x="6404799" y="1029152"/>
            <a:ext cx="1855281" cy="713025"/>
          </a:xfrm>
          <a:prstGeom prst="rect">
            <a:avLst/>
          </a:prstGeom>
          <a:solidFill>
            <a:schemeClr val="bg1"/>
          </a:solidFill>
          <a:ln w="28575" cap="flat" cmpd="sng" algn="ctr">
            <a:solidFill>
              <a:schemeClr val="accent6">
                <a:lumMod val="75000"/>
              </a:schemeClr>
            </a:solidFill>
            <a:prstDash val="solid"/>
            <a:round/>
            <a:headEnd type="none" w="med" len="med"/>
            <a:tailEnd type="none" w="med" len="med"/>
          </a:ln>
          <a:effectLst/>
          <a:scene3d>
            <a:camera prst="orthographicFront"/>
            <a:lightRig rig="threePt" dir="t"/>
          </a:scene3d>
          <a:sp3d>
            <a:bevelT w="152400" h="50800" prst="softRound"/>
          </a:sp3d>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UNIX/Linux</a:t>
            </a:r>
            <a:endParaRPr lang="en-IE" b="1" dirty="0">
              <a:latin typeface="Liberation Serif" panose="02020603050405020304" pitchFamily="18" charset="0"/>
              <a:ea typeface="Liberation Serif" panose="02020603050405020304" pitchFamily="18" charset="0"/>
              <a:cs typeface="Liberation Serif" panose="02020603050405020304" pitchFamily="18" charset="0"/>
            </a:endParaRPr>
          </a:p>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OS</a:t>
            </a:r>
          </a:p>
        </p:txBody>
      </p:sp>
      <p:sp>
        <p:nvSpPr>
          <p:cNvPr id="29" name="Rectangle 28"/>
          <p:cNvSpPr/>
          <p:nvPr/>
        </p:nvSpPr>
        <p:spPr bwMode="auto">
          <a:xfrm>
            <a:off x="8490236" y="1013913"/>
            <a:ext cx="1854843" cy="713025"/>
          </a:xfrm>
          <a:prstGeom prst="rect">
            <a:avLst/>
          </a:prstGeom>
          <a:solidFill>
            <a:schemeClr val="bg1"/>
          </a:solidFill>
          <a:ln w="28575" cap="flat" cmpd="sng" algn="ctr">
            <a:solidFill>
              <a:schemeClr val="accent6">
                <a:lumMod val="75000"/>
              </a:schemeClr>
            </a:solidFill>
            <a:prstDash val="solid"/>
            <a:round/>
            <a:headEnd type="none" w="med" len="med"/>
            <a:tailEnd type="none" w="med" len="med"/>
          </a:ln>
          <a:effectLst/>
          <a:scene3d>
            <a:camera prst="orthographicFront"/>
            <a:lightRig rig="threePt" dir="t"/>
          </a:scene3d>
          <a:sp3d>
            <a:bevelT w="152400" h="50800" prst="softRound"/>
          </a:sp3d>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MS </a:t>
            </a:r>
            <a:r>
              <a:rPr kumimoji="0" lang="en-IE" sz="1800" b="1" i="0"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Windows</a:t>
            </a:r>
          </a:p>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OS</a:t>
            </a:r>
            <a:endParaRPr kumimoji="0" lang="en-IE" sz="18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30" name="Rounded Rectangle 29"/>
          <p:cNvSpPr/>
          <p:nvPr/>
        </p:nvSpPr>
        <p:spPr bwMode="auto">
          <a:xfrm>
            <a:off x="6305555" y="3911485"/>
            <a:ext cx="4121400" cy="1501801"/>
          </a:xfrm>
          <a:prstGeom prst="roundRect">
            <a:avLst/>
          </a:prstGeom>
          <a:solidFill>
            <a:schemeClr val="accent3">
              <a:lumMod val="8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endParaRPr kumimoji="0" lang="en-IE" sz="1800" b="0" i="0" u="none" strike="noStrike" cap="none" normalizeH="0" baseline="0">
              <a:ln>
                <a:noFill/>
              </a:ln>
              <a:solidFill>
                <a:schemeClr val="bg1"/>
              </a:solidFill>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31" name="Rounded Rectangle 30"/>
          <p:cNvSpPr/>
          <p:nvPr/>
        </p:nvSpPr>
        <p:spPr bwMode="auto">
          <a:xfrm>
            <a:off x="6648639" y="4009663"/>
            <a:ext cx="1575663" cy="432000"/>
          </a:xfrm>
          <a:prstGeom prst="roundRect">
            <a:avLst/>
          </a:prstGeom>
          <a:solidFill>
            <a:schemeClr val="bg1"/>
          </a:solidFill>
          <a:ln w="19050" cap="flat" cmpd="sng" algn="ctr">
            <a:no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b="1" i="0"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Processor(s)</a:t>
            </a:r>
            <a:endParaRPr kumimoji="0" lang="en-IE"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32" name="Rounded Rectangle 31"/>
          <p:cNvSpPr/>
          <p:nvPr/>
        </p:nvSpPr>
        <p:spPr bwMode="auto">
          <a:xfrm>
            <a:off x="8502370" y="4020083"/>
            <a:ext cx="1575663" cy="432000"/>
          </a:xfrm>
          <a:prstGeom prst="roundRect">
            <a:avLst/>
          </a:prstGeom>
          <a:solidFill>
            <a:schemeClr val="bg1"/>
          </a:solidFill>
          <a:ln w="19050" cap="flat" cmpd="sng" algn="ctr">
            <a:no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Disk(s)</a:t>
            </a:r>
            <a:endParaRPr kumimoji="0" lang="en-IE"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33" name="Rounded Rectangle 32"/>
          <p:cNvSpPr/>
          <p:nvPr/>
        </p:nvSpPr>
        <p:spPr bwMode="auto">
          <a:xfrm>
            <a:off x="6648639" y="4511411"/>
            <a:ext cx="1575663" cy="540000"/>
          </a:xfrm>
          <a:prstGeom prst="roundRect">
            <a:avLst/>
          </a:prstGeom>
          <a:solidFill>
            <a:schemeClr val="bg1"/>
          </a:solidFill>
          <a:ln w="19050" cap="flat" cmpd="sng" algn="ctr">
            <a:no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ts val="1600"/>
              </a:lnSpc>
              <a:spcBef>
                <a:spcPct val="0"/>
              </a:spcBef>
              <a:spcAft>
                <a:spcPct val="0"/>
              </a:spcAft>
              <a:buClr>
                <a:srgbClr val="000000"/>
              </a:buClr>
              <a:buSzPct val="100000"/>
              <a:buFont typeface="Calibri" pitchFamily="60" charset="0"/>
              <a:buNone/>
              <a:tabLst/>
            </a:pP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RAM</a:t>
            </a:r>
          </a:p>
          <a:p>
            <a:pPr marL="0" marR="0" indent="0" algn="ctr" defTabSz="449263" rtl="0" eaLnBrk="1" fontAlgn="base" latinLnBrk="0" hangingPunct="1">
              <a:lnSpc>
                <a:spcPts val="1600"/>
              </a:lnSpc>
              <a:spcBef>
                <a:spcPct val="0"/>
              </a:spcBef>
              <a:spcAft>
                <a:spcPct val="0"/>
              </a:spcAft>
              <a:buClr>
                <a:srgbClr val="000000"/>
              </a:buClr>
              <a:buSzPct val="100000"/>
              <a:buFont typeface="Calibri" pitchFamily="60" charset="0"/>
              <a:buNone/>
              <a:tabLst/>
            </a:pP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memory</a:t>
            </a:r>
            <a:endParaRPr kumimoji="0" lang="en-IE"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34" name="Rounded Rectangle 33"/>
          <p:cNvSpPr/>
          <p:nvPr/>
        </p:nvSpPr>
        <p:spPr bwMode="auto">
          <a:xfrm>
            <a:off x="8502370" y="4511411"/>
            <a:ext cx="1575663" cy="540000"/>
          </a:xfrm>
          <a:prstGeom prst="roundRect">
            <a:avLst/>
          </a:prstGeom>
          <a:solidFill>
            <a:schemeClr val="bg1"/>
          </a:solidFill>
          <a:ln w="19050" cap="flat" cmpd="sng" algn="ctr">
            <a:no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ts val="1600"/>
              </a:lnSpc>
              <a:spcBef>
                <a:spcPct val="0"/>
              </a:spcBef>
              <a:spcAft>
                <a:spcPct val="0"/>
              </a:spcAft>
              <a:buClr>
                <a:srgbClr val="000000"/>
              </a:buClr>
              <a:buSzPct val="100000"/>
              <a:buFont typeface="Calibri" pitchFamily="60" charset="0"/>
              <a:buNone/>
              <a:tabLst/>
            </a:pP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Network</a:t>
            </a:r>
          </a:p>
          <a:p>
            <a:pPr marL="0" marR="0" indent="0" algn="ctr" defTabSz="449263" rtl="0" eaLnBrk="1" fontAlgn="base" latinLnBrk="0" hangingPunct="1">
              <a:lnSpc>
                <a:spcPts val="1600"/>
              </a:lnSpc>
              <a:spcBef>
                <a:spcPct val="0"/>
              </a:spcBef>
              <a:spcAft>
                <a:spcPct val="0"/>
              </a:spcAft>
              <a:buClr>
                <a:srgbClr val="000000"/>
              </a:buClr>
              <a:buSzPct val="100000"/>
              <a:buFont typeface="Calibri" pitchFamily="60" charset="0"/>
              <a:buNone/>
              <a:tabLst/>
            </a:pP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NIC(s)</a:t>
            </a:r>
            <a:endParaRPr kumimoji="0" lang="en-IE"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35" name="TextBox 34"/>
          <p:cNvSpPr txBox="1"/>
          <p:nvPr/>
        </p:nvSpPr>
        <p:spPr>
          <a:xfrm>
            <a:off x="7003504" y="5037178"/>
            <a:ext cx="2626105" cy="400110"/>
          </a:xfrm>
          <a:prstGeom prst="rect">
            <a:avLst/>
          </a:prstGeom>
          <a:noFill/>
        </p:spPr>
        <p:txBody>
          <a:bodyPr wrap="square" rtlCol="0">
            <a:spAutoFit/>
          </a:bodyPr>
          <a:lstStyle/>
          <a:p>
            <a:r>
              <a:rPr lang="en-IE" sz="2000" b="1" dirty="0" smtClean="0">
                <a:latin typeface="Liberation Serif" panose="02020603050405020304" pitchFamily="18" charset="0"/>
                <a:ea typeface="Liberation Serif" panose="02020603050405020304" pitchFamily="18" charset="0"/>
                <a:cs typeface="Liberation Serif" panose="02020603050405020304" pitchFamily="18" charset="0"/>
              </a:rPr>
              <a:t>Computer</a:t>
            </a: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 </a:t>
            </a:r>
            <a:r>
              <a:rPr lang="en-IE" sz="2000" b="1" dirty="0" smtClean="0">
                <a:latin typeface="Liberation Serif" panose="02020603050405020304" pitchFamily="18" charset="0"/>
                <a:ea typeface="Liberation Serif" panose="02020603050405020304" pitchFamily="18" charset="0"/>
                <a:cs typeface="Liberation Serif" panose="02020603050405020304" pitchFamily="18" charset="0"/>
              </a:rPr>
              <a:t>Hardware</a:t>
            </a:r>
            <a:endParaRPr lang="en-IE" sz="20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 name="TextBox 1"/>
          <p:cNvSpPr txBox="1"/>
          <p:nvPr/>
        </p:nvSpPr>
        <p:spPr>
          <a:xfrm>
            <a:off x="6623353" y="1930235"/>
            <a:ext cx="720000" cy="374571"/>
          </a:xfrm>
          <a:prstGeom prst="roundRect">
            <a:avLst/>
          </a:prstGeom>
          <a:solidFill>
            <a:schemeClr val="bg1"/>
          </a:solidFill>
          <a:ln w="19050">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CPU</a:t>
            </a:r>
            <a:endParaRPr lang="en-IE" sz="16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36" name="TextBox 35"/>
          <p:cNvSpPr txBox="1"/>
          <p:nvPr/>
        </p:nvSpPr>
        <p:spPr>
          <a:xfrm>
            <a:off x="7399282" y="1930235"/>
            <a:ext cx="720000" cy="374571"/>
          </a:xfrm>
          <a:prstGeom prst="roundRect">
            <a:avLst/>
          </a:prstGeom>
          <a:solidFill>
            <a:schemeClr val="bg1"/>
          </a:solidFill>
          <a:ln w="19050">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HDD</a:t>
            </a:r>
            <a:endParaRPr lang="en-IE" sz="16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37" name="TextBox 36"/>
          <p:cNvSpPr txBox="1"/>
          <p:nvPr/>
        </p:nvSpPr>
        <p:spPr>
          <a:xfrm>
            <a:off x="6624380" y="2374554"/>
            <a:ext cx="720000" cy="374571"/>
          </a:xfrm>
          <a:prstGeom prst="roundRect">
            <a:avLst/>
          </a:prstGeom>
          <a:solidFill>
            <a:schemeClr val="bg1"/>
          </a:solidFill>
          <a:ln w="19050">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RAM</a:t>
            </a:r>
            <a:endParaRPr lang="en-IE" sz="16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38" name="TextBox 37"/>
          <p:cNvSpPr txBox="1"/>
          <p:nvPr/>
        </p:nvSpPr>
        <p:spPr>
          <a:xfrm>
            <a:off x="7399282" y="2374553"/>
            <a:ext cx="720000" cy="374571"/>
          </a:xfrm>
          <a:prstGeom prst="roundRect">
            <a:avLst/>
          </a:prstGeom>
          <a:solidFill>
            <a:schemeClr val="bg1"/>
          </a:solidFill>
          <a:ln w="19050">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NIC</a:t>
            </a:r>
            <a:endParaRPr lang="en-IE" sz="16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5" name="TextBox 4"/>
          <p:cNvSpPr txBox="1"/>
          <p:nvPr/>
        </p:nvSpPr>
        <p:spPr>
          <a:xfrm>
            <a:off x="6760160" y="2709862"/>
            <a:ext cx="1166386" cy="369332"/>
          </a:xfrm>
          <a:prstGeom prst="rect">
            <a:avLst/>
          </a:prstGeom>
          <a:noFill/>
        </p:spPr>
        <p:txBody>
          <a:bodyPr wrap="square" rtlCol="0">
            <a:spAutoFit/>
          </a:bodyPr>
          <a:lstStyle/>
          <a:p>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hardware</a:t>
            </a:r>
            <a:endParaRPr lang="en-IE"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39" name="Rounded Rectangle 38"/>
          <p:cNvSpPr/>
          <p:nvPr/>
        </p:nvSpPr>
        <p:spPr bwMode="auto">
          <a:xfrm>
            <a:off x="8490236" y="1809683"/>
            <a:ext cx="1855281" cy="1212783"/>
          </a:xfrm>
          <a:prstGeom prst="roundRect">
            <a:avLst/>
          </a:prstGeom>
          <a:solidFill>
            <a:schemeClr val="accent3">
              <a:lumMod val="85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endParaRPr kumimoji="0" lang="en-IE" sz="1800" b="0" i="0" u="none" strike="noStrike" cap="none" normalizeH="0" baseline="0">
              <a:ln>
                <a:noFill/>
              </a:ln>
              <a:solidFill>
                <a:schemeClr val="bg1"/>
              </a:solidFill>
              <a:effectLst/>
              <a:latin typeface="Calibri" pitchFamily="60" charset="0"/>
            </a:endParaRPr>
          </a:p>
        </p:txBody>
      </p:sp>
      <p:sp>
        <p:nvSpPr>
          <p:cNvPr id="40" name="TextBox 39"/>
          <p:cNvSpPr txBox="1"/>
          <p:nvPr/>
        </p:nvSpPr>
        <p:spPr>
          <a:xfrm>
            <a:off x="8708790" y="1917214"/>
            <a:ext cx="720000" cy="374571"/>
          </a:xfrm>
          <a:prstGeom prst="roundRect">
            <a:avLst/>
          </a:prstGeom>
          <a:solidFill>
            <a:schemeClr val="bg1"/>
          </a:solidFill>
          <a:ln w="19050">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CPU</a:t>
            </a:r>
            <a:endParaRPr lang="en-IE" sz="16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41" name="TextBox 40"/>
          <p:cNvSpPr txBox="1"/>
          <p:nvPr/>
        </p:nvSpPr>
        <p:spPr>
          <a:xfrm>
            <a:off x="9484719" y="1917214"/>
            <a:ext cx="720000" cy="374571"/>
          </a:xfrm>
          <a:prstGeom prst="roundRect">
            <a:avLst/>
          </a:prstGeom>
          <a:solidFill>
            <a:schemeClr val="bg1"/>
          </a:solidFill>
          <a:ln w="19050">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HDD</a:t>
            </a:r>
            <a:endParaRPr lang="en-IE" sz="16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42" name="TextBox 41"/>
          <p:cNvSpPr txBox="1"/>
          <p:nvPr/>
        </p:nvSpPr>
        <p:spPr>
          <a:xfrm>
            <a:off x="8709817" y="2361533"/>
            <a:ext cx="720000" cy="374571"/>
          </a:xfrm>
          <a:prstGeom prst="roundRect">
            <a:avLst/>
          </a:prstGeom>
          <a:solidFill>
            <a:schemeClr val="bg1"/>
          </a:solidFill>
          <a:ln w="19050">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RAM</a:t>
            </a:r>
            <a:endParaRPr lang="en-IE" sz="16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43" name="TextBox 42"/>
          <p:cNvSpPr txBox="1"/>
          <p:nvPr/>
        </p:nvSpPr>
        <p:spPr>
          <a:xfrm>
            <a:off x="9484719" y="2361532"/>
            <a:ext cx="720000" cy="374571"/>
          </a:xfrm>
          <a:prstGeom prst="roundRect">
            <a:avLst/>
          </a:prstGeom>
          <a:solidFill>
            <a:schemeClr val="bg1"/>
          </a:solidFill>
          <a:ln w="19050">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NIC</a:t>
            </a:r>
            <a:endParaRPr lang="en-IE" sz="16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44" name="TextBox 43"/>
          <p:cNvSpPr txBox="1"/>
          <p:nvPr/>
        </p:nvSpPr>
        <p:spPr>
          <a:xfrm>
            <a:off x="8845597" y="2696841"/>
            <a:ext cx="1166386" cy="369332"/>
          </a:xfrm>
          <a:prstGeom prst="rect">
            <a:avLst/>
          </a:prstGeom>
          <a:noFill/>
        </p:spPr>
        <p:txBody>
          <a:bodyPr wrap="square" rtlCol="0">
            <a:spAutoFit/>
          </a:bodyPr>
          <a:lstStyle/>
          <a:p>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hardware</a:t>
            </a:r>
            <a:endParaRPr lang="en-IE"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Tree>
    <p:extLst>
      <p:ext uri="{BB962C8B-B14F-4D97-AF65-F5344CB8AC3E}">
        <p14:creationId xmlns:p14="http://schemas.microsoft.com/office/powerpoint/2010/main" val="20380900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arn(inVertical)">
                                      <p:cBhvr>
                                        <p:cTn id="18" dur="10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1000" fill="hold"/>
                                        <p:tgtEl>
                                          <p:spTgt spid="14"/>
                                        </p:tgtEl>
                                        <p:attrNameLst>
                                          <p:attrName>ppt_x</p:attrName>
                                        </p:attrNameLst>
                                      </p:cBhvr>
                                      <p:tavLst>
                                        <p:tav tm="0">
                                          <p:val>
                                            <p:strVal val="#ppt_x"/>
                                          </p:val>
                                        </p:tav>
                                        <p:tav tm="100000">
                                          <p:val>
                                            <p:strVal val="#ppt_x"/>
                                          </p:val>
                                        </p:tav>
                                      </p:tavLst>
                                    </p:anim>
                                    <p:anim calcmode="lin" valueType="num">
                                      <p:cBhvr additive="base">
                                        <p:cTn id="24" dur="10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1000" fill="hold"/>
                                        <p:tgtEl>
                                          <p:spTgt spid="15"/>
                                        </p:tgtEl>
                                        <p:attrNameLst>
                                          <p:attrName>ppt_x</p:attrName>
                                        </p:attrNameLst>
                                      </p:cBhvr>
                                      <p:tavLst>
                                        <p:tav tm="0">
                                          <p:val>
                                            <p:strVal val="#ppt_x"/>
                                          </p:val>
                                        </p:tav>
                                        <p:tav tm="100000">
                                          <p:val>
                                            <p:strVal val="#ppt_x"/>
                                          </p:val>
                                        </p:tav>
                                      </p:tavLst>
                                    </p:anim>
                                    <p:anim calcmode="lin" valueType="num">
                                      <p:cBhvr additive="base">
                                        <p:cTn id="30" dur="10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1000" fill="hold"/>
                                        <p:tgtEl>
                                          <p:spTgt spid="16"/>
                                        </p:tgtEl>
                                        <p:attrNameLst>
                                          <p:attrName>ppt_x</p:attrName>
                                        </p:attrNameLst>
                                      </p:cBhvr>
                                      <p:tavLst>
                                        <p:tav tm="0">
                                          <p:val>
                                            <p:strVal val="#ppt_x"/>
                                          </p:val>
                                        </p:tav>
                                        <p:tav tm="100000">
                                          <p:val>
                                            <p:strVal val="#ppt_x"/>
                                          </p:val>
                                        </p:tav>
                                      </p:tavLst>
                                    </p:anim>
                                    <p:anim calcmode="lin" valueType="num">
                                      <p:cBhvr additive="base">
                                        <p:cTn id="36" dur="10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1000" fill="hold"/>
                                        <p:tgtEl>
                                          <p:spTgt spid="18"/>
                                        </p:tgtEl>
                                        <p:attrNameLst>
                                          <p:attrName>ppt_x</p:attrName>
                                        </p:attrNameLst>
                                      </p:cBhvr>
                                      <p:tavLst>
                                        <p:tav tm="0">
                                          <p:val>
                                            <p:strVal val="#ppt_x"/>
                                          </p:val>
                                        </p:tav>
                                        <p:tav tm="100000">
                                          <p:val>
                                            <p:strVal val="#ppt_x"/>
                                          </p:val>
                                        </p:tav>
                                      </p:tavLst>
                                    </p:anim>
                                    <p:anim calcmode="lin" valueType="num">
                                      <p:cBhvr additive="base">
                                        <p:cTn id="42" dur="10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barn(inVertical)">
                                      <p:cBhvr>
                                        <p:cTn id="47" dur="10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barn(inVertical)">
                                      <p:cBhvr>
                                        <p:cTn id="52" dur="1000"/>
                                        <p:tgtEl>
                                          <p:spTgt spid="11"/>
                                        </p:tgtEl>
                                      </p:cBhvr>
                                    </p:animEffect>
                                  </p:childTnLst>
                                </p:cTn>
                              </p:par>
                              <p:par>
                                <p:cTn id="53" presetID="1" presetClass="entr" presetSubtype="0" fill="hold" grpId="0" nodeType="withEffect">
                                  <p:stCondLst>
                                    <p:cond delay="100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8">
                                            <p:txEl>
                                              <p:pRg st="0" end="0"/>
                                            </p:txEl>
                                          </p:spTgt>
                                        </p:tgtEl>
                                        <p:attrNameLst>
                                          <p:attrName>style.visibility</p:attrName>
                                        </p:attrNameLst>
                                      </p:cBhvr>
                                      <p:to>
                                        <p:strVal val="visible"/>
                                      </p:to>
                                    </p:set>
                                    <p:animEffect transition="in" filter="fade">
                                      <p:cBhvr>
                                        <p:cTn id="59" dur="1000"/>
                                        <p:tgtEl>
                                          <p:spTgt spid="8">
                                            <p:txEl>
                                              <p:pRg st="0" end="0"/>
                                            </p:txEl>
                                          </p:spTgt>
                                        </p:tgtEl>
                                      </p:cBhvr>
                                    </p:animEffect>
                                    <p:anim calcmode="lin" valueType="num">
                                      <p:cBhvr>
                                        <p:cTn id="60"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61"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16" presetClass="entr" presetSubtype="21" fill="hold" grpId="0" nodeType="clickEffect">
                                  <p:stCondLst>
                                    <p:cond delay="0"/>
                                  </p:stCondLst>
                                  <p:childTnLst>
                                    <p:set>
                                      <p:cBhvr>
                                        <p:cTn id="65" dur="1" fill="hold">
                                          <p:stCondLst>
                                            <p:cond delay="0"/>
                                          </p:stCondLst>
                                        </p:cTn>
                                        <p:tgtEl>
                                          <p:spTgt spid="35"/>
                                        </p:tgtEl>
                                        <p:attrNameLst>
                                          <p:attrName>style.visibility</p:attrName>
                                        </p:attrNameLst>
                                      </p:cBhvr>
                                      <p:to>
                                        <p:strVal val="visible"/>
                                      </p:to>
                                    </p:set>
                                    <p:animEffect transition="in" filter="barn(inVertical)">
                                      <p:cBhvr>
                                        <p:cTn id="66" dur="500"/>
                                        <p:tgtEl>
                                          <p:spTgt spid="35"/>
                                        </p:tgtEl>
                                      </p:cBhvr>
                                    </p:animEffect>
                                  </p:childTnLst>
                                </p:cTn>
                              </p:par>
                              <p:par>
                                <p:cTn id="67" presetID="16" presetClass="entr" presetSubtype="21" fill="hold" grpId="0" nodeType="with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barn(inVertical)">
                                      <p:cBhvr>
                                        <p:cTn id="69" dur="500"/>
                                        <p:tgtEl>
                                          <p:spTgt spid="30"/>
                                        </p:tgtEl>
                                      </p:cBhvr>
                                    </p:animEffect>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fade">
                                      <p:cBhvr>
                                        <p:cTn id="74" dur="1000"/>
                                        <p:tgtEl>
                                          <p:spTgt spid="31"/>
                                        </p:tgtEl>
                                      </p:cBhvr>
                                    </p:animEffect>
                                    <p:anim calcmode="lin" valueType="num">
                                      <p:cBhvr>
                                        <p:cTn id="75" dur="1000" fill="hold"/>
                                        <p:tgtEl>
                                          <p:spTgt spid="31"/>
                                        </p:tgtEl>
                                        <p:attrNameLst>
                                          <p:attrName>ppt_x</p:attrName>
                                        </p:attrNameLst>
                                      </p:cBhvr>
                                      <p:tavLst>
                                        <p:tav tm="0">
                                          <p:val>
                                            <p:strVal val="#ppt_x"/>
                                          </p:val>
                                        </p:tav>
                                        <p:tav tm="100000">
                                          <p:val>
                                            <p:strVal val="#ppt_x"/>
                                          </p:val>
                                        </p:tav>
                                      </p:tavLst>
                                    </p:anim>
                                    <p:anim calcmode="lin" valueType="num">
                                      <p:cBhvr>
                                        <p:cTn id="76" dur="1000" fill="hold"/>
                                        <p:tgtEl>
                                          <p:spTgt spid="31"/>
                                        </p:tgtEl>
                                        <p:attrNameLst>
                                          <p:attrName>ppt_y</p:attrName>
                                        </p:attrNameLst>
                                      </p:cBhvr>
                                      <p:tavLst>
                                        <p:tav tm="0">
                                          <p:val>
                                            <p:strVal val="#ppt_y+.1"/>
                                          </p:val>
                                        </p:tav>
                                        <p:tav tm="100000">
                                          <p:val>
                                            <p:strVal val="#ppt_y"/>
                                          </p:val>
                                        </p:tav>
                                      </p:tavLst>
                                    </p:anim>
                                  </p:childTnLst>
                                </p:cTn>
                              </p:par>
                            </p:childTnLst>
                          </p:cTn>
                        </p:par>
                        <p:par>
                          <p:cTn id="77" fill="hold">
                            <p:stCondLst>
                              <p:cond delay="1000"/>
                            </p:stCondLst>
                            <p:childTnLst>
                              <p:par>
                                <p:cTn id="78" presetID="42" presetClass="entr" presetSubtype="0" fill="hold" grpId="0" nodeType="afterEffect">
                                  <p:stCondLst>
                                    <p:cond delay="0"/>
                                  </p:stCondLst>
                                  <p:childTnLst>
                                    <p:set>
                                      <p:cBhvr>
                                        <p:cTn id="79" dur="1" fill="hold">
                                          <p:stCondLst>
                                            <p:cond delay="0"/>
                                          </p:stCondLst>
                                        </p:cTn>
                                        <p:tgtEl>
                                          <p:spTgt spid="32"/>
                                        </p:tgtEl>
                                        <p:attrNameLst>
                                          <p:attrName>style.visibility</p:attrName>
                                        </p:attrNameLst>
                                      </p:cBhvr>
                                      <p:to>
                                        <p:strVal val="visible"/>
                                      </p:to>
                                    </p:set>
                                    <p:animEffect transition="in" filter="fade">
                                      <p:cBhvr>
                                        <p:cTn id="80" dur="1000"/>
                                        <p:tgtEl>
                                          <p:spTgt spid="32"/>
                                        </p:tgtEl>
                                      </p:cBhvr>
                                    </p:animEffect>
                                    <p:anim calcmode="lin" valueType="num">
                                      <p:cBhvr>
                                        <p:cTn id="81" dur="1000" fill="hold"/>
                                        <p:tgtEl>
                                          <p:spTgt spid="32"/>
                                        </p:tgtEl>
                                        <p:attrNameLst>
                                          <p:attrName>ppt_x</p:attrName>
                                        </p:attrNameLst>
                                      </p:cBhvr>
                                      <p:tavLst>
                                        <p:tav tm="0">
                                          <p:val>
                                            <p:strVal val="#ppt_x"/>
                                          </p:val>
                                        </p:tav>
                                        <p:tav tm="100000">
                                          <p:val>
                                            <p:strVal val="#ppt_x"/>
                                          </p:val>
                                        </p:tav>
                                      </p:tavLst>
                                    </p:anim>
                                    <p:anim calcmode="lin" valueType="num">
                                      <p:cBhvr>
                                        <p:cTn id="82" dur="1000" fill="hold"/>
                                        <p:tgtEl>
                                          <p:spTgt spid="32"/>
                                        </p:tgtEl>
                                        <p:attrNameLst>
                                          <p:attrName>ppt_y</p:attrName>
                                        </p:attrNameLst>
                                      </p:cBhvr>
                                      <p:tavLst>
                                        <p:tav tm="0">
                                          <p:val>
                                            <p:strVal val="#ppt_y+.1"/>
                                          </p:val>
                                        </p:tav>
                                        <p:tav tm="100000">
                                          <p:val>
                                            <p:strVal val="#ppt_y"/>
                                          </p:val>
                                        </p:tav>
                                      </p:tavLst>
                                    </p:anim>
                                  </p:childTnLst>
                                </p:cTn>
                              </p:par>
                            </p:childTnLst>
                          </p:cTn>
                        </p:par>
                        <p:par>
                          <p:cTn id="83" fill="hold">
                            <p:stCondLst>
                              <p:cond delay="2000"/>
                            </p:stCondLst>
                            <p:childTnLst>
                              <p:par>
                                <p:cTn id="84" presetID="42" presetClass="entr" presetSubtype="0" fill="hold" grpId="0" nodeType="afterEffect">
                                  <p:stCondLst>
                                    <p:cond delay="0"/>
                                  </p:stCondLst>
                                  <p:childTnLst>
                                    <p:set>
                                      <p:cBhvr>
                                        <p:cTn id="85" dur="1" fill="hold">
                                          <p:stCondLst>
                                            <p:cond delay="0"/>
                                          </p:stCondLst>
                                        </p:cTn>
                                        <p:tgtEl>
                                          <p:spTgt spid="33"/>
                                        </p:tgtEl>
                                        <p:attrNameLst>
                                          <p:attrName>style.visibility</p:attrName>
                                        </p:attrNameLst>
                                      </p:cBhvr>
                                      <p:to>
                                        <p:strVal val="visible"/>
                                      </p:to>
                                    </p:set>
                                    <p:animEffect transition="in" filter="fade">
                                      <p:cBhvr>
                                        <p:cTn id="86" dur="1000"/>
                                        <p:tgtEl>
                                          <p:spTgt spid="33"/>
                                        </p:tgtEl>
                                      </p:cBhvr>
                                    </p:animEffect>
                                    <p:anim calcmode="lin" valueType="num">
                                      <p:cBhvr>
                                        <p:cTn id="87" dur="1000" fill="hold"/>
                                        <p:tgtEl>
                                          <p:spTgt spid="33"/>
                                        </p:tgtEl>
                                        <p:attrNameLst>
                                          <p:attrName>ppt_x</p:attrName>
                                        </p:attrNameLst>
                                      </p:cBhvr>
                                      <p:tavLst>
                                        <p:tav tm="0">
                                          <p:val>
                                            <p:strVal val="#ppt_x"/>
                                          </p:val>
                                        </p:tav>
                                        <p:tav tm="100000">
                                          <p:val>
                                            <p:strVal val="#ppt_x"/>
                                          </p:val>
                                        </p:tav>
                                      </p:tavLst>
                                    </p:anim>
                                    <p:anim calcmode="lin" valueType="num">
                                      <p:cBhvr>
                                        <p:cTn id="88" dur="1000" fill="hold"/>
                                        <p:tgtEl>
                                          <p:spTgt spid="33"/>
                                        </p:tgtEl>
                                        <p:attrNameLst>
                                          <p:attrName>ppt_y</p:attrName>
                                        </p:attrNameLst>
                                      </p:cBhvr>
                                      <p:tavLst>
                                        <p:tav tm="0">
                                          <p:val>
                                            <p:strVal val="#ppt_y+.1"/>
                                          </p:val>
                                        </p:tav>
                                        <p:tav tm="100000">
                                          <p:val>
                                            <p:strVal val="#ppt_y"/>
                                          </p:val>
                                        </p:tav>
                                      </p:tavLst>
                                    </p:anim>
                                  </p:childTnLst>
                                </p:cTn>
                              </p:par>
                            </p:childTnLst>
                          </p:cTn>
                        </p:par>
                        <p:par>
                          <p:cTn id="89" fill="hold">
                            <p:stCondLst>
                              <p:cond delay="3000"/>
                            </p:stCondLst>
                            <p:childTnLst>
                              <p:par>
                                <p:cTn id="90" presetID="42" presetClass="entr" presetSubtype="0" fill="hold" grpId="0" nodeType="afterEffect">
                                  <p:stCondLst>
                                    <p:cond delay="0"/>
                                  </p:stCondLst>
                                  <p:childTnLst>
                                    <p:set>
                                      <p:cBhvr>
                                        <p:cTn id="91" dur="1" fill="hold">
                                          <p:stCondLst>
                                            <p:cond delay="0"/>
                                          </p:stCondLst>
                                        </p:cTn>
                                        <p:tgtEl>
                                          <p:spTgt spid="34"/>
                                        </p:tgtEl>
                                        <p:attrNameLst>
                                          <p:attrName>style.visibility</p:attrName>
                                        </p:attrNameLst>
                                      </p:cBhvr>
                                      <p:to>
                                        <p:strVal val="visible"/>
                                      </p:to>
                                    </p:set>
                                    <p:animEffect transition="in" filter="fade">
                                      <p:cBhvr>
                                        <p:cTn id="92" dur="1000"/>
                                        <p:tgtEl>
                                          <p:spTgt spid="34"/>
                                        </p:tgtEl>
                                      </p:cBhvr>
                                    </p:animEffect>
                                    <p:anim calcmode="lin" valueType="num">
                                      <p:cBhvr>
                                        <p:cTn id="93" dur="1000" fill="hold"/>
                                        <p:tgtEl>
                                          <p:spTgt spid="34"/>
                                        </p:tgtEl>
                                        <p:attrNameLst>
                                          <p:attrName>ppt_x</p:attrName>
                                        </p:attrNameLst>
                                      </p:cBhvr>
                                      <p:tavLst>
                                        <p:tav tm="0">
                                          <p:val>
                                            <p:strVal val="#ppt_x"/>
                                          </p:val>
                                        </p:tav>
                                        <p:tav tm="100000">
                                          <p:val>
                                            <p:strVal val="#ppt_x"/>
                                          </p:val>
                                        </p:tav>
                                      </p:tavLst>
                                    </p:anim>
                                    <p:anim calcmode="lin" valueType="num">
                                      <p:cBhvr>
                                        <p:cTn id="94"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16" presetClass="entr" presetSubtype="21" fill="hold" grpId="0" nodeType="clickEffect">
                                  <p:stCondLst>
                                    <p:cond delay="500"/>
                                  </p:stCondLst>
                                  <p:childTnLst>
                                    <p:set>
                                      <p:cBhvr>
                                        <p:cTn id="98" dur="1" fill="hold">
                                          <p:stCondLst>
                                            <p:cond delay="0"/>
                                          </p:stCondLst>
                                        </p:cTn>
                                        <p:tgtEl>
                                          <p:spTgt spid="20"/>
                                        </p:tgtEl>
                                        <p:attrNameLst>
                                          <p:attrName>style.visibility</p:attrName>
                                        </p:attrNameLst>
                                      </p:cBhvr>
                                      <p:to>
                                        <p:strVal val="visible"/>
                                      </p:to>
                                    </p:set>
                                    <p:animEffect transition="in" filter="barn(inVertical)">
                                      <p:cBhvr>
                                        <p:cTn id="99" dur="1000"/>
                                        <p:tgtEl>
                                          <p:spTgt spid="20"/>
                                        </p:tgtEl>
                                      </p:cBhvr>
                                    </p:animEffect>
                                  </p:childTnLst>
                                </p:cTn>
                              </p:par>
                            </p:childTnLst>
                          </p:cTn>
                        </p:par>
                      </p:childTnLst>
                    </p:cTn>
                  </p:par>
                  <p:par>
                    <p:cTn id="100" fill="hold">
                      <p:stCondLst>
                        <p:cond delay="indefinite"/>
                      </p:stCondLst>
                      <p:childTnLst>
                        <p:par>
                          <p:cTn id="101" fill="hold">
                            <p:stCondLst>
                              <p:cond delay="0"/>
                            </p:stCondLst>
                            <p:childTnLst>
                              <p:par>
                                <p:cTn id="102" presetID="42" presetClass="entr" presetSubtype="0" fill="hold" grpId="0" nodeType="clickEffect">
                                  <p:stCondLst>
                                    <p:cond delay="0"/>
                                  </p:stCondLst>
                                  <p:childTnLst>
                                    <p:set>
                                      <p:cBhvr>
                                        <p:cTn id="103" dur="1" fill="hold">
                                          <p:stCondLst>
                                            <p:cond delay="0"/>
                                          </p:stCondLst>
                                        </p:cTn>
                                        <p:tgtEl>
                                          <p:spTgt spid="5"/>
                                        </p:tgtEl>
                                        <p:attrNameLst>
                                          <p:attrName>style.visibility</p:attrName>
                                        </p:attrNameLst>
                                      </p:cBhvr>
                                      <p:to>
                                        <p:strVal val="visible"/>
                                      </p:to>
                                    </p:set>
                                    <p:animEffect transition="in" filter="fade">
                                      <p:cBhvr>
                                        <p:cTn id="104" dur="1000"/>
                                        <p:tgtEl>
                                          <p:spTgt spid="5"/>
                                        </p:tgtEl>
                                      </p:cBhvr>
                                    </p:animEffect>
                                    <p:anim calcmode="lin" valueType="num">
                                      <p:cBhvr>
                                        <p:cTn id="105" dur="1000" fill="hold"/>
                                        <p:tgtEl>
                                          <p:spTgt spid="5"/>
                                        </p:tgtEl>
                                        <p:attrNameLst>
                                          <p:attrName>ppt_x</p:attrName>
                                        </p:attrNameLst>
                                      </p:cBhvr>
                                      <p:tavLst>
                                        <p:tav tm="0">
                                          <p:val>
                                            <p:strVal val="#ppt_x"/>
                                          </p:val>
                                        </p:tav>
                                        <p:tav tm="100000">
                                          <p:val>
                                            <p:strVal val="#ppt_x"/>
                                          </p:val>
                                        </p:tav>
                                      </p:tavLst>
                                    </p:anim>
                                    <p:anim calcmode="lin" valueType="num">
                                      <p:cBhvr>
                                        <p:cTn id="106" dur="1000" fill="hold"/>
                                        <p:tgtEl>
                                          <p:spTgt spid="5"/>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4"/>
                                        </p:tgtEl>
                                        <p:attrNameLst>
                                          <p:attrName>style.visibility</p:attrName>
                                        </p:attrNameLst>
                                      </p:cBhvr>
                                      <p:to>
                                        <p:strVal val="visible"/>
                                      </p:to>
                                    </p:set>
                                    <p:animEffect transition="in" filter="fade">
                                      <p:cBhvr>
                                        <p:cTn id="109" dur="1000"/>
                                        <p:tgtEl>
                                          <p:spTgt spid="4"/>
                                        </p:tgtEl>
                                      </p:cBhvr>
                                    </p:animEffect>
                                    <p:anim calcmode="lin" valueType="num">
                                      <p:cBhvr>
                                        <p:cTn id="110" dur="1000" fill="hold"/>
                                        <p:tgtEl>
                                          <p:spTgt spid="4"/>
                                        </p:tgtEl>
                                        <p:attrNameLst>
                                          <p:attrName>ppt_x</p:attrName>
                                        </p:attrNameLst>
                                      </p:cBhvr>
                                      <p:tavLst>
                                        <p:tav tm="0">
                                          <p:val>
                                            <p:strVal val="#ppt_x"/>
                                          </p:val>
                                        </p:tav>
                                        <p:tav tm="100000">
                                          <p:val>
                                            <p:strVal val="#ppt_x"/>
                                          </p:val>
                                        </p:tav>
                                      </p:tavLst>
                                    </p:anim>
                                    <p:anim calcmode="lin" valueType="num">
                                      <p:cBhvr>
                                        <p:cTn id="111" dur="1000" fill="hold"/>
                                        <p:tgtEl>
                                          <p:spTgt spid="4"/>
                                        </p:tgtEl>
                                        <p:attrNameLst>
                                          <p:attrName>ppt_y</p:attrName>
                                        </p:attrNameLst>
                                      </p:cBhvr>
                                      <p:tavLst>
                                        <p:tav tm="0">
                                          <p:val>
                                            <p:strVal val="#ppt_y+.1"/>
                                          </p:val>
                                        </p:tav>
                                        <p:tav tm="100000">
                                          <p:val>
                                            <p:strVal val="#ppt_y"/>
                                          </p:val>
                                        </p:tav>
                                      </p:tavLst>
                                    </p:anim>
                                  </p:childTnLst>
                                </p:cTn>
                              </p:par>
                            </p:childTnLst>
                          </p:cTn>
                        </p:par>
                        <p:par>
                          <p:cTn id="112" fill="hold">
                            <p:stCondLst>
                              <p:cond delay="1000"/>
                            </p:stCondLst>
                            <p:childTnLst>
                              <p:par>
                                <p:cTn id="113" presetID="42" presetClass="entr" presetSubtype="0" fill="hold" grpId="0" nodeType="afterEffect">
                                  <p:stCondLst>
                                    <p:cond delay="0"/>
                                  </p:stCondLst>
                                  <p:childTnLst>
                                    <p:set>
                                      <p:cBhvr>
                                        <p:cTn id="114" dur="1" fill="hold">
                                          <p:stCondLst>
                                            <p:cond delay="0"/>
                                          </p:stCondLst>
                                        </p:cTn>
                                        <p:tgtEl>
                                          <p:spTgt spid="2"/>
                                        </p:tgtEl>
                                        <p:attrNameLst>
                                          <p:attrName>style.visibility</p:attrName>
                                        </p:attrNameLst>
                                      </p:cBhvr>
                                      <p:to>
                                        <p:strVal val="visible"/>
                                      </p:to>
                                    </p:set>
                                    <p:animEffect transition="in" filter="fade">
                                      <p:cBhvr>
                                        <p:cTn id="115" dur="1000"/>
                                        <p:tgtEl>
                                          <p:spTgt spid="2"/>
                                        </p:tgtEl>
                                      </p:cBhvr>
                                    </p:animEffect>
                                    <p:anim calcmode="lin" valueType="num">
                                      <p:cBhvr>
                                        <p:cTn id="116" dur="1000" fill="hold"/>
                                        <p:tgtEl>
                                          <p:spTgt spid="2"/>
                                        </p:tgtEl>
                                        <p:attrNameLst>
                                          <p:attrName>ppt_x</p:attrName>
                                        </p:attrNameLst>
                                      </p:cBhvr>
                                      <p:tavLst>
                                        <p:tav tm="0">
                                          <p:val>
                                            <p:strVal val="#ppt_x"/>
                                          </p:val>
                                        </p:tav>
                                        <p:tav tm="100000">
                                          <p:val>
                                            <p:strVal val="#ppt_x"/>
                                          </p:val>
                                        </p:tav>
                                      </p:tavLst>
                                    </p:anim>
                                    <p:anim calcmode="lin" valueType="num">
                                      <p:cBhvr>
                                        <p:cTn id="117" dur="1000" fill="hold"/>
                                        <p:tgtEl>
                                          <p:spTgt spid="2"/>
                                        </p:tgtEl>
                                        <p:attrNameLst>
                                          <p:attrName>ppt_y</p:attrName>
                                        </p:attrNameLst>
                                      </p:cBhvr>
                                      <p:tavLst>
                                        <p:tav tm="0">
                                          <p:val>
                                            <p:strVal val="#ppt_y+.1"/>
                                          </p:val>
                                        </p:tav>
                                        <p:tav tm="100000">
                                          <p:val>
                                            <p:strVal val="#ppt_y"/>
                                          </p:val>
                                        </p:tav>
                                      </p:tavLst>
                                    </p:anim>
                                  </p:childTnLst>
                                </p:cTn>
                              </p:par>
                            </p:childTnLst>
                          </p:cTn>
                        </p:par>
                        <p:par>
                          <p:cTn id="118" fill="hold">
                            <p:stCondLst>
                              <p:cond delay="2000"/>
                            </p:stCondLst>
                            <p:childTnLst>
                              <p:par>
                                <p:cTn id="119" presetID="42" presetClass="entr" presetSubtype="0" fill="hold" grpId="0" nodeType="afterEffect">
                                  <p:stCondLst>
                                    <p:cond delay="0"/>
                                  </p:stCondLst>
                                  <p:childTnLst>
                                    <p:set>
                                      <p:cBhvr>
                                        <p:cTn id="120" dur="1" fill="hold">
                                          <p:stCondLst>
                                            <p:cond delay="0"/>
                                          </p:stCondLst>
                                        </p:cTn>
                                        <p:tgtEl>
                                          <p:spTgt spid="36"/>
                                        </p:tgtEl>
                                        <p:attrNameLst>
                                          <p:attrName>style.visibility</p:attrName>
                                        </p:attrNameLst>
                                      </p:cBhvr>
                                      <p:to>
                                        <p:strVal val="visible"/>
                                      </p:to>
                                    </p:set>
                                    <p:animEffect transition="in" filter="fade">
                                      <p:cBhvr>
                                        <p:cTn id="121" dur="1000"/>
                                        <p:tgtEl>
                                          <p:spTgt spid="36"/>
                                        </p:tgtEl>
                                      </p:cBhvr>
                                    </p:animEffect>
                                    <p:anim calcmode="lin" valueType="num">
                                      <p:cBhvr>
                                        <p:cTn id="122" dur="1000" fill="hold"/>
                                        <p:tgtEl>
                                          <p:spTgt spid="36"/>
                                        </p:tgtEl>
                                        <p:attrNameLst>
                                          <p:attrName>ppt_x</p:attrName>
                                        </p:attrNameLst>
                                      </p:cBhvr>
                                      <p:tavLst>
                                        <p:tav tm="0">
                                          <p:val>
                                            <p:strVal val="#ppt_x"/>
                                          </p:val>
                                        </p:tav>
                                        <p:tav tm="100000">
                                          <p:val>
                                            <p:strVal val="#ppt_x"/>
                                          </p:val>
                                        </p:tav>
                                      </p:tavLst>
                                    </p:anim>
                                    <p:anim calcmode="lin" valueType="num">
                                      <p:cBhvr>
                                        <p:cTn id="123" dur="1000" fill="hold"/>
                                        <p:tgtEl>
                                          <p:spTgt spid="36"/>
                                        </p:tgtEl>
                                        <p:attrNameLst>
                                          <p:attrName>ppt_y</p:attrName>
                                        </p:attrNameLst>
                                      </p:cBhvr>
                                      <p:tavLst>
                                        <p:tav tm="0">
                                          <p:val>
                                            <p:strVal val="#ppt_y+.1"/>
                                          </p:val>
                                        </p:tav>
                                        <p:tav tm="100000">
                                          <p:val>
                                            <p:strVal val="#ppt_y"/>
                                          </p:val>
                                        </p:tav>
                                      </p:tavLst>
                                    </p:anim>
                                  </p:childTnLst>
                                </p:cTn>
                              </p:par>
                            </p:childTnLst>
                          </p:cTn>
                        </p:par>
                        <p:par>
                          <p:cTn id="124" fill="hold">
                            <p:stCondLst>
                              <p:cond delay="3000"/>
                            </p:stCondLst>
                            <p:childTnLst>
                              <p:par>
                                <p:cTn id="125" presetID="42" presetClass="entr" presetSubtype="0" fill="hold" grpId="0" nodeType="afterEffect">
                                  <p:stCondLst>
                                    <p:cond delay="0"/>
                                  </p:stCondLst>
                                  <p:childTnLst>
                                    <p:set>
                                      <p:cBhvr>
                                        <p:cTn id="126" dur="1" fill="hold">
                                          <p:stCondLst>
                                            <p:cond delay="0"/>
                                          </p:stCondLst>
                                        </p:cTn>
                                        <p:tgtEl>
                                          <p:spTgt spid="37"/>
                                        </p:tgtEl>
                                        <p:attrNameLst>
                                          <p:attrName>style.visibility</p:attrName>
                                        </p:attrNameLst>
                                      </p:cBhvr>
                                      <p:to>
                                        <p:strVal val="visible"/>
                                      </p:to>
                                    </p:set>
                                    <p:animEffect transition="in" filter="fade">
                                      <p:cBhvr>
                                        <p:cTn id="127" dur="1000"/>
                                        <p:tgtEl>
                                          <p:spTgt spid="37"/>
                                        </p:tgtEl>
                                      </p:cBhvr>
                                    </p:animEffect>
                                    <p:anim calcmode="lin" valueType="num">
                                      <p:cBhvr>
                                        <p:cTn id="128" dur="1000" fill="hold"/>
                                        <p:tgtEl>
                                          <p:spTgt spid="37"/>
                                        </p:tgtEl>
                                        <p:attrNameLst>
                                          <p:attrName>ppt_x</p:attrName>
                                        </p:attrNameLst>
                                      </p:cBhvr>
                                      <p:tavLst>
                                        <p:tav tm="0">
                                          <p:val>
                                            <p:strVal val="#ppt_x"/>
                                          </p:val>
                                        </p:tav>
                                        <p:tav tm="100000">
                                          <p:val>
                                            <p:strVal val="#ppt_x"/>
                                          </p:val>
                                        </p:tav>
                                      </p:tavLst>
                                    </p:anim>
                                    <p:anim calcmode="lin" valueType="num">
                                      <p:cBhvr>
                                        <p:cTn id="129" dur="1000" fill="hold"/>
                                        <p:tgtEl>
                                          <p:spTgt spid="37"/>
                                        </p:tgtEl>
                                        <p:attrNameLst>
                                          <p:attrName>ppt_y</p:attrName>
                                        </p:attrNameLst>
                                      </p:cBhvr>
                                      <p:tavLst>
                                        <p:tav tm="0">
                                          <p:val>
                                            <p:strVal val="#ppt_y+.1"/>
                                          </p:val>
                                        </p:tav>
                                        <p:tav tm="100000">
                                          <p:val>
                                            <p:strVal val="#ppt_y"/>
                                          </p:val>
                                        </p:tav>
                                      </p:tavLst>
                                    </p:anim>
                                  </p:childTnLst>
                                </p:cTn>
                              </p:par>
                            </p:childTnLst>
                          </p:cTn>
                        </p:par>
                        <p:par>
                          <p:cTn id="130" fill="hold">
                            <p:stCondLst>
                              <p:cond delay="4000"/>
                            </p:stCondLst>
                            <p:childTnLst>
                              <p:par>
                                <p:cTn id="131" presetID="42" presetClass="entr" presetSubtype="0" fill="hold" grpId="0" nodeType="afterEffect">
                                  <p:stCondLst>
                                    <p:cond delay="0"/>
                                  </p:stCondLst>
                                  <p:childTnLst>
                                    <p:set>
                                      <p:cBhvr>
                                        <p:cTn id="132" dur="1" fill="hold">
                                          <p:stCondLst>
                                            <p:cond delay="0"/>
                                          </p:stCondLst>
                                        </p:cTn>
                                        <p:tgtEl>
                                          <p:spTgt spid="38"/>
                                        </p:tgtEl>
                                        <p:attrNameLst>
                                          <p:attrName>style.visibility</p:attrName>
                                        </p:attrNameLst>
                                      </p:cBhvr>
                                      <p:to>
                                        <p:strVal val="visible"/>
                                      </p:to>
                                    </p:set>
                                    <p:animEffect transition="in" filter="fade">
                                      <p:cBhvr>
                                        <p:cTn id="133" dur="1000"/>
                                        <p:tgtEl>
                                          <p:spTgt spid="38"/>
                                        </p:tgtEl>
                                      </p:cBhvr>
                                    </p:animEffect>
                                    <p:anim calcmode="lin" valueType="num">
                                      <p:cBhvr>
                                        <p:cTn id="134" dur="1000" fill="hold"/>
                                        <p:tgtEl>
                                          <p:spTgt spid="38"/>
                                        </p:tgtEl>
                                        <p:attrNameLst>
                                          <p:attrName>ppt_x</p:attrName>
                                        </p:attrNameLst>
                                      </p:cBhvr>
                                      <p:tavLst>
                                        <p:tav tm="0">
                                          <p:val>
                                            <p:strVal val="#ppt_x"/>
                                          </p:val>
                                        </p:tav>
                                        <p:tav tm="100000">
                                          <p:val>
                                            <p:strVal val="#ppt_x"/>
                                          </p:val>
                                        </p:tav>
                                      </p:tavLst>
                                    </p:anim>
                                    <p:anim calcmode="lin" valueType="num">
                                      <p:cBhvr>
                                        <p:cTn id="135"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16" presetClass="entr" presetSubtype="21" fill="hold" grpId="0" nodeType="clickEffect">
                                  <p:stCondLst>
                                    <p:cond delay="0"/>
                                  </p:stCondLst>
                                  <p:childTnLst>
                                    <p:set>
                                      <p:cBhvr>
                                        <p:cTn id="139" dur="1" fill="hold">
                                          <p:stCondLst>
                                            <p:cond delay="0"/>
                                          </p:stCondLst>
                                        </p:cTn>
                                        <p:tgtEl>
                                          <p:spTgt spid="28"/>
                                        </p:tgtEl>
                                        <p:attrNameLst>
                                          <p:attrName>style.visibility</p:attrName>
                                        </p:attrNameLst>
                                      </p:cBhvr>
                                      <p:to>
                                        <p:strVal val="visible"/>
                                      </p:to>
                                    </p:set>
                                    <p:animEffect transition="in" filter="barn(inVertical)">
                                      <p:cBhvr>
                                        <p:cTn id="140" dur="1000"/>
                                        <p:tgtEl>
                                          <p:spTgt spid="28"/>
                                        </p:tgtEl>
                                      </p:cBhvr>
                                    </p:animEffect>
                                  </p:childTnLst>
                                </p:cTn>
                              </p:par>
                            </p:childTnLst>
                          </p:cTn>
                        </p:par>
                      </p:childTnLst>
                    </p:cTn>
                  </p:par>
                  <p:par>
                    <p:cTn id="141" fill="hold">
                      <p:stCondLst>
                        <p:cond delay="indefinite"/>
                      </p:stCondLst>
                      <p:childTnLst>
                        <p:par>
                          <p:cTn id="142" fill="hold">
                            <p:stCondLst>
                              <p:cond delay="0"/>
                            </p:stCondLst>
                            <p:childTnLst>
                              <p:par>
                                <p:cTn id="143" presetID="42" presetClass="entr" presetSubtype="0" fill="hold" grpId="0" nodeType="clickEffect">
                                  <p:stCondLst>
                                    <p:cond delay="0"/>
                                  </p:stCondLst>
                                  <p:childTnLst>
                                    <p:set>
                                      <p:cBhvr>
                                        <p:cTn id="144" dur="1" fill="hold">
                                          <p:stCondLst>
                                            <p:cond delay="0"/>
                                          </p:stCondLst>
                                        </p:cTn>
                                        <p:tgtEl>
                                          <p:spTgt spid="19"/>
                                        </p:tgtEl>
                                        <p:attrNameLst>
                                          <p:attrName>style.visibility</p:attrName>
                                        </p:attrNameLst>
                                      </p:cBhvr>
                                      <p:to>
                                        <p:strVal val="visible"/>
                                      </p:to>
                                    </p:set>
                                    <p:animEffect transition="in" filter="fade">
                                      <p:cBhvr>
                                        <p:cTn id="145" dur="1000"/>
                                        <p:tgtEl>
                                          <p:spTgt spid="19"/>
                                        </p:tgtEl>
                                      </p:cBhvr>
                                    </p:animEffect>
                                    <p:anim calcmode="lin" valueType="num">
                                      <p:cBhvr>
                                        <p:cTn id="146" dur="1000" fill="hold"/>
                                        <p:tgtEl>
                                          <p:spTgt spid="19"/>
                                        </p:tgtEl>
                                        <p:attrNameLst>
                                          <p:attrName>ppt_x</p:attrName>
                                        </p:attrNameLst>
                                      </p:cBhvr>
                                      <p:tavLst>
                                        <p:tav tm="0">
                                          <p:val>
                                            <p:strVal val="#ppt_x"/>
                                          </p:val>
                                        </p:tav>
                                        <p:tav tm="100000">
                                          <p:val>
                                            <p:strVal val="#ppt_x"/>
                                          </p:val>
                                        </p:tav>
                                      </p:tavLst>
                                    </p:anim>
                                    <p:anim calcmode="lin" valueType="num">
                                      <p:cBhvr>
                                        <p:cTn id="147" dur="1000" fill="hold"/>
                                        <p:tgtEl>
                                          <p:spTgt spid="19"/>
                                        </p:tgtEl>
                                        <p:attrNameLst>
                                          <p:attrName>ppt_y</p:attrName>
                                        </p:attrNameLst>
                                      </p:cBhvr>
                                      <p:tavLst>
                                        <p:tav tm="0">
                                          <p:val>
                                            <p:strVal val="#ppt_y+.1"/>
                                          </p:val>
                                        </p:tav>
                                        <p:tav tm="100000">
                                          <p:val>
                                            <p:strVal val="#ppt_y"/>
                                          </p:val>
                                        </p:tav>
                                      </p:tavLst>
                                    </p:anim>
                                  </p:childTnLst>
                                </p:cTn>
                              </p:par>
                            </p:childTnLst>
                          </p:cTn>
                        </p:par>
                        <p:par>
                          <p:cTn id="148" fill="hold">
                            <p:stCondLst>
                              <p:cond delay="1000"/>
                            </p:stCondLst>
                            <p:childTnLst>
                              <p:par>
                                <p:cTn id="149" presetID="1" presetClass="entr" presetSubtype="0" fill="hold" grpId="0" nodeType="afterEffect">
                                  <p:stCondLst>
                                    <p:cond delay="1000"/>
                                  </p:stCondLst>
                                  <p:childTnLst>
                                    <p:set>
                                      <p:cBhvr>
                                        <p:cTn id="150" dur="1" fill="hold">
                                          <p:stCondLst>
                                            <p:cond delay="0"/>
                                          </p:stCondLst>
                                        </p:cTn>
                                        <p:tgtEl>
                                          <p:spTgt spid="45"/>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42" presetClass="entr" presetSubtype="0" fill="hold" grpId="0" nodeType="clickEffect">
                                  <p:stCondLst>
                                    <p:cond delay="0"/>
                                  </p:stCondLst>
                                  <p:childTnLst>
                                    <p:set>
                                      <p:cBhvr>
                                        <p:cTn id="154" dur="1" fill="hold">
                                          <p:stCondLst>
                                            <p:cond delay="0"/>
                                          </p:stCondLst>
                                        </p:cTn>
                                        <p:tgtEl>
                                          <p:spTgt spid="44"/>
                                        </p:tgtEl>
                                        <p:attrNameLst>
                                          <p:attrName>style.visibility</p:attrName>
                                        </p:attrNameLst>
                                      </p:cBhvr>
                                      <p:to>
                                        <p:strVal val="visible"/>
                                      </p:to>
                                    </p:set>
                                    <p:animEffect transition="in" filter="fade">
                                      <p:cBhvr>
                                        <p:cTn id="155" dur="1000"/>
                                        <p:tgtEl>
                                          <p:spTgt spid="44"/>
                                        </p:tgtEl>
                                      </p:cBhvr>
                                    </p:animEffect>
                                    <p:anim calcmode="lin" valueType="num">
                                      <p:cBhvr>
                                        <p:cTn id="156" dur="1000" fill="hold"/>
                                        <p:tgtEl>
                                          <p:spTgt spid="44"/>
                                        </p:tgtEl>
                                        <p:attrNameLst>
                                          <p:attrName>ppt_x</p:attrName>
                                        </p:attrNameLst>
                                      </p:cBhvr>
                                      <p:tavLst>
                                        <p:tav tm="0">
                                          <p:val>
                                            <p:strVal val="#ppt_x"/>
                                          </p:val>
                                        </p:tav>
                                        <p:tav tm="100000">
                                          <p:val>
                                            <p:strVal val="#ppt_x"/>
                                          </p:val>
                                        </p:tav>
                                      </p:tavLst>
                                    </p:anim>
                                    <p:anim calcmode="lin" valueType="num">
                                      <p:cBhvr>
                                        <p:cTn id="157" dur="1000" fill="hold"/>
                                        <p:tgtEl>
                                          <p:spTgt spid="44"/>
                                        </p:tgtEl>
                                        <p:attrNameLst>
                                          <p:attrName>ppt_y</p:attrName>
                                        </p:attrNameLst>
                                      </p:cBhvr>
                                      <p:tavLst>
                                        <p:tav tm="0">
                                          <p:val>
                                            <p:strVal val="#ppt_y+.1"/>
                                          </p:val>
                                        </p:tav>
                                        <p:tav tm="100000">
                                          <p:val>
                                            <p:strVal val="#ppt_y"/>
                                          </p:val>
                                        </p:tav>
                                      </p:tavLst>
                                    </p:anim>
                                  </p:childTnLst>
                                </p:cTn>
                              </p:par>
                              <p:par>
                                <p:cTn id="158" presetID="42" presetClass="entr" presetSubtype="0" fill="hold" grpId="0" nodeType="withEffect">
                                  <p:stCondLst>
                                    <p:cond delay="0"/>
                                  </p:stCondLst>
                                  <p:childTnLst>
                                    <p:set>
                                      <p:cBhvr>
                                        <p:cTn id="159" dur="1" fill="hold">
                                          <p:stCondLst>
                                            <p:cond delay="0"/>
                                          </p:stCondLst>
                                        </p:cTn>
                                        <p:tgtEl>
                                          <p:spTgt spid="39"/>
                                        </p:tgtEl>
                                        <p:attrNameLst>
                                          <p:attrName>style.visibility</p:attrName>
                                        </p:attrNameLst>
                                      </p:cBhvr>
                                      <p:to>
                                        <p:strVal val="visible"/>
                                      </p:to>
                                    </p:set>
                                    <p:animEffect transition="in" filter="fade">
                                      <p:cBhvr>
                                        <p:cTn id="160" dur="1000"/>
                                        <p:tgtEl>
                                          <p:spTgt spid="39"/>
                                        </p:tgtEl>
                                      </p:cBhvr>
                                    </p:animEffect>
                                    <p:anim calcmode="lin" valueType="num">
                                      <p:cBhvr>
                                        <p:cTn id="161" dur="1000" fill="hold"/>
                                        <p:tgtEl>
                                          <p:spTgt spid="39"/>
                                        </p:tgtEl>
                                        <p:attrNameLst>
                                          <p:attrName>ppt_x</p:attrName>
                                        </p:attrNameLst>
                                      </p:cBhvr>
                                      <p:tavLst>
                                        <p:tav tm="0">
                                          <p:val>
                                            <p:strVal val="#ppt_x"/>
                                          </p:val>
                                        </p:tav>
                                        <p:tav tm="100000">
                                          <p:val>
                                            <p:strVal val="#ppt_x"/>
                                          </p:val>
                                        </p:tav>
                                      </p:tavLst>
                                    </p:anim>
                                    <p:anim calcmode="lin" valueType="num">
                                      <p:cBhvr>
                                        <p:cTn id="162" dur="1000" fill="hold"/>
                                        <p:tgtEl>
                                          <p:spTgt spid="39"/>
                                        </p:tgtEl>
                                        <p:attrNameLst>
                                          <p:attrName>ppt_y</p:attrName>
                                        </p:attrNameLst>
                                      </p:cBhvr>
                                      <p:tavLst>
                                        <p:tav tm="0">
                                          <p:val>
                                            <p:strVal val="#ppt_y+.1"/>
                                          </p:val>
                                        </p:tav>
                                        <p:tav tm="100000">
                                          <p:val>
                                            <p:strVal val="#ppt_y"/>
                                          </p:val>
                                        </p:tav>
                                      </p:tavLst>
                                    </p:anim>
                                  </p:childTnLst>
                                </p:cTn>
                              </p:par>
                            </p:childTnLst>
                          </p:cTn>
                        </p:par>
                        <p:par>
                          <p:cTn id="163" fill="hold">
                            <p:stCondLst>
                              <p:cond delay="1000"/>
                            </p:stCondLst>
                            <p:childTnLst>
                              <p:par>
                                <p:cTn id="164" presetID="42" presetClass="entr" presetSubtype="0" fill="hold" grpId="0" nodeType="afterEffect">
                                  <p:stCondLst>
                                    <p:cond delay="0"/>
                                  </p:stCondLst>
                                  <p:childTnLst>
                                    <p:set>
                                      <p:cBhvr>
                                        <p:cTn id="165" dur="1" fill="hold">
                                          <p:stCondLst>
                                            <p:cond delay="0"/>
                                          </p:stCondLst>
                                        </p:cTn>
                                        <p:tgtEl>
                                          <p:spTgt spid="40"/>
                                        </p:tgtEl>
                                        <p:attrNameLst>
                                          <p:attrName>style.visibility</p:attrName>
                                        </p:attrNameLst>
                                      </p:cBhvr>
                                      <p:to>
                                        <p:strVal val="visible"/>
                                      </p:to>
                                    </p:set>
                                    <p:animEffect transition="in" filter="fade">
                                      <p:cBhvr>
                                        <p:cTn id="166" dur="1000"/>
                                        <p:tgtEl>
                                          <p:spTgt spid="40"/>
                                        </p:tgtEl>
                                      </p:cBhvr>
                                    </p:animEffect>
                                    <p:anim calcmode="lin" valueType="num">
                                      <p:cBhvr>
                                        <p:cTn id="167" dur="1000" fill="hold"/>
                                        <p:tgtEl>
                                          <p:spTgt spid="40"/>
                                        </p:tgtEl>
                                        <p:attrNameLst>
                                          <p:attrName>ppt_x</p:attrName>
                                        </p:attrNameLst>
                                      </p:cBhvr>
                                      <p:tavLst>
                                        <p:tav tm="0">
                                          <p:val>
                                            <p:strVal val="#ppt_x"/>
                                          </p:val>
                                        </p:tav>
                                        <p:tav tm="100000">
                                          <p:val>
                                            <p:strVal val="#ppt_x"/>
                                          </p:val>
                                        </p:tav>
                                      </p:tavLst>
                                    </p:anim>
                                    <p:anim calcmode="lin" valueType="num">
                                      <p:cBhvr>
                                        <p:cTn id="168" dur="1000" fill="hold"/>
                                        <p:tgtEl>
                                          <p:spTgt spid="40"/>
                                        </p:tgtEl>
                                        <p:attrNameLst>
                                          <p:attrName>ppt_y</p:attrName>
                                        </p:attrNameLst>
                                      </p:cBhvr>
                                      <p:tavLst>
                                        <p:tav tm="0">
                                          <p:val>
                                            <p:strVal val="#ppt_y+.1"/>
                                          </p:val>
                                        </p:tav>
                                        <p:tav tm="100000">
                                          <p:val>
                                            <p:strVal val="#ppt_y"/>
                                          </p:val>
                                        </p:tav>
                                      </p:tavLst>
                                    </p:anim>
                                  </p:childTnLst>
                                </p:cTn>
                              </p:par>
                            </p:childTnLst>
                          </p:cTn>
                        </p:par>
                        <p:par>
                          <p:cTn id="169" fill="hold">
                            <p:stCondLst>
                              <p:cond delay="2000"/>
                            </p:stCondLst>
                            <p:childTnLst>
                              <p:par>
                                <p:cTn id="170" presetID="42" presetClass="entr" presetSubtype="0" fill="hold" grpId="0" nodeType="afterEffect">
                                  <p:stCondLst>
                                    <p:cond delay="0"/>
                                  </p:stCondLst>
                                  <p:childTnLst>
                                    <p:set>
                                      <p:cBhvr>
                                        <p:cTn id="171" dur="1" fill="hold">
                                          <p:stCondLst>
                                            <p:cond delay="0"/>
                                          </p:stCondLst>
                                        </p:cTn>
                                        <p:tgtEl>
                                          <p:spTgt spid="41"/>
                                        </p:tgtEl>
                                        <p:attrNameLst>
                                          <p:attrName>style.visibility</p:attrName>
                                        </p:attrNameLst>
                                      </p:cBhvr>
                                      <p:to>
                                        <p:strVal val="visible"/>
                                      </p:to>
                                    </p:set>
                                    <p:animEffect transition="in" filter="fade">
                                      <p:cBhvr>
                                        <p:cTn id="172" dur="1000"/>
                                        <p:tgtEl>
                                          <p:spTgt spid="41"/>
                                        </p:tgtEl>
                                      </p:cBhvr>
                                    </p:animEffect>
                                    <p:anim calcmode="lin" valueType="num">
                                      <p:cBhvr>
                                        <p:cTn id="173" dur="1000" fill="hold"/>
                                        <p:tgtEl>
                                          <p:spTgt spid="41"/>
                                        </p:tgtEl>
                                        <p:attrNameLst>
                                          <p:attrName>ppt_x</p:attrName>
                                        </p:attrNameLst>
                                      </p:cBhvr>
                                      <p:tavLst>
                                        <p:tav tm="0">
                                          <p:val>
                                            <p:strVal val="#ppt_x"/>
                                          </p:val>
                                        </p:tav>
                                        <p:tav tm="100000">
                                          <p:val>
                                            <p:strVal val="#ppt_x"/>
                                          </p:val>
                                        </p:tav>
                                      </p:tavLst>
                                    </p:anim>
                                    <p:anim calcmode="lin" valueType="num">
                                      <p:cBhvr>
                                        <p:cTn id="174" dur="1000" fill="hold"/>
                                        <p:tgtEl>
                                          <p:spTgt spid="41"/>
                                        </p:tgtEl>
                                        <p:attrNameLst>
                                          <p:attrName>ppt_y</p:attrName>
                                        </p:attrNameLst>
                                      </p:cBhvr>
                                      <p:tavLst>
                                        <p:tav tm="0">
                                          <p:val>
                                            <p:strVal val="#ppt_y+.1"/>
                                          </p:val>
                                        </p:tav>
                                        <p:tav tm="100000">
                                          <p:val>
                                            <p:strVal val="#ppt_y"/>
                                          </p:val>
                                        </p:tav>
                                      </p:tavLst>
                                    </p:anim>
                                  </p:childTnLst>
                                </p:cTn>
                              </p:par>
                            </p:childTnLst>
                          </p:cTn>
                        </p:par>
                        <p:par>
                          <p:cTn id="175" fill="hold">
                            <p:stCondLst>
                              <p:cond delay="3000"/>
                            </p:stCondLst>
                            <p:childTnLst>
                              <p:par>
                                <p:cTn id="176" presetID="42" presetClass="entr" presetSubtype="0" fill="hold" grpId="0" nodeType="afterEffect">
                                  <p:stCondLst>
                                    <p:cond delay="0"/>
                                  </p:stCondLst>
                                  <p:childTnLst>
                                    <p:set>
                                      <p:cBhvr>
                                        <p:cTn id="177" dur="1" fill="hold">
                                          <p:stCondLst>
                                            <p:cond delay="0"/>
                                          </p:stCondLst>
                                        </p:cTn>
                                        <p:tgtEl>
                                          <p:spTgt spid="42"/>
                                        </p:tgtEl>
                                        <p:attrNameLst>
                                          <p:attrName>style.visibility</p:attrName>
                                        </p:attrNameLst>
                                      </p:cBhvr>
                                      <p:to>
                                        <p:strVal val="visible"/>
                                      </p:to>
                                    </p:set>
                                    <p:animEffect transition="in" filter="fade">
                                      <p:cBhvr>
                                        <p:cTn id="178" dur="1000"/>
                                        <p:tgtEl>
                                          <p:spTgt spid="42"/>
                                        </p:tgtEl>
                                      </p:cBhvr>
                                    </p:animEffect>
                                    <p:anim calcmode="lin" valueType="num">
                                      <p:cBhvr>
                                        <p:cTn id="179" dur="1000" fill="hold"/>
                                        <p:tgtEl>
                                          <p:spTgt spid="42"/>
                                        </p:tgtEl>
                                        <p:attrNameLst>
                                          <p:attrName>ppt_x</p:attrName>
                                        </p:attrNameLst>
                                      </p:cBhvr>
                                      <p:tavLst>
                                        <p:tav tm="0">
                                          <p:val>
                                            <p:strVal val="#ppt_x"/>
                                          </p:val>
                                        </p:tav>
                                        <p:tav tm="100000">
                                          <p:val>
                                            <p:strVal val="#ppt_x"/>
                                          </p:val>
                                        </p:tav>
                                      </p:tavLst>
                                    </p:anim>
                                    <p:anim calcmode="lin" valueType="num">
                                      <p:cBhvr>
                                        <p:cTn id="180" dur="1000" fill="hold"/>
                                        <p:tgtEl>
                                          <p:spTgt spid="42"/>
                                        </p:tgtEl>
                                        <p:attrNameLst>
                                          <p:attrName>ppt_y</p:attrName>
                                        </p:attrNameLst>
                                      </p:cBhvr>
                                      <p:tavLst>
                                        <p:tav tm="0">
                                          <p:val>
                                            <p:strVal val="#ppt_y+.1"/>
                                          </p:val>
                                        </p:tav>
                                        <p:tav tm="100000">
                                          <p:val>
                                            <p:strVal val="#ppt_y"/>
                                          </p:val>
                                        </p:tav>
                                      </p:tavLst>
                                    </p:anim>
                                  </p:childTnLst>
                                </p:cTn>
                              </p:par>
                            </p:childTnLst>
                          </p:cTn>
                        </p:par>
                        <p:par>
                          <p:cTn id="181" fill="hold">
                            <p:stCondLst>
                              <p:cond delay="4000"/>
                            </p:stCondLst>
                            <p:childTnLst>
                              <p:par>
                                <p:cTn id="182" presetID="42" presetClass="entr" presetSubtype="0" fill="hold" grpId="0" nodeType="afterEffect">
                                  <p:stCondLst>
                                    <p:cond delay="0"/>
                                  </p:stCondLst>
                                  <p:childTnLst>
                                    <p:set>
                                      <p:cBhvr>
                                        <p:cTn id="183" dur="1" fill="hold">
                                          <p:stCondLst>
                                            <p:cond delay="0"/>
                                          </p:stCondLst>
                                        </p:cTn>
                                        <p:tgtEl>
                                          <p:spTgt spid="43"/>
                                        </p:tgtEl>
                                        <p:attrNameLst>
                                          <p:attrName>style.visibility</p:attrName>
                                        </p:attrNameLst>
                                      </p:cBhvr>
                                      <p:to>
                                        <p:strVal val="visible"/>
                                      </p:to>
                                    </p:set>
                                    <p:animEffect transition="in" filter="fade">
                                      <p:cBhvr>
                                        <p:cTn id="184" dur="1000"/>
                                        <p:tgtEl>
                                          <p:spTgt spid="43"/>
                                        </p:tgtEl>
                                      </p:cBhvr>
                                    </p:animEffect>
                                    <p:anim calcmode="lin" valueType="num">
                                      <p:cBhvr>
                                        <p:cTn id="185" dur="1000" fill="hold"/>
                                        <p:tgtEl>
                                          <p:spTgt spid="43"/>
                                        </p:tgtEl>
                                        <p:attrNameLst>
                                          <p:attrName>ppt_x</p:attrName>
                                        </p:attrNameLst>
                                      </p:cBhvr>
                                      <p:tavLst>
                                        <p:tav tm="0">
                                          <p:val>
                                            <p:strVal val="#ppt_x"/>
                                          </p:val>
                                        </p:tav>
                                        <p:tav tm="100000">
                                          <p:val>
                                            <p:strVal val="#ppt_x"/>
                                          </p:val>
                                        </p:tav>
                                      </p:tavLst>
                                    </p:anim>
                                    <p:anim calcmode="lin" valueType="num">
                                      <p:cBhvr>
                                        <p:cTn id="186" dur="1000" fill="hold"/>
                                        <p:tgtEl>
                                          <p:spTgt spid="43"/>
                                        </p:tgtEl>
                                        <p:attrNameLst>
                                          <p:attrName>ppt_y</p:attrName>
                                        </p:attrNameLst>
                                      </p:cBhvr>
                                      <p:tavLst>
                                        <p:tav tm="0">
                                          <p:val>
                                            <p:strVal val="#ppt_y+.1"/>
                                          </p:val>
                                        </p:tav>
                                        <p:tav tm="100000">
                                          <p:val>
                                            <p:strVal val="#ppt_y"/>
                                          </p:val>
                                        </p:tav>
                                      </p:tavLst>
                                    </p:anim>
                                  </p:childTnLst>
                                </p:cTn>
                              </p:par>
                            </p:childTnLst>
                          </p:cTn>
                        </p:par>
                        <p:par>
                          <p:cTn id="187" fill="hold">
                            <p:stCondLst>
                              <p:cond delay="5000"/>
                            </p:stCondLst>
                            <p:childTnLst>
                              <p:par>
                                <p:cTn id="188" presetID="16" presetClass="entr" presetSubtype="21" fill="hold" grpId="0" nodeType="afterEffect">
                                  <p:stCondLst>
                                    <p:cond delay="0"/>
                                  </p:stCondLst>
                                  <p:childTnLst>
                                    <p:set>
                                      <p:cBhvr>
                                        <p:cTn id="189" dur="1" fill="hold">
                                          <p:stCondLst>
                                            <p:cond delay="0"/>
                                          </p:stCondLst>
                                        </p:cTn>
                                        <p:tgtEl>
                                          <p:spTgt spid="29"/>
                                        </p:tgtEl>
                                        <p:attrNameLst>
                                          <p:attrName>style.visibility</p:attrName>
                                        </p:attrNameLst>
                                      </p:cBhvr>
                                      <p:to>
                                        <p:strVal val="visible"/>
                                      </p:to>
                                    </p:set>
                                    <p:animEffect transition="in" filter="barn(inVertical)">
                                      <p:cBhvr>
                                        <p:cTn id="190" dur="1000"/>
                                        <p:tgtEl>
                                          <p:spTgt spid="29"/>
                                        </p:tgtEl>
                                      </p:cBhvr>
                                    </p:animEffect>
                                  </p:childTnLst>
                                </p:cTn>
                              </p:par>
                            </p:childTnLst>
                          </p:cTn>
                        </p:par>
                        <p:par>
                          <p:cTn id="191" fill="hold">
                            <p:stCondLst>
                              <p:cond delay="6000"/>
                            </p:stCondLst>
                            <p:childTnLst>
                              <p:par>
                                <p:cTn id="192" presetID="16" presetClass="entr" presetSubtype="21" fill="hold" grpId="0" nodeType="afterEffect">
                                  <p:stCondLst>
                                    <p:cond delay="0"/>
                                  </p:stCondLst>
                                  <p:childTnLst>
                                    <p:set>
                                      <p:cBhvr>
                                        <p:cTn id="193" dur="1" fill="hold">
                                          <p:stCondLst>
                                            <p:cond delay="0"/>
                                          </p:stCondLst>
                                        </p:cTn>
                                        <p:tgtEl>
                                          <p:spTgt spid="27"/>
                                        </p:tgtEl>
                                        <p:attrNameLst>
                                          <p:attrName>style.visibility</p:attrName>
                                        </p:attrNameLst>
                                      </p:cBhvr>
                                      <p:to>
                                        <p:strVal val="visible"/>
                                      </p:to>
                                    </p:set>
                                    <p:animEffect transition="in" filter="barn(inVertical)">
                                      <p:cBhvr>
                                        <p:cTn id="194" dur="1000"/>
                                        <p:tgtEl>
                                          <p:spTgt spid="27"/>
                                        </p:tgtEl>
                                      </p:cBhvr>
                                    </p:animEffect>
                                  </p:childTnLst>
                                </p:cTn>
                              </p:par>
                            </p:childTnLst>
                          </p:cTn>
                        </p:par>
                        <p:par>
                          <p:cTn id="195" fill="hold">
                            <p:stCondLst>
                              <p:cond delay="7000"/>
                            </p:stCondLst>
                            <p:childTnLst>
                              <p:par>
                                <p:cTn id="196" presetID="1" presetClass="entr" presetSubtype="0" fill="hold" grpId="0" nodeType="afterEffect">
                                  <p:stCondLst>
                                    <p:cond delay="500"/>
                                  </p:stCondLst>
                                  <p:childTnLst>
                                    <p:set>
                                      <p:cBhvr>
                                        <p:cTn id="197" dur="1" fill="hold">
                                          <p:stCondLst>
                                            <p:cond delay="0"/>
                                          </p:stCondLst>
                                        </p:cTn>
                                        <p:tgtEl>
                                          <p:spTgt spid="46"/>
                                        </p:tgtEl>
                                        <p:attrNameLst>
                                          <p:attrName>style.visibility</p:attrName>
                                        </p:attrNameLst>
                                      </p:cBhvr>
                                      <p:to>
                                        <p:strVal val="visible"/>
                                      </p:to>
                                    </p:set>
                                  </p:childTnLst>
                                </p:cTn>
                              </p:par>
                            </p:childTnLst>
                          </p:cTn>
                        </p:par>
                        <p:par>
                          <p:cTn id="198" fill="hold">
                            <p:stCondLst>
                              <p:cond delay="7500"/>
                            </p:stCondLst>
                            <p:childTnLst>
                              <p:par>
                                <p:cTn id="199" presetID="1" presetClass="entr" presetSubtype="0" fill="hold" grpId="0" nodeType="afterEffect">
                                  <p:stCondLst>
                                    <p:cond delay="1000"/>
                                  </p:stCondLst>
                                  <p:childTnLst>
                                    <p:set>
                                      <p:cBhvr>
                                        <p:cTn id="20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build="p"/>
      <p:bldP spid="10" grpId="0" animBg="1"/>
      <p:bldP spid="11" grpId="0" animBg="1"/>
      <p:bldP spid="12" grpId="0" animBg="1"/>
      <p:bldP spid="13" grpId="0" animBg="1"/>
      <p:bldP spid="14" grpId="0" animBg="1"/>
      <p:bldP spid="15" grpId="0" animBg="1"/>
      <p:bldP spid="16" grpId="0" animBg="1"/>
      <p:bldP spid="18" grpId="0" animBg="1"/>
      <p:bldP spid="26" grpId="0"/>
      <p:bldP spid="47" grpId="0" animBg="1"/>
      <p:bldP spid="46" grpId="0" animBg="1"/>
      <p:bldP spid="45" grpId="0" animBg="1"/>
      <p:bldP spid="4" grpId="0" animBg="1"/>
      <p:bldP spid="19" grpId="0" animBg="1"/>
      <p:bldP spid="20" grpId="0" animBg="1"/>
      <p:bldP spid="27" grpId="0" animBg="1"/>
      <p:bldP spid="28" grpId="0" animBg="1"/>
      <p:bldP spid="29" grpId="0" animBg="1"/>
      <p:bldP spid="30" grpId="0" animBg="1"/>
      <p:bldP spid="31" grpId="0" animBg="1"/>
      <p:bldP spid="32" grpId="0" animBg="1"/>
      <p:bldP spid="33" grpId="0" animBg="1"/>
      <p:bldP spid="34" grpId="0" animBg="1"/>
      <p:bldP spid="35" grpId="0"/>
      <p:bldP spid="2" grpId="0" animBg="1"/>
      <p:bldP spid="36" grpId="0" animBg="1"/>
      <p:bldP spid="37" grpId="0" animBg="1"/>
      <p:bldP spid="38" grpId="0" animBg="1"/>
      <p:bldP spid="5" grpId="0"/>
      <p:bldP spid="39" grpId="0" animBg="1"/>
      <p:bldP spid="40" grpId="0" animBg="1"/>
      <p:bldP spid="41" grpId="0" animBg="1"/>
      <p:bldP spid="42" grpId="0" animBg="1"/>
      <p:bldP spid="43" grpId="0" animBg="1"/>
      <p:bldP spid="4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1657" y="274638"/>
            <a:ext cx="8110161" cy="964615"/>
          </a:xfrm>
        </p:spPr>
        <p:txBody>
          <a:bodyPr/>
          <a:lstStyle/>
          <a:p>
            <a:r>
              <a:rPr lang="en-IE" dirty="0" smtClean="0"/>
              <a:t>Storage Area Network (SAN)</a:t>
            </a:r>
            <a:endParaRPr lang="en-IE" dirty="0"/>
          </a:p>
        </p:txBody>
      </p:sp>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pic>
        <p:nvPicPr>
          <p:cNvPr id="5" name="Picture 4"/>
          <p:cNvPicPr>
            <a:picLocks noChangeAspect="1"/>
          </p:cNvPicPr>
          <p:nvPr/>
        </p:nvPicPr>
        <p:blipFill>
          <a:blip r:embed="rId3"/>
          <a:stretch>
            <a:fillRect/>
          </a:stretch>
        </p:blipFill>
        <p:spPr>
          <a:xfrm>
            <a:off x="4740442" y="1239253"/>
            <a:ext cx="7074569" cy="4980945"/>
          </a:xfrm>
          <a:prstGeom prst="rect">
            <a:avLst/>
          </a:prstGeom>
        </p:spPr>
      </p:pic>
    </p:spTree>
    <p:extLst>
      <p:ext uri="{BB962C8B-B14F-4D97-AF65-F5344CB8AC3E}">
        <p14:creationId xmlns:p14="http://schemas.microsoft.com/office/powerpoint/2010/main" val="22963736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srcRect t="9795"/>
          <a:stretch/>
        </p:blipFill>
        <p:spPr>
          <a:xfrm>
            <a:off x="5741142" y="132347"/>
            <a:ext cx="6073869" cy="6089865"/>
          </a:xfrm>
          <a:prstGeom prst="rect">
            <a:avLst/>
          </a:prstGeom>
          <a:ln>
            <a:solidFill>
              <a:schemeClr val="tx1"/>
            </a:solidFill>
          </a:ln>
        </p:spPr>
      </p:pic>
      <p:sp>
        <p:nvSpPr>
          <p:cNvPr id="7" name="TextBox 6"/>
          <p:cNvSpPr txBox="1"/>
          <p:nvPr/>
        </p:nvSpPr>
        <p:spPr>
          <a:xfrm>
            <a:off x="505326" y="2093495"/>
            <a:ext cx="4030579" cy="2308324"/>
          </a:xfrm>
          <a:prstGeom prst="rect">
            <a:avLst/>
          </a:prstGeom>
          <a:noFill/>
        </p:spPr>
        <p:txBody>
          <a:bodyPr wrap="square" rtlCol="0">
            <a:spAutoFit/>
          </a:bodyPr>
          <a:lstStyle/>
          <a:p>
            <a:r>
              <a:rPr lang="en-IE" sz="3600" b="1" dirty="0" smtClean="0">
                <a:latin typeface="Liberation Serif" panose="02020603050405020304" pitchFamily="18" charset="0"/>
                <a:ea typeface="Liberation Serif" panose="02020603050405020304" pitchFamily="18" charset="0"/>
                <a:cs typeface="Liberation Serif" panose="02020603050405020304" pitchFamily="18" charset="0"/>
              </a:rPr>
              <a:t>S</a:t>
            </a:r>
            <a:r>
              <a:rPr lang="en-IE" sz="3600" dirty="0" smtClean="0">
                <a:latin typeface="Liberation Serif" panose="02020603050405020304" pitchFamily="18" charset="0"/>
                <a:ea typeface="Liberation Serif" panose="02020603050405020304" pitchFamily="18" charset="0"/>
                <a:cs typeface="Liberation Serif" panose="02020603050405020304" pitchFamily="18" charset="0"/>
              </a:rPr>
              <a:t>torage</a:t>
            </a:r>
            <a:r>
              <a:rPr lang="en-IE" sz="3600" b="1" dirty="0" smtClean="0">
                <a:latin typeface="Liberation Serif" panose="02020603050405020304" pitchFamily="18" charset="0"/>
                <a:ea typeface="Liberation Serif" panose="02020603050405020304" pitchFamily="18" charset="0"/>
                <a:cs typeface="Liberation Serif" panose="02020603050405020304" pitchFamily="18" charset="0"/>
              </a:rPr>
              <a:t> A</a:t>
            </a:r>
            <a:r>
              <a:rPr lang="en-IE" sz="3600" dirty="0" smtClean="0">
                <a:latin typeface="Liberation Serif" panose="02020603050405020304" pitchFamily="18" charset="0"/>
                <a:ea typeface="Liberation Serif" panose="02020603050405020304" pitchFamily="18" charset="0"/>
                <a:cs typeface="Liberation Serif" panose="02020603050405020304" pitchFamily="18" charset="0"/>
              </a:rPr>
              <a:t>rea</a:t>
            </a:r>
            <a:r>
              <a:rPr lang="en-IE" sz="3600" b="1" dirty="0" smtClean="0">
                <a:latin typeface="Liberation Serif" panose="02020603050405020304" pitchFamily="18" charset="0"/>
                <a:ea typeface="Liberation Serif" panose="02020603050405020304" pitchFamily="18" charset="0"/>
                <a:cs typeface="Liberation Serif" panose="02020603050405020304" pitchFamily="18" charset="0"/>
              </a:rPr>
              <a:t> N</a:t>
            </a:r>
            <a:r>
              <a:rPr lang="en-IE" sz="3600" dirty="0" smtClean="0">
                <a:latin typeface="Liberation Serif" panose="02020603050405020304" pitchFamily="18" charset="0"/>
                <a:ea typeface="Liberation Serif" panose="02020603050405020304" pitchFamily="18" charset="0"/>
                <a:cs typeface="Liberation Serif" panose="02020603050405020304" pitchFamily="18" charset="0"/>
              </a:rPr>
              <a:t>etworks</a:t>
            </a:r>
            <a:r>
              <a:rPr lang="en-IE" sz="3600" b="1" dirty="0" smtClean="0">
                <a:latin typeface="Liberation Serif" panose="02020603050405020304" pitchFamily="18" charset="0"/>
                <a:ea typeface="Liberation Serif" panose="02020603050405020304" pitchFamily="18" charset="0"/>
                <a:cs typeface="Liberation Serif" panose="02020603050405020304" pitchFamily="18" charset="0"/>
              </a:rPr>
              <a:t> in a </a:t>
            </a:r>
          </a:p>
          <a:p>
            <a:r>
              <a:rPr lang="en-IE" sz="3600" b="1" dirty="0" smtClean="0">
                <a:latin typeface="Liberation Serif" panose="02020603050405020304" pitchFamily="18" charset="0"/>
                <a:ea typeface="Liberation Serif" panose="02020603050405020304" pitchFamily="18" charset="0"/>
                <a:cs typeface="Liberation Serif" panose="02020603050405020304" pitchFamily="18" charset="0"/>
              </a:rPr>
              <a:t>Virtual Environment</a:t>
            </a:r>
            <a:endParaRPr lang="en-IE" sz="36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Tree>
    <p:extLst>
      <p:ext uri="{BB962C8B-B14F-4D97-AF65-F5344CB8AC3E}">
        <p14:creationId xmlns:p14="http://schemas.microsoft.com/office/powerpoint/2010/main" val="4006674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1657" y="274638"/>
            <a:ext cx="8110161" cy="940551"/>
          </a:xfrm>
        </p:spPr>
        <p:txBody>
          <a:bodyPr/>
          <a:lstStyle/>
          <a:p>
            <a:r>
              <a:rPr lang="en-IE" dirty="0" smtClean="0"/>
              <a:t>SAN</a:t>
            </a:r>
            <a:r>
              <a:rPr lang="en-IE" dirty="0"/>
              <a:t> </a:t>
            </a:r>
            <a:r>
              <a:rPr lang="en-IE" dirty="0" smtClean="0"/>
              <a:t>cont.</a:t>
            </a:r>
            <a:endParaRPr lang="en-IE" dirty="0"/>
          </a:p>
        </p:txBody>
      </p:sp>
      <p:sp>
        <p:nvSpPr>
          <p:cNvPr id="3" name="Content Placeholder 2"/>
          <p:cNvSpPr>
            <a:spLocks noGrp="1"/>
          </p:cNvSpPr>
          <p:nvPr>
            <p:ph idx="1"/>
          </p:nvPr>
        </p:nvSpPr>
        <p:spPr/>
        <p:txBody>
          <a:bodyPr/>
          <a:lstStyle/>
          <a:p>
            <a:r>
              <a:rPr lang="en-US" b="1" dirty="0">
                <a:solidFill>
                  <a:schemeClr val="accent2"/>
                </a:solidFill>
              </a:rPr>
              <a:t>SAN</a:t>
            </a:r>
            <a:r>
              <a:rPr lang="en-US" dirty="0">
                <a:solidFill>
                  <a:schemeClr val="accent2"/>
                </a:solidFill>
              </a:rPr>
              <a:t> </a:t>
            </a:r>
            <a:r>
              <a:rPr lang="en-US" dirty="0"/>
              <a:t>storage has the </a:t>
            </a:r>
            <a:r>
              <a:rPr lang="en-US" dirty="0" smtClean="0"/>
              <a:t>following </a:t>
            </a:r>
            <a:r>
              <a:rPr lang="en-US" dirty="0"/>
              <a:t>pros and cons</a:t>
            </a:r>
            <a:r>
              <a:rPr lang="en-US" dirty="0" smtClean="0"/>
              <a:t>:</a:t>
            </a:r>
          </a:p>
          <a:p>
            <a:pPr lvl="1"/>
            <a:r>
              <a:rPr lang="en-US" b="1" dirty="0" smtClean="0"/>
              <a:t>SAN</a:t>
            </a:r>
            <a:r>
              <a:rPr lang="en-US" dirty="0" smtClean="0"/>
              <a:t> </a:t>
            </a:r>
            <a:r>
              <a:rPr lang="en-US" b="1" dirty="0" smtClean="0"/>
              <a:t>storage is sharable</a:t>
            </a:r>
            <a:r>
              <a:rPr lang="en-US" dirty="0" smtClean="0"/>
              <a:t>. </a:t>
            </a:r>
            <a:r>
              <a:rPr lang="en-IE" dirty="0"/>
              <a:t>Resources may be easily shared between multiple virtual server hardware devices. This is important in clustered virtual server environments</a:t>
            </a:r>
            <a:r>
              <a:rPr lang="en-IE" dirty="0" smtClean="0"/>
              <a:t>.</a:t>
            </a:r>
          </a:p>
          <a:p>
            <a:pPr lvl="1"/>
            <a:r>
              <a:rPr lang="en-IE" b="1" dirty="0" smtClean="0"/>
              <a:t>SAN</a:t>
            </a:r>
            <a:r>
              <a:rPr lang="en-IE" dirty="0" smtClean="0"/>
              <a:t> </a:t>
            </a:r>
            <a:r>
              <a:rPr lang="en-IE" b="1" dirty="0" smtClean="0"/>
              <a:t>storage is </a:t>
            </a:r>
            <a:r>
              <a:rPr lang="en-IE" b="1" dirty="0"/>
              <a:t>highly scalable</a:t>
            </a:r>
            <a:r>
              <a:rPr lang="en-IE" dirty="0"/>
              <a:t>, both from a </a:t>
            </a:r>
            <a:r>
              <a:rPr lang="en-IE" b="1" dirty="0"/>
              <a:t>capacity</a:t>
            </a:r>
            <a:r>
              <a:rPr lang="en-IE" dirty="0"/>
              <a:t> and </a:t>
            </a:r>
            <a:r>
              <a:rPr lang="en-IE" b="1" dirty="0"/>
              <a:t>performance</a:t>
            </a:r>
            <a:r>
              <a:rPr lang="en-IE" dirty="0"/>
              <a:t> perspective. For large deployments of virtual servers, scalability is extremely important and the whole premise of </a:t>
            </a:r>
            <a:r>
              <a:rPr lang="en-IE" b="1" dirty="0">
                <a:solidFill>
                  <a:srgbClr val="00B0F0"/>
                </a:solidFill>
              </a:rPr>
              <a:t>SAN</a:t>
            </a:r>
            <a:r>
              <a:rPr lang="en-IE" dirty="0">
                <a:solidFill>
                  <a:srgbClr val="00B0F0"/>
                </a:solidFill>
              </a:rPr>
              <a:t> </a:t>
            </a:r>
            <a:r>
              <a:rPr lang="en-IE" dirty="0"/>
              <a:t>is to provide high levels of scale</a:t>
            </a:r>
            <a:r>
              <a:rPr lang="en-IE" dirty="0" smtClean="0"/>
              <a:t>.</a:t>
            </a:r>
          </a:p>
          <a:p>
            <a:pPr lvl="1"/>
            <a:r>
              <a:rPr lang="en-IE" b="1" dirty="0"/>
              <a:t>SAN storage provides synchronous replication.</a:t>
            </a:r>
            <a:r>
              <a:rPr lang="en-IE" dirty="0"/>
              <a:t> Synchronous replication isn't typically available on NAS implementations, and for many environments, this may be a key requirement for a disaster recovery strategy.</a:t>
            </a:r>
          </a:p>
          <a:p>
            <a:pPr lvl="1"/>
            <a:r>
              <a:rPr lang="en-IE" b="1" dirty="0"/>
              <a:t>SAN environments are highly resilient.</a:t>
            </a:r>
            <a:r>
              <a:rPr lang="en-IE" dirty="0"/>
              <a:t> </a:t>
            </a:r>
            <a:r>
              <a:rPr lang="en-IE" dirty="0">
                <a:solidFill>
                  <a:schemeClr val="accent2"/>
                </a:solidFill>
              </a:rPr>
              <a:t>SAN</a:t>
            </a:r>
            <a:r>
              <a:rPr lang="en-IE" dirty="0"/>
              <a:t> environments are well equipped with dual fabrics, </a:t>
            </a:r>
            <a:r>
              <a:rPr lang="en-IE" dirty="0">
                <a:solidFill>
                  <a:srgbClr val="00B0F0"/>
                </a:solidFill>
              </a:rPr>
              <a:t>Host Bus Adapters </a:t>
            </a:r>
            <a:r>
              <a:rPr lang="en-IE" dirty="0"/>
              <a:t>(</a:t>
            </a:r>
            <a:r>
              <a:rPr lang="en-IE" b="1" dirty="0">
                <a:solidFill>
                  <a:srgbClr val="00B0F0"/>
                </a:solidFill>
              </a:rPr>
              <a:t>HBAs</a:t>
            </a:r>
            <a:r>
              <a:rPr lang="en-IE" dirty="0"/>
              <a:t>) and highly available storage arrays.</a:t>
            </a:r>
          </a:p>
          <a:p>
            <a:pPr marL="457200" lvl="1" indent="0">
              <a:buNone/>
            </a:pPr>
            <a:endParaRPr lang="en-IE" dirty="0"/>
          </a:p>
        </p:txBody>
      </p:sp>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22506136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1657" y="274638"/>
            <a:ext cx="8110161" cy="904457"/>
          </a:xfrm>
        </p:spPr>
        <p:txBody>
          <a:bodyPr/>
          <a:lstStyle/>
          <a:p>
            <a:r>
              <a:rPr lang="en-IE" dirty="0" smtClean="0"/>
              <a:t>Network-attached Storage (NAS)</a:t>
            </a:r>
            <a:endParaRPr lang="en-IE" dirty="0"/>
          </a:p>
        </p:txBody>
      </p:sp>
      <p:sp>
        <p:nvSpPr>
          <p:cNvPr id="3" name="Content Placeholder 2"/>
          <p:cNvSpPr>
            <a:spLocks noGrp="1"/>
          </p:cNvSpPr>
          <p:nvPr>
            <p:ph idx="1"/>
          </p:nvPr>
        </p:nvSpPr>
        <p:spPr/>
        <p:txBody>
          <a:bodyPr/>
          <a:lstStyle/>
          <a:p>
            <a:r>
              <a:rPr lang="en-US" dirty="0">
                <a:solidFill>
                  <a:srgbClr val="00B0F0"/>
                </a:solidFill>
              </a:rPr>
              <a:t>Networked-attached storage </a:t>
            </a:r>
            <a:r>
              <a:rPr lang="en-US" dirty="0"/>
              <a:t>provides connectivity to the virtual server through a TCP/IP connection and storage access is provided at the file level. </a:t>
            </a:r>
            <a:r>
              <a:rPr lang="en-US" b="1" dirty="0">
                <a:solidFill>
                  <a:srgbClr val="00B0F0"/>
                </a:solidFill>
              </a:rPr>
              <a:t>NAS</a:t>
            </a:r>
            <a:r>
              <a:rPr lang="en-US" dirty="0">
                <a:solidFill>
                  <a:srgbClr val="00B0F0"/>
                </a:solidFill>
              </a:rPr>
              <a:t> </a:t>
            </a:r>
            <a:r>
              <a:rPr lang="en-US" dirty="0"/>
              <a:t>pros and cons include:</a:t>
            </a:r>
            <a:endParaRPr lang="en-IE" dirty="0"/>
          </a:p>
          <a:p>
            <a:pPr lvl="1"/>
            <a:r>
              <a:rPr lang="en-IE" b="1" dirty="0"/>
              <a:t>NAS is shareable.</a:t>
            </a:r>
            <a:r>
              <a:rPr lang="en-IE" dirty="0"/>
              <a:t> Resources may be shared by multiple ESX deployments. This is a key benefit when using clustered virtual environments and features such as </a:t>
            </a:r>
            <a:r>
              <a:rPr lang="en-IE" dirty="0" err="1"/>
              <a:t>VMotion</a:t>
            </a:r>
            <a:r>
              <a:rPr lang="en-IE" dirty="0"/>
              <a:t>.</a:t>
            </a:r>
          </a:p>
          <a:p>
            <a:pPr lvl="1"/>
            <a:r>
              <a:rPr lang="en-IE" b="1" dirty="0"/>
              <a:t>NAS is scalable in terms of capacity and performance.</a:t>
            </a:r>
            <a:r>
              <a:rPr lang="en-IE" dirty="0"/>
              <a:t> For larger virtual deployments, performance becomes a big issue. </a:t>
            </a:r>
            <a:endParaRPr lang="en-IE" dirty="0" smtClean="0"/>
          </a:p>
          <a:p>
            <a:pPr lvl="1"/>
            <a:r>
              <a:rPr lang="en-IE" b="1" dirty="0" smtClean="0"/>
              <a:t>NAS </a:t>
            </a:r>
            <a:r>
              <a:rPr lang="en-IE" b="1" dirty="0"/>
              <a:t>provides advanced features such as thin provisioning, replication and snapshots</a:t>
            </a:r>
            <a:r>
              <a:rPr lang="en-IE" b="1" dirty="0" smtClean="0"/>
              <a:t>. </a:t>
            </a:r>
            <a:r>
              <a:rPr lang="en-IE" dirty="0"/>
              <a:t>For many virtual environments, these features are particularly beneficial. </a:t>
            </a:r>
            <a:endParaRPr lang="en-IE" dirty="0" smtClean="0"/>
          </a:p>
          <a:p>
            <a:pPr lvl="1"/>
            <a:r>
              <a:rPr lang="en-IE" b="1" dirty="0"/>
              <a:t>NAS abstracts storage management from the server.</a:t>
            </a:r>
            <a:r>
              <a:rPr lang="en-IE" dirty="0"/>
              <a:t> This means the virtual machine images can be managed (and subsequently backed up) as a file system.</a:t>
            </a:r>
          </a:p>
          <a:p>
            <a:pPr lvl="1"/>
            <a:r>
              <a:rPr lang="en-IE" b="1" dirty="0"/>
              <a:t>NAS can be </a:t>
            </a:r>
            <a:r>
              <a:rPr lang="en-IE" b="1" dirty="0" smtClean="0"/>
              <a:t>costly. </a:t>
            </a:r>
            <a:r>
              <a:rPr lang="en-IE" dirty="0" smtClean="0"/>
              <a:t>Despite that the range of </a:t>
            </a:r>
            <a:r>
              <a:rPr lang="en-IE" b="1" dirty="0" smtClean="0"/>
              <a:t>NAS</a:t>
            </a:r>
            <a:r>
              <a:rPr lang="en-IE" dirty="0" smtClean="0"/>
              <a:t> devices grows continuously.</a:t>
            </a:r>
            <a:endParaRPr lang="en-IE" dirty="0"/>
          </a:p>
        </p:txBody>
      </p:sp>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17753376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pic>
        <p:nvPicPr>
          <p:cNvPr id="5" name="Picture 4"/>
          <p:cNvPicPr>
            <a:picLocks noChangeAspect="1"/>
          </p:cNvPicPr>
          <p:nvPr/>
        </p:nvPicPr>
        <p:blipFill>
          <a:blip r:embed="rId3"/>
          <a:stretch>
            <a:fillRect/>
          </a:stretch>
        </p:blipFill>
        <p:spPr>
          <a:xfrm>
            <a:off x="4857962" y="219702"/>
            <a:ext cx="6932985" cy="6012656"/>
          </a:xfrm>
          <a:prstGeom prst="rect">
            <a:avLst/>
          </a:prstGeom>
        </p:spPr>
      </p:pic>
      <p:sp>
        <p:nvSpPr>
          <p:cNvPr id="6" name="TextBox 5"/>
          <p:cNvSpPr txBox="1"/>
          <p:nvPr/>
        </p:nvSpPr>
        <p:spPr>
          <a:xfrm>
            <a:off x="360947" y="1951740"/>
            <a:ext cx="3344779" cy="2308324"/>
          </a:xfrm>
          <a:prstGeom prst="rect">
            <a:avLst/>
          </a:prstGeom>
          <a:noFill/>
        </p:spPr>
        <p:txBody>
          <a:bodyPr wrap="square" rtlCol="0">
            <a:spAutoFit/>
          </a:bodyPr>
          <a:lstStyle/>
          <a:p>
            <a:r>
              <a:rPr lang="en-IE" sz="3600" b="1" dirty="0" smtClean="0">
                <a:latin typeface="Liberation Serif" panose="02020603050405020304" pitchFamily="18" charset="0"/>
                <a:ea typeface="Liberation Serif" panose="02020603050405020304" pitchFamily="18" charset="0"/>
                <a:cs typeface="Liberation Serif" panose="02020603050405020304" pitchFamily="18" charset="0"/>
              </a:rPr>
              <a:t>A System with various types of storage subsystems</a:t>
            </a:r>
            <a:endParaRPr lang="en-IE" sz="36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Tree>
    <p:extLst>
      <p:ext uri="{BB962C8B-B14F-4D97-AF65-F5344CB8AC3E}">
        <p14:creationId xmlns:p14="http://schemas.microsoft.com/office/powerpoint/2010/main" val="883805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643605" y="0"/>
            <a:ext cx="5691522" cy="6244390"/>
          </a:xfrm>
          <a:prstGeom prst="rect">
            <a:avLst/>
          </a:prstGeom>
        </p:spPr>
      </p:pic>
      <p:sp>
        <p:nvSpPr>
          <p:cNvPr id="5" name="TextBox 4"/>
          <p:cNvSpPr txBox="1"/>
          <p:nvPr/>
        </p:nvSpPr>
        <p:spPr>
          <a:xfrm>
            <a:off x="360947" y="1951740"/>
            <a:ext cx="3344779" cy="1200329"/>
          </a:xfrm>
          <a:prstGeom prst="rect">
            <a:avLst/>
          </a:prstGeom>
          <a:noFill/>
        </p:spPr>
        <p:txBody>
          <a:bodyPr wrap="square" rtlCol="0">
            <a:spAutoFit/>
          </a:bodyPr>
          <a:lstStyle/>
          <a:p>
            <a:r>
              <a:rPr lang="en-IE" sz="3600" b="1" dirty="0" smtClean="0">
                <a:latin typeface="Liberation Serif" panose="02020603050405020304" pitchFamily="18" charset="0"/>
                <a:ea typeface="Liberation Serif" panose="02020603050405020304" pitchFamily="18" charset="0"/>
                <a:cs typeface="Liberation Serif" panose="02020603050405020304" pitchFamily="18" charset="0"/>
              </a:rPr>
              <a:t>A Data Centre</a:t>
            </a:r>
          </a:p>
          <a:p>
            <a:r>
              <a:rPr lang="en-IE" sz="3600" b="1" dirty="0" smtClean="0">
                <a:latin typeface="Liberation Serif" panose="02020603050405020304" pitchFamily="18" charset="0"/>
                <a:ea typeface="Liberation Serif" panose="02020603050405020304" pitchFamily="18" charset="0"/>
                <a:cs typeface="Liberation Serif" panose="02020603050405020304" pitchFamily="18" charset="0"/>
              </a:rPr>
              <a:t>example</a:t>
            </a:r>
            <a:endParaRPr lang="en-IE" sz="36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Tree>
    <p:extLst>
      <p:ext uri="{BB962C8B-B14F-4D97-AF65-F5344CB8AC3E}">
        <p14:creationId xmlns:p14="http://schemas.microsoft.com/office/powerpoint/2010/main" val="3506092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61657" y="274638"/>
            <a:ext cx="8110161" cy="949728"/>
          </a:xfrm>
        </p:spPr>
        <p:txBody>
          <a:bodyPr/>
          <a:lstStyle/>
          <a:p>
            <a:r>
              <a:rPr lang="en-IE" dirty="0" smtClean="0"/>
              <a:t>Overview</a:t>
            </a:r>
            <a:endParaRPr lang="en-IE" dirty="0"/>
          </a:p>
        </p:txBody>
      </p:sp>
      <p:sp>
        <p:nvSpPr>
          <p:cNvPr id="7" name="Content Placeholder 6"/>
          <p:cNvSpPr>
            <a:spLocks noGrp="1"/>
          </p:cNvSpPr>
          <p:nvPr>
            <p:ph idx="1"/>
          </p:nvPr>
        </p:nvSpPr>
        <p:spPr>
          <a:xfrm>
            <a:off x="609601" y="1425844"/>
            <a:ext cx="10962217" cy="4692381"/>
          </a:xfrm>
        </p:spPr>
        <p:txBody>
          <a:bodyPr/>
          <a:lstStyle/>
          <a:p>
            <a:pPr>
              <a:buFont typeface="Wingdings" panose="05000000000000000000" pitchFamily="2" charset="2"/>
              <a:buChar char="§"/>
            </a:pPr>
            <a:r>
              <a:rPr lang="en-IE" b="1" dirty="0" smtClean="0"/>
              <a:t>Basic idea </a:t>
            </a:r>
            <a:r>
              <a:rPr lang="en-IE" dirty="0" smtClean="0"/>
              <a:t>– abstract hardware of a single machine (server) into several </a:t>
            </a:r>
            <a:r>
              <a:rPr lang="en-IE" b="1" dirty="0" smtClean="0"/>
              <a:t>different</a:t>
            </a:r>
            <a:r>
              <a:rPr lang="en-IE" dirty="0" smtClean="0"/>
              <a:t> execution environments</a:t>
            </a:r>
          </a:p>
          <a:p>
            <a:pPr lvl="1">
              <a:buFont typeface="Wingdings" panose="05000000000000000000" pitchFamily="2" charset="2"/>
              <a:buChar char="§"/>
            </a:pPr>
            <a:r>
              <a:rPr lang="en-IE" dirty="0" smtClean="0"/>
              <a:t>Layered approach is used as shown in the previous slide</a:t>
            </a:r>
          </a:p>
          <a:p>
            <a:pPr lvl="1">
              <a:buFont typeface="Wingdings" panose="05000000000000000000" pitchFamily="2" charset="2"/>
              <a:buChar char="§"/>
            </a:pPr>
            <a:r>
              <a:rPr lang="en-IE" dirty="0" smtClean="0"/>
              <a:t>A layer (software) creates a </a:t>
            </a:r>
            <a:r>
              <a:rPr lang="en-IE" b="1" dirty="0" smtClean="0">
                <a:solidFill>
                  <a:srgbClr val="00B0F0"/>
                </a:solidFill>
              </a:rPr>
              <a:t>virtual machine </a:t>
            </a:r>
            <a:r>
              <a:rPr lang="en-IE" b="1" dirty="0" smtClean="0">
                <a:solidFill>
                  <a:schemeClr val="tx1"/>
                </a:solidFill>
              </a:rPr>
              <a:t>(</a:t>
            </a:r>
            <a:r>
              <a:rPr lang="en-IE" b="1" dirty="0" smtClean="0">
                <a:solidFill>
                  <a:srgbClr val="00B0F0"/>
                </a:solidFill>
              </a:rPr>
              <a:t>VM</a:t>
            </a:r>
            <a:r>
              <a:rPr lang="en-IE" b="1" dirty="0" smtClean="0">
                <a:solidFill>
                  <a:schemeClr val="tx1"/>
                </a:solidFill>
              </a:rPr>
              <a:t>) </a:t>
            </a:r>
            <a:r>
              <a:rPr lang="en-IE" dirty="0" smtClean="0">
                <a:solidFill>
                  <a:schemeClr val="tx1"/>
                </a:solidFill>
              </a:rPr>
              <a:t>where an </a:t>
            </a:r>
            <a:r>
              <a:rPr lang="en-IE" b="1" dirty="0" smtClean="0">
                <a:solidFill>
                  <a:schemeClr val="tx1"/>
                </a:solidFill>
              </a:rPr>
              <a:t>OS</a:t>
            </a:r>
            <a:r>
              <a:rPr lang="en-IE" dirty="0" smtClean="0">
                <a:solidFill>
                  <a:schemeClr val="tx1"/>
                </a:solidFill>
              </a:rPr>
              <a:t> and </a:t>
            </a:r>
            <a:r>
              <a:rPr lang="en-IE" b="1" dirty="0" smtClean="0">
                <a:solidFill>
                  <a:schemeClr val="tx1"/>
                </a:solidFill>
              </a:rPr>
              <a:t>applications</a:t>
            </a:r>
            <a:r>
              <a:rPr lang="en-IE" dirty="0" smtClean="0">
                <a:solidFill>
                  <a:schemeClr val="tx1"/>
                </a:solidFill>
              </a:rPr>
              <a:t> can run</a:t>
            </a:r>
          </a:p>
          <a:p>
            <a:pPr>
              <a:buFont typeface="Wingdings" panose="05000000000000000000" pitchFamily="2" charset="2"/>
              <a:buChar char="§"/>
            </a:pPr>
            <a:r>
              <a:rPr lang="en-IE" b="1" dirty="0" smtClean="0">
                <a:solidFill>
                  <a:schemeClr val="tx1"/>
                </a:solidFill>
              </a:rPr>
              <a:t>Components</a:t>
            </a:r>
          </a:p>
          <a:p>
            <a:pPr lvl="1">
              <a:buFont typeface="Wingdings" panose="05000000000000000000" pitchFamily="2" charset="2"/>
              <a:buChar char="§"/>
            </a:pPr>
            <a:r>
              <a:rPr lang="en-IE" b="1" dirty="0" smtClean="0">
                <a:solidFill>
                  <a:srgbClr val="00B0F0"/>
                </a:solidFill>
              </a:rPr>
              <a:t>Host</a:t>
            </a:r>
            <a:r>
              <a:rPr lang="en-IE" b="1" dirty="0" smtClean="0">
                <a:solidFill>
                  <a:schemeClr val="tx1"/>
                </a:solidFill>
              </a:rPr>
              <a:t> – </a:t>
            </a:r>
            <a:r>
              <a:rPr lang="en-IE" dirty="0" smtClean="0">
                <a:solidFill>
                  <a:schemeClr val="tx1"/>
                </a:solidFill>
              </a:rPr>
              <a:t>underlying hardware machine</a:t>
            </a:r>
          </a:p>
          <a:p>
            <a:pPr lvl="1">
              <a:buFont typeface="Wingdings" panose="05000000000000000000" pitchFamily="2" charset="2"/>
              <a:buChar char="§"/>
            </a:pPr>
            <a:r>
              <a:rPr lang="en-IE" b="1" dirty="0" smtClean="0">
                <a:solidFill>
                  <a:srgbClr val="00B0F0"/>
                </a:solidFill>
              </a:rPr>
              <a:t>Virtual Machine Monitor </a:t>
            </a:r>
            <a:r>
              <a:rPr lang="en-IE" dirty="0" smtClean="0">
                <a:solidFill>
                  <a:schemeClr val="tx1"/>
                </a:solidFill>
              </a:rPr>
              <a:t>(</a:t>
            </a:r>
            <a:r>
              <a:rPr lang="en-IE" b="1" dirty="0" smtClean="0">
                <a:solidFill>
                  <a:srgbClr val="00B0F0"/>
                </a:solidFill>
              </a:rPr>
              <a:t>manager</a:t>
            </a:r>
            <a:r>
              <a:rPr lang="en-IE" dirty="0" smtClean="0">
                <a:solidFill>
                  <a:schemeClr val="tx1"/>
                </a:solidFill>
              </a:rPr>
              <a:t>) or </a:t>
            </a:r>
            <a:r>
              <a:rPr lang="en-IE" b="1" dirty="0" smtClean="0">
                <a:solidFill>
                  <a:srgbClr val="00B0F0"/>
                </a:solidFill>
              </a:rPr>
              <a:t>hypervisor</a:t>
            </a:r>
            <a:r>
              <a:rPr lang="en-IE" dirty="0" smtClean="0">
                <a:solidFill>
                  <a:schemeClr val="tx1"/>
                </a:solidFill>
              </a:rPr>
              <a:t> – creates, runs and manages virtual machines by providing an interface that is </a:t>
            </a:r>
            <a:r>
              <a:rPr lang="en-IE" b="1" i="1" dirty="0" smtClean="0">
                <a:solidFill>
                  <a:schemeClr val="tx1"/>
                </a:solidFill>
              </a:rPr>
              <a:t>identical</a:t>
            </a:r>
            <a:r>
              <a:rPr lang="en-IE" dirty="0" smtClean="0">
                <a:solidFill>
                  <a:schemeClr val="tx1"/>
                </a:solidFill>
              </a:rPr>
              <a:t> to the </a:t>
            </a:r>
            <a:r>
              <a:rPr lang="en-IE" b="1" dirty="0" smtClean="0">
                <a:solidFill>
                  <a:srgbClr val="00B0F0"/>
                </a:solidFill>
              </a:rPr>
              <a:t>host</a:t>
            </a:r>
          </a:p>
          <a:p>
            <a:pPr lvl="2">
              <a:buFont typeface="Wingdings" panose="05000000000000000000" pitchFamily="2" charset="2"/>
              <a:buChar char="§"/>
            </a:pPr>
            <a:r>
              <a:rPr lang="en-IE" sz="1800" b="1" dirty="0" smtClean="0">
                <a:solidFill>
                  <a:srgbClr val="C00000"/>
                </a:solidFill>
              </a:rPr>
              <a:t>Except in the paravirtualisation case</a:t>
            </a:r>
            <a:r>
              <a:rPr lang="en-IE" sz="1800" b="1" dirty="0" smtClean="0">
                <a:solidFill>
                  <a:schemeClr val="tx1"/>
                </a:solidFill>
              </a:rPr>
              <a:t> (explained later)</a:t>
            </a:r>
            <a:endParaRPr lang="en-IE" b="1" dirty="0" smtClean="0">
              <a:solidFill>
                <a:schemeClr val="tx1"/>
              </a:solidFill>
            </a:endParaRPr>
          </a:p>
          <a:p>
            <a:pPr lvl="1">
              <a:buFont typeface="Wingdings" panose="05000000000000000000" pitchFamily="2" charset="2"/>
              <a:buChar char="§"/>
            </a:pPr>
            <a:r>
              <a:rPr lang="en-IE" b="1" dirty="0" smtClean="0">
                <a:solidFill>
                  <a:srgbClr val="00B0F0"/>
                </a:solidFill>
              </a:rPr>
              <a:t>Guest(s) </a:t>
            </a:r>
            <a:r>
              <a:rPr lang="en-IE" b="1" dirty="0" smtClean="0">
                <a:solidFill>
                  <a:schemeClr val="tx1"/>
                </a:solidFill>
              </a:rPr>
              <a:t>– </a:t>
            </a:r>
            <a:r>
              <a:rPr lang="en-IE" dirty="0" smtClean="0">
                <a:solidFill>
                  <a:schemeClr val="tx1"/>
                </a:solidFill>
              </a:rPr>
              <a:t>usually Operating System(s) running on a </a:t>
            </a:r>
            <a:r>
              <a:rPr lang="en-IE" b="1" dirty="0" smtClean="0">
                <a:solidFill>
                  <a:srgbClr val="00B0F0"/>
                </a:solidFill>
              </a:rPr>
              <a:t>Virtual Machine </a:t>
            </a:r>
            <a:r>
              <a:rPr lang="en-IE" dirty="0" smtClean="0">
                <a:solidFill>
                  <a:schemeClr val="tx1"/>
                </a:solidFill>
              </a:rPr>
              <a:t>a.k.a</a:t>
            </a:r>
            <a:r>
              <a:rPr lang="en-IE" b="1" dirty="0" smtClean="0">
                <a:solidFill>
                  <a:schemeClr val="tx1"/>
                </a:solidFill>
              </a:rPr>
              <a:t>. </a:t>
            </a:r>
            <a:r>
              <a:rPr lang="en-IE" b="1" dirty="0" smtClean="0">
                <a:solidFill>
                  <a:srgbClr val="00B0F0"/>
                </a:solidFill>
              </a:rPr>
              <a:t>guest OS(s)</a:t>
            </a:r>
          </a:p>
          <a:p>
            <a:pPr lvl="1">
              <a:buFont typeface="Wingdings" panose="05000000000000000000" pitchFamily="2" charset="2"/>
              <a:buChar char="§"/>
            </a:pPr>
            <a:r>
              <a:rPr lang="en-IE" dirty="0" smtClean="0">
                <a:solidFill>
                  <a:schemeClr val="tx1"/>
                </a:solidFill>
              </a:rPr>
              <a:t>Single physical machine (</a:t>
            </a:r>
            <a:r>
              <a:rPr lang="en-IE" b="1" dirty="0" smtClean="0">
                <a:solidFill>
                  <a:srgbClr val="00B0F0"/>
                </a:solidFill>
              </a:rPr>
              <a:t>server</a:t>
            </a:r>
            <a:r>
              <a:rPr lang="en-IE" dirty="0" smtClean="0">
                <a:solidFill>
                  <a:schemeClr val="tx1"/>
                </a:solidFill>
              </a:rPr>
              <a:t>) that can run multiple OS(s) concurrently, each in its own </a:t>
            </a:r>
            <a:r>
              <a:rPr lang="en-IE" b="1" dirty="0" smtClean="0">
                <a:solidFill>
                  <a:srgbClr val="00B0F0"/>
                </a:solidFill>
              </a:rPr>
              <a:t>VM</a:t>
            </a:r>
          </a:p>
        </p:txBody>
      </p:sp>
      <p:sp>
        <p:nvSpPr>
          <p:cNvPr id="4" name="Date Placeholder 3"/>
          <p:cNvSpPr>
            <a:spLocks noGrp="1" noChangeArrowheads="1"/>
          </p:cNvSpPr>
          <p:nvPr>
            <p:ph type="dt" idx="10"/>
          </p:nvPr>
        </p:nvSpPr>
        <p:spPr>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solidFill>
                  <a:srgbClr val="FFFFFF"/>
                </a:solidFill>
              </a:rPr>
              <a:t>EE5012 – Operating Systems</a:t>
            </a:r>
            <a:endParaRPr lang="en-IE" dirty="0">
              <a:solidFill>
                <a:srgbClr val="FFFFFF"/>
              </a:solidFill>
            </a:endParaRPr>
          </a:p>
        </p:txBody>
      </p:sp>
    </p:spTree>
    <p:extLst>
      <p:ext uri="{BB962C8B-B14F-4D97-AF65-F5344CB8AC3E}">
        <p14:creationId xmlns:p14="http://schemas.microsoft.com/office/powerpoint/2010/main" val="2947595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arn(inVertical)">
                                      <p:cBhvr>
                                        <p:cTn id="12" dur="10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arn(inVertical)">
                                      <p:cBhvr>
                                        <p:cTn id="17" dur="10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arn(inVertical)">
                                      <p:cBhvr>
                                        <p:cTn id="22" dur="10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barn(inVertical)">
                                      <p:cBhvr>
                                        <p:cTn id="27" dur="10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barn(inVertical)">
                                      <p:cBhvr>
                                        <p:cTn id="32" dur="1000"/>
                                        <p:tgtEl>
                                          <p:spTgt spid="7">
                                            <p:txEl>
                                              <p:pRg st="5" end="5"/>
                                            </p:txEl>
                                          </p:spTgt>
                                        </p:tgtEl>
                                      </p:cBhvr>
                                    </p:animEffect>
                                  </p:childTnLst>
                                </p:cTn>
                              </p:par>
                            </p:childTnLst>
                          </p:cTn>
                        </p:par>
                        <p:par>
                          <p:cTn id="33" fill="hold">
                            <p:stCondLst>
                              <p:cond delay="1000"/>
                            </p:stCondLst>
                            <p:childTnLst>
                              <p:par>
                                <p:cTn id="34" presetID="16" presetClass="entr" presetSubtype="21" fill="hold" grpId="0" nodeType="afterEffect">
                                  <p:stCondLst>
                                    <p:cond delay="0"/>
                                  </p:stCondLst>
                                  <p:childTnLst>
                                    <p:set>
                                      <p:cBhvr>
                                        <p:cTn id="35" dur="1" fill="hold">
                                          <p:stCondLst>
                                            <p:cond delay="0"/>
                                          </p:stCondLst>
                                        </p:cTn>
                                        <p:tgtEl>
                                          <p:spTgt spid="7">
                                            <p:txEl>
                                              <p:pRg st="6" end="6"/>
                                            </p:txEl>
                                          </p:spTgt>
                                        </p:tgtEl>
                                        <p:attrNameLst>
                                          <p:attrName>style.visibility</p:attrName>
                                        </p:attrNameLst>
                                      </p:cBhvr>
                                      <p:to>
                                        <p:strVal val="visible"/>
                                      </p:to>
                                    </p:set>
                                    <p:animEffect transition="in" filter="barn(inVertical)">
                                      <p:cBhvr>
                                        <p:cTn id="36" dur="1000"/>
                                        <p:tgtEl>
                                          <p:spTgt spid="7">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7">
                                            <p:txEl>
                                              <p:pRg st="7" end="7"/>
                                            </p:txEl>
                                          </p:spTgt>
                                        </p:tgtEl>
                                        <p:attrNameLst>
                                          <p:attrName>style.visibility</p:attrName>
                                        </p:attrNameLst>
                                      </p:cBhvr>
                                      <p:to>
                                        <p:strVal val="visible"/>
                                      </p:to>
                                    </p:set>
                                    <p:animEffect transition="in" filter="barn(inVertical)">
                                      <p:cBhvr>
                                        <p:cTn id="41" dur="1000"/>
                                        <p:tgtEl>
                                          <p:spTgt spid="7">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7">
                                            <p:txEl>
                                              <p:pRg st="8" end="8"/>
                                            </p:txEl>
                                          </p:spTgt>
                                        </p:tgtEl>
                                        <p:attrNameLst>
                                          <p:attrName>style.visibility</p:attrName>
                                        </p:attrNameLst>
                                      </p:cBhvr>
                                      <p:to>
                                        <p:strVal val="visible"/>
                                      </p:to>
                                    </p:set>
                                    <p:animEffect transition="in" filter="barn(inVertical)">
                                      <p:cBhvr>
                                        <p:cTn id="46" dur="10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1657" y="274638"/>
            <a:ext cx="8110161" cy="733451"/>
          </a:xfrm>
        </p:spPr>
        <p:txBody>
          <a:bodyPr/>
          <a:lstStyle/>
          <a:p>
            <a:r>
              <a:rPr lang="en-IE" dirty="0" smtClean="0"/>
              <a:t>Overview cont.</a:t>
            </a:r>
            <a:endParaRPr lang="en-IE" dirty="0"/>
          </a:p>
        </p:txBody>
      </p:sp>
      <p:sp>
        <p:nvSpPr>
          <p:cNvPr id="4" name="Date Placeholder 3"/>
          <p:cNvSpPr>
            <a:spLocks noGrp="1" noChangeArrowheads="1"/>
          </p:cNvSpPr>
          <p:nvPr>
            <p:ph type="dt" idx="10"/>
          </p:nvPr>
        </p:nvSpPr>
        <p:spPr>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solidFill>
                  <a:srgbClr val="FFFFFF"/>
                </a:solidFill>
              </a:rPr>
              <a:t>EE5012 – Operating Systems</a:t>
            </a:r>
            <a:endParaRPr lang="en-IE" dirty="0">
              <a:solidFill>
                <a:srgbClr val="FFFFFF"/>
              </a:solidFill>
            </a:endParaRPr>
          </a:p>
        </p:txBody>
      </p:sp>
      <p:sp>
        <p:nvSpPr>
          <p:cNvPr id="11" name="Rounded Rectangle 10"/>
          <p:cNvSpPr/>
          <p:nvPr/>
        </p:nvSpPr>
        <p:spPr bwMode="auto">
          <a:xfrm>
            <a:off x="734412" y="1674254"/>
            <a:ext cx="1692000" cy="2468787"/>
          </a:xfrm>
          <a:prstGeom prst="roundRect">
            <a:avLst/>
          </a:prstGeom>
          <a:solidFill>
            <a:schemeClr val="accent1">
              <a:lumMod val="20000"/>
              <a:lumOff val="80000"/>
            </a:schemeClr>
          </a:solidFill>
          <a:ln w="28575" cap="flat" cmpd="sng" algn="ctr">
            <a:solidFill>
              <a:schemeClr val="accent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endParaRPr kumimoji="0" lang="en-IE" sz="1800" b="0" i="0" u="none" strike="noStrike" cap="none" normalizeH="0" baseline="0">
              <a:ln>
                <a:noFill/>
              </a:ln>
              <a:solidFill>
                <a:schemeClr val="bg1"/>
              </a:solidFill>
              <a:effectLst/>
              <a:latin typeface="Calibri" pitchFamily="60" charset="0"/>
            </a:endParaRPr>
          </a:p>
        </p:txBody>
      </p:sp>
      <p:sp>
        <p:nvSpPr>
          <p:cNvPr id="12" name="Rounded Rectangle 11"/>
          <p:cNvSpPr/>
          <p:nvPr/>
        </p:nvSpPr>
        <p:spPr bwMode="auto">
          <a:xfrm>
            <a:off x="840737" y="2252145"/>
            <a:ext cx="1440000" cy="419125"/>
          </a:xfrm>
          <a:prstGeom prst="roundRect">
            <a:avLst/>
          </a:prstGeom>
          <a:solidFill>
            <a:schemeClr val="bg1"/>
          </a:solidFill>
          <a:ln w="28575" cap="flat" cmpd="sng" algn="ctr">
            <a:solidFill>
              <a:srgbClr val="7030A0"/>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coolSlant"/>
          </a:sp3d>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applications</a:t>
            </a:r>
          </a:p>
        </p:txBody>
      </p:sp>
      <p:sp>
        <p:nvSpPr>
          <p:cNvPr id="13" name="Rectangle 12"/>
          <p:cNvSpPr/>
          <p:nvPr/>
        </p:nvSpPr>
        <p:spPr bwMode="auto">
          <a:xfrm>
            <a:off x="847341" y="2771096"/>
            <a:ext cx="1440000" cy="387719"/>
          </a:xfrm>
          <a:prstGeom prst="rect">
            <a:avLst/>
          </a:prstGeom>
          <a:solidFill>
            <a:schemeClr val="bg1"/>
          </a:solidFill>
          <a:ln w="28575" cap="flat" cmpd="sng" algn="ctr">
            <a:solidFill>
              <a:schemeClr val="accent6">
                <a:lumMod val="75000"/>
              </a:schemeClr>
            </a:solidFill>
            <a:prstDash val="solid"/>
            <a:round/>
            <a:headEnd type="none" w="med" len="med"/>
            <a:tailEnd type="none" w="med" len="med"/>
          </a:ln>
          <a:effectLst/>
          <a:scene3d>
            <a:camera prst="orthographicFront"/>
            <a:lightRig rig="threePt" dir="t"/>
          </a:scene3d>
          <a:sp3d>
            <a:bevelT w="152400" h="50800" prst="softRound"/>
          </a:sp3d>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OS</a:t>
            </a:r>
            <a:endParaRPr lang="en-IE" b="1" dirty="0" smtClean="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8" name="TextBox 17"/>
          <p:cNvSpPr txBox="1"/>
          <p:nvPr/>
        </p:nvSpPr>
        <p:spPr>
          <a:xfrm>
            <a:off x="851954" y="3240076"/>
            <a:ext cx="1440000" cy="808851"/>
          </a:xfrm>
          <a:prstGeom prst="roundRect">
            <a:avLst>
              <a:gd name="adj" fmla="val 34677"/>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Emulated</a:t>
            </a:r>
          </a:p>
          <a:p>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hardware</a:t>
            </a:r>
            <a:endParaRPr lang="en-IE"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9" name="Rounded Rectangle 18"/>
          <p:cNvSpPr/>
          <p:nvPr/>
        </p:nvSpPr>
        <p:spPr bwMode="auto">
          <a:xfrm>
            <a:off x="697100" y="4975053"/>
            <a:ext cx="10546156" cy="1158663"/>
          </a:xfrm>
          <a:prstGeom prst="roundRect">
            <a:avLst/>
          </a:prstGeom>
          <a:solidFill>
            <a:schemeClr val="accent3">
              <a:lumMod val="8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endParaRPr kumimoji="0" lang="en-IE" sz="1800" b="0" i="0" u="none" strike="noStrike" cap="none" normalizeH="0" baseline="0">
              <a:ln>
                <a:noFill/>
              </a:ln>
              <a:solidFill>
                <a:schemeClr val="bg1"/>
              </a:solidFill>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0" name="Rounded Rectangle 19"/>
          <p:cNvSpPr/>
          <p:nvPr/>
        </p:nvSpPr>
        <p:spPr bwMode="auto">
          <a:xfrm>
            <a:off x="936729" y="5548190"/>
            <a:ext cx="1512000" cy="432000"/>
          </a:xfrm>
          <a:prstGeom prst="roundRect">
            <a:avLst/>
          </a:prstGeom>
          <a:solidFill>
            <a:schemeClr val="bg1"/>
          </a:solidFill>
          <a:ln w="19050" cap="flat" cmpd="sng" algn="ctr">
            <a:no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Processor(s)</a:t>
            </a:r>
            <a:endParaRPr kumimoji="0" lang="en-IE" sz="18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1" name="Rounded Rectangle 20"/>
          <p:cNvSpPr/>
          <p:nvPr/>
        </p:nvSpPr>
        <p:spPr bwMode="auto">
          <a:xfrm>
            <a:off x="6167215" y="5532706"/>
            <a:ext cx="1512000" cy="432000"/>
          </a:xfrm>
          <a:prstGeom prst="roundRect">
            <a:avLst/>
          </a:prstGeom>
          <a:solidFill>
            <a:schemeClr val="bg1"/>
          </a:solidFill>
          <a:ln w="19050" cap="flat" cmpd="sng" algn="ctr">
            <a:no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Disk(s)</a:t>
            </a:r>
            <a:endParaRPr kumimoji="0" lang="en-IE" sz="18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2" name="Rounded Rectangle 21"/>
          <p:cNvSpPr/>
          <p:nvPr/>
        </p:nvSpPr>
        <p:spPr bwMode="auto">
          <a:xfrm>
            <a:off x="3293990" y="5548190"/>
            <a:ext cx="2027963" cy="432000"/>
          </a:xfrm>
          <a:prstGeom prst="roundRect">
            <a:avLst/>
          </a:prstGeom>
          <a:solidFill>
            <a:schemeClr val="bg1"/>
          </a:solidFill>
          <a:ln w="19050" cap="flat" cmpd="sng" algn="ctr">
            <a:no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ts val="1600"/>
              </a:lnSpc>
              <a:spcBef>
                <a:spcPct val="0"/>
              </a:spcBef>
              <a:spcAft>
                <a:spcPct val="0"/>
              </a:spcAft>
              <a:buClr>
                <a:srgbClr val="000000"/>
              </a:buClr>
              <a:buSzPct val="100000"/>
              <a:buFont typeface="Calibri" pitchFamily="60" charset="0"/>
              <a:buNone/>
              <a:tabLst/>
            </a:pP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RAM (memory)</a:t>
            </a:r>
            <a:endParaRPr kumimoji="0" lang="en-IE" sz="18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3" name="Rounded Rectangle 22"/>
          <p:cNvSpPr/>
          <p:nvPr/>
        </p:nvSpPr>
        <p:spPr bwMode="auto">
          <a:xfrm>
            <a:off x="8469346" y="5548190"/>
            <a:ext cx="2322722" cy="432000"/>
          </a:xfrm>
          <a:prstGeom prst="roundRect">
            <a:avLst/>
          </a:prstGeom>
          <a:solidFill>
            <a:schemeClr val="bg1"/>
          </a:solidFill>
          <a:ln w="19050" cap="flat" cmpd="sng" algn="ctr">
            <a:no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ts val="1600"/>
              </a:lnSpc>
              <a:spcBef>
                <a:spcPct val="0"/>
              </a:spcBef>
              <a:spcAft>
                <a:spcPct val="0"/>
              </a:spcAft>
              <a:buClr>
                <a:srgbClr val="000000"/>
              </a:buClr>
              <a:buSzPct val="100000"/>
              <a:buFont typeface="Calibri" pitchFamily="60" charset="0"/>
              <a:buNone/>
              <a:tabLst/>
            </a:pP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Network NIC(s</a:t>
            </a: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a:t>
            </a:r>
            <a:endParaRPr kumimoji="0" lang="en-IE" sz="18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4" name="TextBox 23"/>
          <p:cNvSpPr txBox="1"/>
          <p:nvPr/>
        </p:nvSpPr>
        <p:spPr>
          <a:xfrm>
            <a:off x="4612867" y="5000034"/>
            <a:ext cx="2520000" cy="396000"/>
          </a:xfrm>
          <a:prstGeom prst="rect">
            <a:avLst/>
          </a:prstGeom>
          <a:noFill/>
        </p:spPr>
        <p:txBody>
          <a:bodyPr wrap="square" rtlCol="0">
            <a:spAutoFit/>
          </a:bodyPr>
          <a:lstStyle/>
          <a:p>
            <a:r>
              <a:rPr lang="en-IE" sz="2000" b="1" dirty="0" smtClean="0">
                <a:latin typeface="Liberation Serif" panose="02020603050405020304" pitchFamily="18" charset="0"/>
                <a:ea typeface="Liberation Serif" panose="02020603050405020304" pitchFamily="18" charset="0"/>
                <a:cs typeface="Liberation Serif" panose="02020603050405020304" pitchFamily="18" charset="0"/>
              </a:rPr>
              <a:t>Computer Hardware</a:t>
            </a:r>
            <a:endParaRPr lang="en-IE" sz="20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5" name="Rectangle 24"/>
          <p:cNvSpPr/>
          <p:nvPr/>
        </p:nvSpPr>
        <p:spPr bwMode="auto">
          <a:xfrm>
            <a:off x="697100" y="4228241"/>
            <a:ext cx="10546155" cy="648000"/>
          </a:xfrm>
          <a:prstGeom prst="rect">
            <a:avLst/>
          </a:prstGeom>
          <a:solidFill>
            <a:schemeClr val="bg1"/>
          </a:solidFill>
          <a:ln w="38100" cap="flat" cmpd="sng" algn="ctr">
            <a:solidFill>
              <a:schemeClr val="accent6">
                <a:lumMod val="75000"/>
              </a:schemeClr>
            </a:solidFill>
            <a:prstDash val="solid"/>
            <a:round/>
            <a:headEnd type="none" w="med" len="med"/>
            <a:tailEnd type="none" w="med" len="med"/>
          </a:ln>
          <a:effectLst/>
          <a:scene3d>
            <a:camera prst="orthographicFront"/>
            <a:lightRig rig="threePt" dir="t"/>
          </a:scene3d>
          <a:sp3d>
            <a:bevelT w="152400" h="50800" prst="softRound"/>
          </a:sp3d>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Virtualisation </a:t>
            </a:r>
            <a:r>
              <a:rPr lang="en-IE" b="1" dirty="0">
                <a:latin typeface="Liberation Serif" panose="02020603050405020304" pitchFamily="18" charset="0"/>
                <a:ea typeface="Liberation Serif" panose="02020603050405020304" pitchFamily="18" charset="0"/>
                <a:cs typeface="Liberation Serif" panose="02020603050405020304" pitchFamily="18" charset="0"/>
              </a:rPr>
              <a:t>L</a:t>
            </a: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ayer (VMM)</a:t>
            </a:r>
            <a:endParaRPr lang="en-IE" b="1" dirty="0" smtClean="0">
              <a:latin typeface="Liberation Serif" panose="02020603050405020304" pitchFamily="18" charset="0"/>
              <a:ea typeface="Liberation Serif" panose="02020603050405020304" pitchFamily="18" charset="0"/>
              <a:cs typeface="Liberation Serif" panose="02020603050405020304" pitchFamily="18" charset="0"/>
            </a:endParaRPr>
          </a:p>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(Type 1 Hypervisor)</a:t>
            </a:r>
          </a:p>
        </p:txBody>
      </p:sp>
      <p:sp>
        <p:nvSpPr>
          <p:cNvPr id="5" name="TextBox 4"/>
          <p:cNvSpPr txBox="1"/>
          <p:nvPr/>
        </p:nvSpPr>
        <p:spPr>
          <a:xfrm>
            <a:off x="1094412" y="1738884"/>
            <a:ext cx="972000" cy="432000"/>
          </a:xfrm>
          <a:prstGeom prst="rect">
            <a:avLst/>
          </a:prstGeom>
          <a:noFill/>
        </p:spPr>
        <p:txBody>
          <a:bodyPr wrap="square" rtlCol="0">
            <a:spAutoFit/>
          </a:bodyPr>
          <a:lstStyle/>
          <a:p>
            <a:pPr algn="ctr"/>
            <a:r>
              <a:rPr lang="en-IE" sz="2000" b="1" dirty="0" smtClean="0">
                <a:latin typeface="Liberation Serif" panose="02020603050405020304" pitchFamily="18" charset="0"/>
                <a:ea typeface="Liberation Serif" panose="02020603050405020304" pitchFamily="18" charset="0"/>
                <a:cs typeface="Liberation Serif" panose="02020603050405020304" pitchFamily="18" charset="0"/>
              </a:rPr>
              <a:t>VM (1)</a:t>
            </a:r>
            <a:endParaRPr lang="en-IE" sz="20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6" name="Rounded Rectangle 25"/>
          <p:cNvSpPr/>
          <p:nvPr/>
        </p:nvSpPr>
        <p:spPr bwMode="auto">
          <a:xfrm>
            <a:off x="2625458" y="1659227"/>
            <a:ext cx="1692000" cy="2468787"/>
          </a:xfrm>
          <a:prstGeom prst="roundRect">
            <a:avLst/>
          </a:prstGeom>
          <a:solidFill>
            <a:schemeClr val="accent2">
              <a:lumMod val="20000"/>
              <a:lumOff val="80000"/>
            </a:schemeClr>
          </a:solidFill>
          <a:ln w="28575" cap="flat" cmpd="sng" algn="ctr">
            <a:solidFill>
              <a:schemeClr val="accent2"/>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endParaRPr kumimoji="0" lang="en-IE" sz="1800" b="0" i="0" u="none" strike="noStrike" cap="none" normalizeH="0" baseline="0">
              <a:ln>
                <a:noFill/>
              </a:ln>
              <a:solidFill>
                <a:schemeClr val="bg1"/>
              </a:solidFill>
              <a:effectLst/>
              <a:latin typeface="Calibri" pitchFamily="60" charset="0"/>
            </a:endParaRPr>
          </a:p>
        </p:txBody>
      </p:sp>
      <p:sp>
        <p:nvSpPr>
          <p:cNvPr id="27" name="Rounded Rectangle 26"/>
          <p:cNvSpPr/>
          <p:nvPr/>
        </p:nvSpPr>
        <p:spPr bwMode="auto">
          <a:xfrm>
            <a:off x="2731783" y="2237118"/>
            <a:ext cx="1440000" cy="419125"/>
          </a:xfrm>
          <a:prstGeom prst="roundRect">
            <a:avLst/>
          </a:prstGeom>
          <a:solidFill>
            <a:schemeClr val="bg1"/>
          </a:solidFill>
          <a:ln w="28575" cap="flat" cmpd="sng" algn="ctr">
            <a:solidFill>
              <a:srgbClr val="7030A0"/>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coolSlant"/>
          </a:sp3d>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applications</a:t>
            </a:r>
          </a:p>
        </p:txBody>
      </p:sp>
      <p:sp>
        <p:nvSpPr>
          <p:cNvPr id="28" name="Rectangle 27"/>
          <p:cNvSpPr/>
          <p:nvPr/>
        </p:nvSpPr>
        <p:spPr bwMode="auto">
          <a:xfrm>
            <a:off x="2738387" y="2756069"/>
            <a:ext cx="1440000" cy="387719"/>
          </a:xfrm>
          <a:prstGeom prst="rect">
            <a:avLst/>
          </a:prstGeom>
          <a:solidFill>
            <a:schemeClr val="bg1"/>
          </a:solidFill>
          <a:ln w="28575" cap="flat" cmpd="sng" algn="ctr">
            <a:solidFill>
              <a:schemeClr val="accent6">
                <a:lumMod val="75000"/>
              </a:schemeClr>
            </a:solidFill>
            <a:prstDash val="solid"/>
            <a:round/>
            <a:headEnd type="none" w="med" len="med"/>
            <a:tailEnd type="none" w="med" len="med"/>
          </a:ln>
          <a:effectLst/>
          <a:scene3d>
            <a:camera prst="orthographicFront"/>
            <a:lightRig rig="threePt" dir="t"/>
          </a:scene3d>
          <a:sp3d>
            <a:bevelT w="152400" h="50800" prst="softRound"/>
          </a:sp3d>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OS</a:t>
            </a:r>
            <a:endParaRPr lang="en-IE" b="1" dirty="0" smtClean="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9" name="TextBox 28"/>
          <p:cNvSpPr txBox="1"/>
          <p:nvPr/>
        </p:nvSpPr>
        <p:spPr>
          <a:xfrm>
            <a:off x="2743000" y="3225049"/>
            <a:ext cx="1440000" cy="808851"/>
          </a:xfrm>
          <a:prstGeom prst="roundRect">
            <a:avLst>
              <a:gd name="adj" fmla="val 34677"/>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Emulated</a:t>
            </a:r>
          </a:p>
          <a:p>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hardware</a:t>
            </a:r>
            <a:endParaRPr lang="en-IE"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30" name="TextBox 29"/>
          <p:cNvSpPr txBox="1"/>
          <p:nvPr/>
        </p:nvSpPr>
        <p:spPr>
          <a:xfrm>
            <a:off x="2985458" y="1723857"/>
            <a:ext cx="972000" cy="400110"/>
          </a:xfrm>
          <a:prstGeom prst="rect">
            <a:avLst/>
          </a:prstGeom>
          <a:noFill/>
        </p:spPr>
        <p:txBody>
          <a:bodyPr wrap="square" rtlCol="0">
            <a:spAutoFit/>
          </a:bodyPr>
          <a:lstStyle/>
          <a:p>
            <a:pPr algn="ctr"/>
            <a:r>
              <a:rPr lang="en-IE" sz="2000" b="1" dirty="0" smtClean="0">
                <a:latin typeface="Liberation Serif" panose="02020603050405020304" pitchFamily="18" charset="0"/>
                <a:ea typeface="Liberation Serif" panose="02020603050405020304" pitchFamily="18" charset="0"/>
                <a:cs typeface="Liberation Serif" panose="02020603050405020304" pitchFamily="18" charset="0"/>
              </a:rPr>
              <a:t>VM (2)</a:t>
            </a:r>
            <a:endParaRPr lang="en-IE" sz="20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31" name="Rounded Rectangle 30"/>
          <p:cNvSpPr/>
          <p:nvPr/>
        </p:nvSpPr>
        <p:spPr bwMode="auto">
          <a:xfrm>
            <a:off x="4544419" y="1672107"/>
            <a:ext cx="1692000" cy="2468787"/>
          </a:xfrm>
          <a:prstGeom prst="roundRect">
            <a:avLst/>
          </a:prstGeom>
          <a:solidFill>
            <a:schemeClr val="accent2">
              <a:lumMod val="60000"/>
              <a:lumOff val="40000"/>
            </a:schemeClr>
          </a:solidFill>
          <a:ln w="28575" cap="flat" cmpd="sng" algn="ctr">
            <a:solidFill>
              <a:schemeClr val="accent2"/>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endParaRPr kumimoji="0" lang="en-IE" sz="1800" b="0" i="0" u="none" strike="noStrike" cap="none" normalizeH="0" baseline="0">
              <a:ln>
                <a:noFill/>
              </a:ln>
              <a:solidFill>
                <a:schemeClr val="bg1"/>
              </a:solidFill>
              <a:effectLst/>
              <a:latin typeface="Calibri" pitchFamily="60" charset="0"/>
            </a:endParaRPr>
          </a:p>
        </p:txBody>
      </p:sp>
      <p:sp>
        <p:nvSpPr>
          <p:cNvPr id="32" name="Rounded Rectangle 31"/>
          <p:cNvSpPr/>
          <p:nvPr/>
        </p:nvSpPr>
        <p:spPr bwMode="auto">
          <a:xfrm>
            <a:off x="4650744" y="2249998"/>
            <a:ext cx="1440000" cy="419125"/>
          </a:xfrm>
          <a:prstGeom prst="roundRect">
            <a:avLst/>
          </a:prstGeom>
          <a:solidFill>
            <a:schemeClr val="bg1"/>
          </a:solidFill>
          <a:ln w="28575" cap="flat" cmpd="sng" algn="ctr">
            <a:solidFill>
              <a:srgbClr val="7030A0"/>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coolSlant"/>
          </a:sp3d>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applications</a:t>
            </a:r>
          </a:p>
        </p:txBody>
      </p:sp>
      <p:sp>
        <p:nvSpPr>
          <p:cNvPr id="33" name="Rectangle 32"/>
          <p:cNvSpPr/>
          <p:nvPr/>
        </p:nvSpPr>
        <p:spPr bwMode="auto">
          <a:xfrm>
            <a:off x="4657348" y="2768949"/>
            <a:ext cx="1440000" cy="387719"/>
          </a:xfrm>
          <a:prstGeom prst="rect">
            <a:avLst/>
          </a:prstGeom>
          <a:solidFill>
            <a:schemeClr val="bg1"/>
          </a:solidFill>
          <a:ln w="28575" cap="flat" cmpd="sng" algn="ctr">
            <a:solidFill>
              <a:schemeClr val="accent6">
                <a:lumMod val="75000"/>
              </a:schemeClr>
            </a:solidFill>
            <a:prstDash val="solid"/>
            <a:round/>
            <a:headEnd type="none" w="med" len="med"/>
            <a:tailEnd type="none" w="med" len="med"/>
          </a:ln>
          <a:effectLst/>
          <a:scene3d>
            <a:camera prst="orthographicFront"/>
            <a:lightRig rig="threePt" dir="t"/>
          </a:scene3d>
          <a:sp3d>
            <a:bevelT w="152400" h="50800" prst="softRound"/>
          </a:sp3d>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OS</a:t>
            </a:r>
            <a:endParaRPr lang="en-IE" b="1" dirty="0" smtClean="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34" name="TextBox 33"/>
          <p:cNvSpPr txBox="1"/>
          <p:nvPr/>
        </p:nvSpPr>
        <p:spPr>
          <a:xfrm>
            <a:off x="4661961" y="3237929"/>
            <a:ext cx="1440000" cy="808851"/>
          </a:xfrm>
          <a:prstGeom prst="roundRect">
            <a:avLst>
              <a:gd name="adj" fmla="val 34677"/>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Emulated</a:t>
            </a:r>
          </a:p>
          <a:p>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hardware</a:t>
            </a:r>
            <a:endParaRPr lang="en-IE"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35" name="TextBox 34"/>
          <p:cNvSpPr txBox="1"/>
          <p:nvPr/>
        </p:nvSpPr>
        <p:spPr>
          <a:xfrm>
            <a:off x="4904419" y="1736737"/>
            <a:ext cx="972000" cy="400110"/>
          </a:xfrm>
          <a:prstGeom prst="rect">
            <a:avLst/>
          </a:prstGeom>
          <a:noFill/>
        </p:spPr>
        <p:txBody>
          <a:bodyPr wrap="square" rtlCol="0">
            <a:spAutoFit/>
          </a:bodyPr>
          <a:lstStyle/>
          <a:p>
            <a:pPr algn="ctr"/>
            <a:r>
              <a:rPr lang="en-IE" sz="2000" b="1" dirty="0" smtClean="0">
                <a:latin typeface="Liberation Serif" panose="02020603050405020304" pitchFamily="18" charset="0"/>
                <a:ea typeface="Liberation Serif" panose="02020603050405020304" pitchFamily="18" charset="0"/>
                <a:cs typeface="Liberation Serif" panose="02020603050405020304" pitchFamily="18" charset="0"/>
              </a:rPr>
              <a:t>VM (3)</a:t>
            </a:r>
            <a:endParaRPr lang="en-IE" sz="20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36" name="Rounded Rectangle 35"/>
          <p:cNvSpPr/>
          <p:nvPr/>
        </p:nvSpPr>
        <p:spPr bwMode="auto">
          <a:xfrm>
            <a:off x="6862618" y="1672106"/>
            <a:ext cx="1692000" cy="2468787"/>
          </a:xfrm>
          <a:prstGeom prst="roundRect">
            <a:avLst/>
          </a:prstGeom>
          <a:solidFill>
            <a:schemeClr val="accent1">
              <a:lumMod val="20000"/>
              <a:lumOff val="80000"/>
            </a:schemeClr>
          </a:solidFill>
          <a:ln w="28575" cap="flat" cmpd="sng" algn="ctr">
            <a:solidFill>
              <a:schemeClr val="accent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endParaRPr kumimoji="0" lang="en-IE" sz="1800" b="0" i="0" u="none" strike="noStrike" cap="none" normalizeH="0" baseline="0">
              <a:ln>
                <a:noFill/>
              </a:ln>
              <a:solidFill>
                <a:schemeClr val="bg1"/>
              </a:solidFill>
              <a:effectLst/>
              <a:latin typeface="Calibri" pitchFamily="60" charset="0"/>
            </a:endParaRPr>
          </a:p>
        </p:txBody>
      </p:sp>
      <p:sp>
        <p:nvSpPr>
          <p:cNvPr id="37" name="Rounded Rectangle 36"/>
          <p:cNvSpPr/>
          <p:nvPr/>
        </p:nvSpPr>
        <p:spPr bwMode="auto">
          <a:xfrm>
            <a:off x="6968943" y="2249997"/>
            <a:ext cx="1440000" cy="419125"/>
          </a:xfrm>
          <a:prstGeom prst="roundRect">
            <a:avLst/>
          </a:prstGeom>
          <a:solidFill>
            <a:schemeClr val="bg1"/>
          </a:solidFill>
          <a:ln w="28575" cap="flat" cmpd="sng" algn="ctr">
            <a:solidFill>
              <a:srgbClr val="7030A0"/>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coolSlant"/>
          </a:sp3d>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applications</a:t>
            </a:r>
          </a:p>
        </p:txBody>
      </p:sp>
      <p:sp>
        <p:nvSpPr>
          <p:cNvPr id="38" name="Rectangle 37"/>
          <p:cNvSpPr/>
          <p:nvPr/>
        </p:nvSpPr>
        <p:spPr bwMode="auto">
          <a:xfrm>
            <a:off x="6975547" y="2768948"/>
            <a:ext cx="1440000" cy="387719"/>
          </a:xfrm>
          <a:prstGeom prst="rect">
            <a:avLst/>
          </a:prstGeom>
          <a:solidFill>
            <a:schemeClr val="bg1"/>
          </a:solidFill>
          <a:ln w="28575" cap="flat" cmpd="sng" algn="ctr">
            <a:solidFill>
              <a:schemeClr val="accent6">
                <a:lumMod val="75000"/>
              </a:schemeClr>
            </a:solidFill>
            <a:prstDash val="solid"/>
            <a:round/>
            <a:headEnd type="none" w="med" len="med"/>
            <a:tailEnd type="none" w="med" len="med"/>
          </a:ln>
          <a:effectLst/>
          <a:scene3d>
            <a:camera prst="orthographicFront"/>
            <a:lightRig rig="threePt" dir="t"/>
          </a:scene3d>
          <a:sp3d>
            <a:bevelT w="152400" h="50800" prst="softRound"/>
          </a:sp3d>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OS</a:t>
            </a:r>
            <a:endParaRPr lang="en-IE" b="1" dirty="0" smtClean="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39" name="TextBox 38"/>
          <p:cNvSpPr txBox="1"/>
          <p:nvPr/>
        </p:nvSpPr>
        <p:spPr>
          <a:xfrm>
            <a:off x="6980160" y="3237928"/>
            <a:ext cx="1440000" cy="808851"/>
          </a:xfrm>
          <a:prstGeom prst="roundRect">
            <a:avLst>
              <a:gd name="adj" fmla="val 34677"/>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Emulated</a:t>
            </a:r>
          </a:p>
          <a:p>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hardware</a:t>
            </a:r>
            <a:endParaRPr lang="en-IE"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40" name="TextBox 39"/>
          <p:cNvSpPr txBox="1"/>
          <p:nvPr/>
        </p:nvSpPr>
        <p:spPr>
          <a:xfrm>
            <a:off x="7222618" y="1736736"/>
            <a:ext cx="1008000" cy="432000"/>
          </a:xfrm>
          <a:prstGeom prst="rect">
            <a:avLst/>
          </a:prstGeom>
          <a:noFill/>
        </p:spPr>
        <p:txBody>
          <a:bodyPr wrap="square" rtlCol="0">
            <a:spAutoFit/>
          </a:bodyPr>
          <a:lstStyle/>
          <a:p>
            <a:pPr algn="ctr"/>
            <a:r>
              <a:rPr lang="en-IE" sz="2000" b="1" dirty="0" smtClean="0">
                <a:latin typeface="Liberation Serif" panose="02020603050405020304" pitchFamily="18" charset="0"/>
                <a:ea typeface="Liberation Serif" panose="02020603050405020304" pitchFamily="18" charset="0"/>
                <a:cs typeface="Liberation Serif" panose="02020603050405020304" pitchFamily="18" charset="0"/>
              </a:rPr>
              <a:t>VM (n)</a:t>
            </a:r>
            <a:endParaRPr lang="en-IE" sz="20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41" name="Rounded Rectangle 40"/>
          <p:cNvSpPr/>
          <p:nvPr/>
        </p:nvSpPr>
        <p:spPr bwMode="auto">
          <a:xfrm>
            <a:off x="8850223" y="1659227"/>
            <a:ext cx="2158228" cy="2887015"/>
          </a:xfrm>
          <a:prstGeom prst="roundRect">
            <a:avLst/>
          </a:prstGeom>
          <a:ln>
            <a:noFill/>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IE" sz="2400" b="1" dirty="0">
                <a:latin typeface="Liberation Serif" panose="02020603050405020304" pitchFamily="18" charset="0"/>
                <a:ea typeface="Liberation Serif" panose="02020603050405020304" pitchFamily="18" charset="0"/>
                <a:cs typeface="Liberation Serif" panose="02020603050405020304" pitchFamily="18" charset="0"/>
              </a:rPr>
              <a:t>Service</a:t>
            </a:r>
          </a:p>
          <a:p>
            <a:pPr algn="ctr"/>
            <a:r>
              <a:rPr lang="en-IE" sz="2400" b="1" dirty="0">
                <a:latin typeface="Liberation Serif" panose="02020603050405020304" pitchFamily="18" charset="0"/>
                <a:ea typeface="Liberation Serif" panose="02020603050405020304" pitchFamily="18" charset="0"/>
                <a:cs typeface="Liberation Serif" panose="02020603050405020304" pitchFamily="18" charset="0"/>
              </a:rPr>
              <a:t>Management </a:t>
            </a:r>
          </a:p>
          <a:p>
            <a:pPr algn="ctr"/>
            <a:r>
              <a:rPr lang="en-IE" sz="2400" b="1" dirty="0">
                <a:latin typeface="Liberation Serif" panose="02020603050405020304" pitchFamily="18" charset="0"/>
                <a:ea typeface="Liberation Serif" panose="02020603050405020304" pitchFamily="18" charset="0"/>
                <a:cs typeface="Liberation Serif" panose="02020603050405020304" pitchFamily="18" charset="0"/>
              </a:rPr>
              <a:t>Console</a:t>
            </a:r>
            <a:endParaRPr lang="en-IE" sz="24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cxnSp>
        <p:nvCxnSpPr>
          <p:cNvPr id="47" name="Straight Connector 46"/>
          <p:cNvCxnSpPr/>
          <p:nvPr/>
        </p:nvCxnSpPr>
        <p:spPr bwMode="auto">
          <a:xfrm>
            <a:off x="6287935" y="2962141"/>
            <a:ext cx="524989" cy="0"/>
          </a:xfrm>
          <a:prstGeom prst="line">
            <a:avLst/>
          </a:prstGeom>
          <a:solidFill>
            <a:srgbClr val="00B8FF"/>
          </a:solidFill>
          <a:ln w="38100" cap="flat" cmpd="sng" algn="ctr">
            <a:solidFill>
              <a:schemeClr val="tx1"/>
            </a:solidFill>
            <a:prstDash val="sysDot"/>
            <a:round/>
            <a:headEnd type="none" w="med" len="med"/>
            <a:tailEnd type="none" w="med" len="med"/>
          </a:ln>
          <a:effectLst/>
        </p:spPr>
      </p:cxnSp>
    </p:spTree>
    <p:extLst>
      <p:ext uri="{BB962C8B-B14F-4D97-AF65-F5344CB8AC3E}">
        <p14:creationId xmlns:p14="http://schemas.microsoft.com/office/powerpoint/2010/main" val="726454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inVertic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20"/>
                                        </p:tgtEl>
                                        <p:attrNameLst>
                                          <p:attrName>style.visibility</p:attrName>
                                        </p:attrNameLst>
                                      </p:cBhvr>
                                      <p:to>
                                        <p:strVal val="visible"/>
                                      </p:to>
                                    </p:set>
                                    <p:anim calcmode="lin" valueType="num">
                                      <p:cBhvr additive="base">
                                        <p:cTn id="16" dur="1000" fill="hold"/>
                                        <p:tgtEl>
                                          <p:spTgt spid="20"/>
                                        </p:tgtEl>
                                        <p:attrNameLst>
                                          <p:attrName>ppt_x</p:attrName>
                                        </p:attrNameLst>
                                      </p:cBhvr>
                                      <p:tavLst>
                                        <p:tav tm="0">
                                          <p:val>
                                            <p:strVal val="#ppt_x"/>
                                          </p:val>
                                        </p:tav>
                                        <p:tav tm="100000">
                                          <p:val>
                                            <p:strVal val="#ppt_x"/>
                                          </p:val>
                                        </p:tav>
                                      </p:tavLst>
                                    </p:anim>
                                    <p:anim calcmode="lin" valueType="num">
                                      <p:cBhvr additive="base">
                                        <p:cTn id="17" dur="10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additive="base">
                                        <p:cTn id="22" dur="1000" fill="hold"/>
                                        <p:tgtEl>
                                          <p:spTgt spid="22"/>
                                        </p:tgtEl>
                                        <p:attrNameLst>
                                          <p:attrName>ppt_x</p:attrName>
                                        </p:attrNameLst>
                                      </p:cBhvr>
                                      <p:tavLst>
                                        <p:tav tm="0">
                                          <p:val>
                                            <p:strVal val="#ppt_x"/>
                                          </p:val>
                                        </p:tav>
                                        <p:tav tm="100000">
                                          <p:val>
                                            <p:strVal val="#ppt_x"/>
                                          </p:val>
                                        </p:tav>
                                      </p:tavLst>
                                    </p:anim>
                                    <p:anim calcmode="lin" valueType="num">
                                      <p:cBhvr additive="base">
                                        <p:cTn id="23" dur="10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 calcmode="lin" valueType="num">
                                      <p:cBhvr additive="base">
                                        <p:cTn id="28" dur="1000" fill="hold"/>
                                        <p:tgtEl>
                                          <p:spTgt spid="21"/>
                                        </p:tgtEl>
                                        <p:attrNameLst>
                                          <p:attrName>ppt_x</p:attrName>
                                        </p:attrNameLst>
                                      </p:cBhvr>
                                      <p:tavLst>
                                        <p:tav tm="0">
                                          <p:val>
                                            <p:strVal val="#ppt_x"/>
                                          </p:val>
                                        </p:tav>
                                        <p:tav tm="100000">
                                          <p:val>
                                            <p:strVal val="#ppt_x"/>
                                          </p:val>
                                        </p:tav>
                                      </p:tavLst>
                                    </p:anim>
                                    <p:anim calcmode="lin" valueType="num">
                                      <p:cBhvr additive="base">
                                        <p:cTn id="29" dur="10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23"/>
                                        </p:tgtEl>
                                        <p:attrNameLst>
                                          <p:attrName>style.visibility</p:attrName>
                                        </p:attrNameLst>
                                      </p:cBhvr>
                                      <p:to>
                                        <p:strVal val="visible"/>
                                      </p:to>
                                    </p:set>
                                    <p:anim calcmode="lin" valueType="num">
                                      <p:cBhvr additive="base">
                                        <p:cTn id="34" dur="1000" fill="hold"/>
                                        <p:tgtEl>
                                          <p:spTgt spid="23"/>
                                        </p:tgtEl>
                                        <p:attrNameLst>
                                          <p:attrName>ppt_x</p:attrName>
                                        </p:attrNameLst>
                                      </p:cBhvr>
                                      <p:tavLst>
                                        <p:tav tm="0">
                                          <p:val>
                                            <p:strVal val="#ppt_x"/>
                                          </p:val>
                                        </p:tav>
                                        <p:tav tm="100000">
                                          <p:val>
                                            <p:strVal val="#ppt_x"/>
                                          </p:val>
                                        </p:tav>
                                      </p:tavLst>
                                    </p:anim>
                                    <p:anim calcmode="lin" valueType="num">
                                      <p:cBhvr additive="base">
                                        <p:cTn id="35" dur="10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500"/>
                                  </p:stCondLst>
                                  <p:childTnLst>
                                    <p:set>
                                      <p:cBhvr>
                                        <p:cTn id="39" dur="1" fill="hold">
                                          <p:stCondLst>
                                            <p:cond delay="0"/>
                                          </p:stCondLst>
                                        </p:cTn>
                                        <p:tgtEl>
                                          <p:spTgt spid="25"/>
                                        </p:tgtEl>
                                        <p:attrNameLst>
                                          <p:attrName>style.visibility</p:attrName>
                                        </p:attrNameLst>
                                      </p:cBhvr>
                                      <p:to>
                                        <p:strVal val="visible"/>
                                      </p:to>
                                    </p:set>
                                    <p:animEffect transition="in" filter="barn(inVertical)">
                                      <p:cBhvr>
                                        <p:cTn id="40" dur="1000"/>
                                        <p:tgtEl>
                                          <p:spTgt spid="25"/>
                                        </p:tgtEl>
                                      </p:cBhvr>
                                    </p:animEffect>
                                  </p:childTnLst>
                                </p:cTn>
                              </p:par>
                            </p:childTnLst>
                          </p:cTn>
                        </p:par>
                        <p:par>
                          <p:cTn id="41" fill="hold">
                            <p:stCondLst>
                              <p:cond delay="1500"/>
                            </p:stCondLst>
                            <p:childTnLst>
                              <p:par>
                                <p:cTn id="42" presetID="1" presetClass="entr" presetSubtype="0"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childTnLst>
                                </p:cTn>
                              </p:par>
                            </p:childTnLst>
                          </p:cTn>
                        </p:par>
                        <p:par>
                          <p:cTn id="44" fill="hold">
                            <p:stCondLst>
                              <p:cond delay="1500"/>
                            </p:stCondLst>
                            <p:childTnLst>
                              <p:par>
                                <p:cTn id="45" presetID="16" presetClass="entr" presetSubtype="21" fill="hold" grpId="0" nodeType="after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barn(inVertical)">
                                      <p:cBhvr>
                                        <p:cTn id="47" dur="1000"/>
                                        <p:tgtEl>
                                          <p:spTgt spid="5"/>
                                        </p:tgtEl>
                                      </p:cBhvr>
                                    </p:animEffect>
                                  </p:childTnLst>
                                </p:cTn>
                              </p:par>
                            </p:childTnLst>
                          </p:cTn>
                        </p:par>
                        <p:par>
                          <p:cTn id="48" fill="hold">
                            <p:stCondLst>
                              <p:cond delay="2500"/>
                            </p:stCondLst>
                            <p:childTnLst>
                              <p:par>
                                <p:cTn id="49" presetID="42" presetClass="entr" presetSubtype="0" fill="hold" grpId="0" nodeType="after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1000"/>
                                        <p:tgtEl>
                                          <p:spTgt spid="12"/>
                                        </p:tgtEl>
                                      </p:cBhvr>
                                    </p:animEffect>
                                    <p:anim calcmode="lin" valueType="num">
                                      <p:cBhvr>
                                        <p:cTn id="52" dur="1000" fill="hold"/>
                                        <p:tgtEl>
                                          <p:spTgt spid="12"/>
                                        </p:tgtEl>
                                        <p:attrNameLst>
                                          <p:attrName>ppt_x</p:attrName>
                                        </p:attrNameLst>
                                      </p:cBhvr>
                                      <p:tavLst>
                                        <p:tav tm="0">
                                          <p:val>
                                            <p:strVal val="#ppt_x"/>
                                          </p:val>
                                        </p:tav>
                                        <p:tav tm="100000">
                                          <p:val>
                                            <p:strVal val="#ppt_x"/>
                                          </p:val>
                                        </p:tav>
                                      </p:tavLst>
                                    </p:anim>
                                    <p:anim calcmode="lin" valueType="num">
                                      <p:cBhvr>
                                        <p:cTn id="53" dur="1000" fill="hold"/>
                                        <p:tgtEl>
                                          <p:spTgt spid="12"/>
                                        </p:tgtEl>
                                        <p:attrNameLst>
                                          <p:attrName>ppt_y</p:attrName>
                                        </p:attrNameLst>
                                      </p:cBhvr>
                                      <p:tavLst>
                                        <p:tav tm="0">
                                          <p:val>
                                            <p:strVal val="#ppt_y+.1"/>
                                          </p:val>
                                        </p:tav>
                                        <p:tav tm="100000">
                                          <p:val>
                                            <p:strVal val="#ppt_y"/>
                                          </p:val>
                                        </p:tav>
                                      </p:tavLst>
                                    </p:anim>
                                  </p:childTnLst>
                                </p:cTn>
                              </p:par>
                            </p:childTnLst>
                          </p:cTn>
                        </p:par>
                        <p:par>
                          <p:cTn id="54" fill="hold">
                            <p:stCondLst>
                              <p:cond delay="3500"/>
                            </p:stCondLst>
                            <p:childTnLst>
                              <p:par>
                                <p:cTn id="55" presetID="16" presetClass="entr" presetSubtype="21" fill="hold" grpId="0" nodeType="after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barn(inVertical)">
                                      <p:cBhvr>
                                        <p:cTn id="57" dur="1000"/>
                                        <p:tgtEl>
                                          <p:spTgt spid="13"/>
                                        </p:tgtEl>
                                      </p:cBhvr>
                                    </p:animEffect>
                                  </p:childTnLst>
                                </p:cTn>
                              </p:par>
                            </p:childTnLst>
                          </p:cTn>
                        </p:par>
                        <p:par>
                          <p:cTn id="58" fill="hold">
                            <p:stCondLst>
                              <p:cond delay="4500"/>
                            </p:stCondLst>
                            <p:childTnLst>
                              <p:par>
                                <p:cTn id="59" presetID="42" presetClass="entr" presetSubtype="0" fill="hold" grpId="0" nodeType="after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fade">
                                      <p:cBhvr>
                                        <p:cTn id="61" dur="1000"/>
                                        <p:tgtEl>
                                          <p:spTgt spid="18"/>
                                        </p:tgtEl>
                                      </p:cBhvr>
                                    </p:animEffect>
                                    <p:anim calcmode="lin" valueType="num">
                                      <p:cBhvr>
                                        <p:cTn id="62" dur="1000" fill="hold"/>
                                        <p:tgtEl>
                                          <p:spTgt spid="18"/>
                                        </p:tgtEl>
                                        <p:attrNameLst>
                                          <p:attrName>ppt_x</p:attrName>
                                        </p:attrNameLst>
                                      </p:cBhvr>
                                      <p:tavLst>
                                        <p:tav tm="0">
                                          <p:val>
                                            <p:strVal val="#ppt_x"/>
                                          </p:val>
                                        </p:tav>
                                        <p:tav tm="100000">
                                          <p:val>
                                            <p:strVal val="#ppt_x"/>
                                          </p:val>
                                        </p:tav>
                                      </p:tavLst>
                                    </p:anim>
                                    <p:anim calcmode="lin" valueType="num">
                                      <p:cBhvr>
                                        <p:cTn id="63" dur="1000" fill="hold"/>
                                        <p:tgtEl>
                                          <p:spTgt spid="18"/>
                                        </p:tgtEl>
                                        <p:attrNameLst>
                                          <p:attrName>ppt_y</p:attrName>
                                        </p:attrNameLst>
                                      </p:cBhvr>
                                      <p:tavLst>
                                        <p:tav tm="0">
                                          <p:val>
                                            <p:strVal val="#ppt_y+.1"/>
                                          </p:val>
                                        </p:tav>
                                        <p:tav tm="100000">
                                          <p:val>
                                            <p:strVal val="#ppt_y"/>
                                          </p:val>
                                        </p:tav>
                                      </p:tavLst>
                                    </p:anim>
                                  </p:childTnLst>
                                </p:cTn>
                              </p:par>
                            </p:childTnLst>
                          </p:cTn>
                        </p:par>
                        <p:par>
                          <p:cTn id="64" fill="hold">
                            <p:stCondLst>
                              <p:cond delay="5500"/>
                            </p:stCondLst>
                            <p:childTnLst>
                              <p:par>
                                <p:cTn id="65" presetID="1" presetClass="entr" presetSubtype="0" fill="hold" grpId="0" nodeType="afterEffect">
                                  <p:stCondLst>
                                    <p:cond delay="0"/>
                                  </p:stCondLst>
                                  <p:childTnLst>
                                    <p:set>
                                      <p:cBhvr>
                                        <p:cTn id="66" dur="1" fill="hold">
                                          <p:stCondLst>
                                            <p:cond delay="0"/>
                                          </p:stCondLst>
                                        </p:cTn>
                                        <p:tgtEl>
                                          <p:spTgt spid="26"/>
                                        </p:tgtEl>
                                        <p:attrNameLst>
                                          <p:attrName>style.visibility</p:attrName>
                                        </p:attrNameLst>
                                      </p:cBhvr>
                                      <p:to>
                                        <p:strVal val="visible"/>
                                      </p:to>
                                    </p:set>
                                  </p:childTnLst>
                                </p:cTn>
                              </p:par>
                            </p:childTnLst>
                          </p:cTn>
                        </p:par>
                        <p:par>
                          <p:cTn id="67" fill="hold">
                            <p:stCondLst>
                              <p:cond delay="5500"/>
                            </p:stCondLst>
                            <p:childTnLst>
                              <p:par>
                                <p:cTn id="68" presetID="16" presetClass="entr" presetSubtype="21" fill="hold" grpId="0" nodeType="after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barn(inVertical)">
                                      <p:cBhvr>
                                        <p:cTn id="70" dur="1000"/>
                                        <p:tgtEl>
                                          <p:spTgt spid="30"/>
                                        </p:tgtEl>
                                      </p:cBhvr>
                                    </p:animEffect>
                                  </p:childTnLst>
                                </p:cTn>
                              </p:par>
                            </p:childTnLst>
                          </p:cTn>
                        </p:par>
                        <p:par>
                          <p:cTn id="71" fill="hold">
                            <p:stCondLst>
                              <p:cond delay="6500"/>
                            </p:stCondLst>
                            <p:childTnLst>
                              <p:par>
                                <p:cTn id="72" presetID="16" presetClass="entr" presetSubtype="21" fill="hold" grpId="0" nodeType="after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barn(inVertical)">
                                      <p:cBhvr>
                                        <p:cTn id="74" dur="1000"/>
                                        <p:tgtEl>
                                          <p:spTgt spid="28"/>
                                        </p:tgtEl>
                                      </p:cBhvr>
                                    </p:animEffect>
                                  </p:childTnLst>
                                </p:cTn>
                              </p:par>
                            </p:childTnLst>
                          </p:cTn>
                        </p:par>
                        <p:par>
                          <p:cTn id="75" fill="hold">
                            <p:stCondLst>
                              <p:cond delay="7500"/>
                            </p:stCondLst>
                            <p:childTnLst>
                              <p:par>
                                <p:cTn id="76" presetID="42" presetClass="entr" presetSubtype="0" fill="hold" grpId="0" nodeType="after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fade">
                                      <p:cBhvr>
                                        <p:cTn id="78" dur="1000"/>
                                        <p:tgtEl>
                                          <p:spTgt spid="27"/>
                                        </p:tgtEl>
                                      </p:cBhvr>
                                    </p:animEffect>
                                    <p:anim calcmode="lin" valueType="num">
                                      <p:cBhvr>
                                        <p:cTn id="79" dur="1000" fill="hold"/>
                                        <p:tgtEl>
                                          <p:spTgt spid="27"/>
                                        </p:tgtEl>
                                        <p:attrNameLst>
                                          <p:attrName>ppt_x</p:attrName>
                                        </p:attrNameLst>
                                      </p:cBhvr>
                                      <p:tavLst>
                                        <p:tav tm="0">
                                          <p:val>
                                            <p:strVal val="#ppt_x"/>
                                          </p:val>
                                        </p:tav>
                                        <p:tav tm="100000">
                                          <p:val>
                                            <p:strVal val="#ppt_x"/>
                                          </p:val>
                                        </p:tav>
                                      </p:tavLst>
                                    </p:anim>
                                    <p:anim calcmode="lin" valueType="num">
                                      <p:cBhvr>
                                        <p:cTn id="80" dur="1000" fill="hold"/>
                                        <p:tgtEl>
                                          <p:spTgt spid="27"/>
                                        </p:tgtEl>
                                        <p:attrNameLst>
                                          <p:attrName>ppt_y</p:attrName>
                                        </p:attrNameLst>
                                      </p:cBhvr>
                                      <p:tavLst>
                                        <p:tav tm="0">
                                          <p:val>
                                            <p:strVal val="#ppt_y+.1"/>
                                          </p:val>
                                        </p:tav>
                                        <p:tav tm="100000">
                                          <p:val>
                                            <p:strVal val="#ppt_y"/>
                                          </p:val>
                                        </p:tav>
                                      </p:tavLst>
                                    </p:anim>
                                  </p:childTnLst>
                                </p:cTn>
                              </p:par>
                            </p:childTnLst>
                          </p:cTn>
                        </p:par>
                        <p:par>
                          <p:cTn id="81" fill="hold">
                            <p:stCondLst>
                              <p:cond delay="8500"/>
                            </p:stCondLst>
                            <p:childTnLst>
                              <p:par>
                                <p:cTn id="82" presetID="42" presetClass="entr" presetSubtype="0" fill="hold" grpId="0" nodeType="afterEffect">
                                  <p:stCondLst>
                                    <p:cond delay="0"/>
                                  </p:stCondLst>
                                  <p:childTnLst>
                                    <p:set>
                                      <p:cBhvr>
                                        <p:cTn id="83" dur="1" fill="hold">
                                          <p:stCondLst>
                                            <p:cond delay="0"/>
                                          </p:stCondLst>
                                        </p:cTn>
                                        <p:tgtEl>
                                          <p:spTgt spid="29"/>
                                        </p:tgtEl>
                                        <p:attrNameLst>
                                          <p:attrName>style.visibility</p:attrName>
                                        </p:attrNameLst>
                                      </p:cBhvr>
                                      <p:to>
                                        <p:strVal val="visible"/>
                                      </p:to>
                                    </p:set>
                                    <p:animEffect transition="in" filter="fade">
                                      <p:cBhvr>
                                        <p:cTn id="84" dur="1000"/>
                                        <p:tgtEl>
                                          <p:spTgt spid="29"/>
                                        </p:tgtEl>
                                      </p:cBhvr>
                                    </p:animEffect>
                                    <p:anim calcmode="lin" valueType="num">
                                      <p:cBhvr>
                                        <p:cTn id="85" dur="1000" fill="hold"/>
                                        <p:tgtEl>
                                          <p:spTgt spid="29"/>
                                        </p:tgtEl>
                                        <p:attrNameLst>
                                          <p:attrName>ppt_x</p:attrName>
                                        </p:attrNameLst>
                                      </p:cBhvr>
                                      <p:tavLst>
                                        <p:tav tm="0">
                                          <p:val>
                                            <p:strVal val="#ppt_x"/>
                                          </p:val>
                                        </p:tav>
                                        <p:tav tm="100000">
                                          <p:val>
                                            <p:strVal val="#ppt_x"/>
                                          </p:val>
                                        </p:tav>
                                      </p:tavLst>
                                    </p:anim>
                                    <p:anim calcmode="lin" valueType="num">
                                      <p:cBhvr>
                                        <p:cTn id="86"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34"/>
                                        </p:tgtEl>
                                        <p:attrNameLst>
                                          <p:attrName>style.visibility</p:attrName>
                                        </p:attrNameLst>
                                      </p:cBhvr>
                                      <p:to>
                                        <p:strVal val="visible"/>
                                      </p:to>
                                    </p:set>
                                    <p:animEffect transition="in" filter="fade">
                                      <p:cBhvr>
                                        <p:cTn id="91" dur="1000"/>
                                        <p:tgtEl>
                                          <p:spTgt spid="34"/>
                                        </p:tgtEl>
                                      </p:cBhvr>
                                    </p:animEffect>
                                    <p:anim calcmode="lin" valueType="num">
                                      <p:cBhvr>
                                        <p:cTn id="92" dur="1000" fill="hold"/>
                                        <p:tgtEl>
                                          <p:spTgt spid="34"/>
                                        </p:tgtEl>
                                        <p:attrNameLst>
                                          <p:attrName>ppt_x</p:attrName>
                                        </p:attrNameLst>
                                      </p:cBhvr>
                                      <p:tavLst>
                                        <p:tav tm="0">
                                          <p:val>
                                            <p:strVal val="#ppt_x"/>
                                          </p:val>
                                        </p:tav>
                                        <p:tav tm="100000">
                                          <p:val>
                                            <p:strVal val="#ppt_x"/>
                                          </p:val>
                                        </p:tav>
                                      </p:tavLst>
                                    </p:anim>
                                    <p:anim calcmode="lin" valueType="num">
                                      <p:cBhvr>
                                        <p:cTn id="93"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16" presetClass="entr" presetSubtype="21" fill="hold" grpId="0" nodeType="clickEffect">
                                  <p:stCondLst>
                                    <p:cond delay="0"/>
                                  </p:stCondLst>
                                  <p:childTnLst>
                                    <p:set>
                                      <p:cBhvr>
                                        <p:cTn id="97" dur="1" fill="hold">
                                          <p:stCondLst>
                                            <p:cond delay="0"/>
                                          </p:stCondLst>
                                        </p:cTn>
                                        <p:tgtEl>
                                          <p:spTgt spid="33"/>
                                        </p:tgtEl>
                                        <p:attrNameLst>
                                          <p:attrName>style.visibility</p:attrName>
                                        </p:attrNameLst>
                                      </p:cBhvr>
                                      <p:to>
                                        <p:strVal val="visible"/>
                                      </p:to>
                                    </p:set>
                                    <p:animEffect transition="in" filter="barn(inVertical)">
                                      <p:cBhvr>
                                        <p:cTn id="98" dur="1000"/>
                                        <p:tgtEl>
                                          <p:spTgt spid="33"/>
                                        </p:tgtEl>
                                      </p:cBhvr>
                                    </p:animEffect>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grpId="0" nodeType="clickEffect">
                                  <p:stCondLst>
                                    <p:cond delay="0"/>
                                  </p:stCondLst>
                                  <p:childTnLst>
                                    <p:set>
                                      <p:cBhvr>
                                        <p:cTn id="102" dur="1" fill="hold">
                                          <p:stCondLst>
                                            <p:cond delay="0"/>
                                          </p:stCondLst>
                                        </p:cTn>
                                        <p:tgtEl>
                                          <p:spTgt spid="32"/>
                                        </p:tgtEl>
                                        <p:attrNameLst>
                                          <p:attrName>style.visibility</p:attrName>
                                        </p:attrNameLst>
                                      </p:cBhvr>
                                      <p:to>
                                        <p:strVal val="visible"/>
                                      </p:to>
                                    </p:set>
                                    <p:animEffect transition="in" filter="fade">
                                      <p:cBhvr>
                                        <p:cTn id="103" dur="1000"/>
                                        <p:tgtEl>
                                          <p:spTgt spid="32"/>
                                        </p:tgtEl>
                                      </p:cBhvr>
                                    </p:animEffect>
                                    <p:anim calcmode="lin" valueType="num">
                                      <p:cBhvr>
                                        <p:cTn id="104" dur="1000" fill="hold"/>
                                        <p:tgtEl>
                                          <p:spTgt spid="32"/>
                                        </p:tgtEl>
                                        <p:attrNameLst>
                                          <p:attrName>ppt_x</p:attrName>
                                        </p:attrNameLst>
                                      </p:cBhvr>
                                      <p:tavLst>
                                        <p:tav tm="0">
                                          <p:val>
                                            <p:strVal val="#ppt_x"/>
                                          </p:val>
                                        </p:tav>
                                        <p:tav tm="100000">
                                          <p:val>
                                            <p:strVal val="#ppt_x"/>
                                          </p:val>
                                        </p:tav>
                                      </p:tavLst>
                                    </p:anim>
                                    <p:anim calcmode="lin" valueType="num">
                                      <p:cBhvr>
                                        <p:cTn id="105" dur="1000" fill="hold"/>
                                        <p:tgtEl>
                                          <p:spTgt spid="32"/>
                                        </p:tgtEl>
                                        <p:attrNameLst>
                                          <p:attrName>ppt_y</p:attrName>
                                        </p:attrNameLst>
                                      </p:cBhvr>
                                      <p:tavLst>
                                        <p:tav tm="0">
                                          <p:val>
                                            <p:strVal val="#ppt_y+.1"/>
                                          </p:val>
                                        </p:tav>
                                        <p:tav tm="100000">
                                          <p:val>
                                            <p:strVal val="#ppt_y"/>
                                          </p:val>
                                        </p:tav>
                                      </p:tavLst>
                                    </p:anim>
                                  </p:childTnLst>
                                </p:cTn>
                              </p:par>
                            </p:childTnLst>
                          </p:cTn>
                        </p:par>
                        <p:par>
                          <p:cTn id="106" fill="hold">
                            <p:stCondLst>
                              <p:cond delay="1000"/>
                            </p:stCondLst>
                            <p:childTnLst>
                              <p:par>
                                <p:cTn id="107" presetID="1" presetClass="entr" presetSubtype="0" fill="hold" grpId="0" nodeType="afterEffect">
                                  <p:stCondLst>
                                    <p:cond delay="1000"/>
                                  </p:stCondLst>
                                  <p:childTnLst>
                                    <p:set>
                                      <p:cBhvr>
                                        <p:cTn id="108" dur="1" fill="hold">
                                          <p:stCondLst>
                                            <p:cond delay="0"/>
                                          </p:stCondLst>
                                        </p:cTn>
                                        <p:tgtEl>
                                          <p:spTgt spid="31"/>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grpId="0" nodeType="clickEffect">
                                  <p:stCondLst>
                                    <p:cond delay="0"/>
                                  </p:stCondLst>
                                  <p:childTnLst>
                                    <p:set>
                                      <p:cBhvr>
                                        <p:cTn id="112" dur="1" fill="hold">
                                          <p:stCondLst>
                                            <p:cond delay="0"/>
                                          </p:stCondLst>
                                        </p:cTn>
                                        <p:tgtEl>
                                          <p:spTgt spid="39"/>
                                        </p:tgtEl>
                                        <p:attrNameLst>
                                          <p:attrName>style.visibility</p:attrName>
                                        </p:attrNameLst>
                                      </p:cBhvr>
                                      <p:to>
                                        <p:strVal val="visible"/>
                                      </p:to>
                                    </p:set>
                                    <p:animEffect transition="in" filter="fade">
                                      <p:cBhvr>
                                        <p:cTn id="113" dur="1000"/>
                                        <p:tgtEl>
                                          <p:spTgt spid="39"/>
                                        </p:tgtEl>
                                      </p:cBhvr>
                                    </p:animEffect>
                                    <p:anim calcmode="lin" valueType="num">
                                      <p:cBhvr>
                                        <p:cTn id="114" dur="1000" fill="hold"/>
                                        <p:tgtEl>
                                          <p:spTgt spid="39"/>
                                        </p:tgtEl>
                                        <p:attrNameLst>
                                          <p:attrName>ppt_x</p:attrName>
                                        </p:attrNameLst>
                                      </p:cBhvr>
                                      <p:tavLst>
                                        <p:tav tm="0">
                                          <p:val>
                                            <p:strVal val="#ppt_x"/>
                                          </p:val>
                                        </p:tav>
                                        <p:tav tm="100000">
                                          <p:val>
                                            <p:strVal val="#ppt_x"/>
                                          </p:val>
                                        </p:tav>
                                      </p:tavLst>
                                    </p:anim>
                                    <p:anim calcmode="lin" valueType="num">
                                      <p:cBhvr>
                                        <p:cTn id="115"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16" presetClass="entr" presetSubtype="21" fill="hold" grpId="0" nodeType="clickEffect">
                                  <p:stCondLst>
                                    <p:cond delay="0"/>
                                  </p:stCondLst>
                                  <p:childTnLst>
                                    <p:set>
                                      <p:cBhvr>
                                        <p:cTn id="119" dur="1" fill="hold">
                                          <p:stCondLst>
                                            <p:cond delay="0"/>
                                          </p:stCondLst>
                                        </p:cTn>
                                        <p:tgtEl>
                                          <p:spTgt spid="38"/>
                                        </p:tgtEl>
                                        <p:attrNameLst>
                                          <p:attrName>style.visibility</p:attrName>
                                        </p:attrNameLst>
                                      </p:cBhvr>
                                      <p:to>
                                        <p:strVal val="visible"/>
                                      </p:to>
                                    </p:set>
                                    <p:animEffect transition="in" filter="barn(inVertical)">
                                      <p:cBhvr>
                                        <p:cTn id="120" dur="1000"/>
                                        <p:tgtEl>
                                          <p:spTgt spid="38"/>
                                        </p:tgtEl>
                                      </p:cBhvr>
                                    </p:animEffect>
                                  </p:childTnLst>
                                </p:cTn>
                              </p:par>
                            </p:childTnLst>
                          </p:cTn>
                        </p:par>
                      </p:childTnLst>
                    </p:cTn>
                  </p:par>
                  <p:par>
                    <p:cTn id="121" fill="hold">
                      <p:stCondLst>
                        <p:cond delay="indefinite"/>
                      </p:stCondLst>
                      <p:childTnLst>
                        <p:par>
                          <p:cTn id="122" fill="hold">
                            <p:stCondLst>
                              <p:cond delay="0"/>
                            </p:stCondLst>
                            <p:childTnLst>
                              <p:par>
                                <p:cTn id="123" presetID="42" presetClass="entr" presetSubtype="0" fill="hold" grpId="0" nodeType="clickEffect">
                                  <p:stCondLst>
                                    <p:cond delay="0"/>
                                  </p:stCondLst>
                                  <p:childTnLst>
                                    <p:set>
                                      <p:cBhvr>
                                        <p:cTn id="124" dur="1" fill="hold">
                                          <p:stCondLst>
                                            <p:cond delay="0"/>
                                          </p:stCondLst>
                                        </p:cTn>
                                        <p:tgtEl>
                                          <p:spTgt spid="37"/>
                                        </p:tgtEl>
                                        <p:attrNameLst>
                                          <p:attrName>style.visibility</p:attrName>
                                        </p:attrNameLst>
                                      </p:cBhvr>
                                      <p:to>
                                        <p:strVal val="visible"/>
                                      </p:to>
                                    </p:set>
                                    <p:animEffect transition="in" filter="fade">
                                      <p:cBhvr>
                                        <p:cTn id="125" dur="1000"/>
                                        <p:tgtEl>
                                          <p:spTgt spid="37"/>
                                        </p:tgtEl>
                                      </p:cBhvr>
                                    </p:animEffect>
                                    <p:anim calcmode="lin" valueType="num">
                                      <p:cBhvr>
                                        <p:cTn id="126" dur="1000" fill="hold"/>
                                        <p:tgtEl>
                                          <p:spTgt spid="37"/>
                                        </p:tgtEl>
                                        <p:attrNameLst>
                                          <p:attrName>ppt_x</p:attrName>
                                        </p:attrNameLst>
                                      </p:cBhvr>
                                      <p:tavLst>
                                        <p:tav tm="0">
                                          <p:val>
                                            <p:strVal val="#ppt_x"/>
                                          </p:val>
                                        </p:tav>
                                        <p:tav tm="100000">
                                          <p:val>
                                            <p:strVal val="#ppt_x"/>
                                          </p:val>
                                        </p:tav>
                                      </p:tavLst>
                                    </p:anim>
                                    <p:anim calcmode="lin" valueType="num">
                                      <p:cBhvr>
                                        <p:cTn id="127" dur="1000" fill="hold"/>
                                        <p:tgtEl>
                                          <p:spTgt spid="37"/>
                                        </p:tgtEl>
                                        <p:attrNameLst>
                                          <p:attrName>ppt_y</p:attrName>
                                        </p:attrNameLst>
                                      </p:cBhvr>
                                      <p:tavLst>
                                        <p:tav tm="0">
                                          <p:val>
                                            <p:strVal val="#ppt_y+.1"/>
                                          </p:val>
                                        </p:tav>
                                        <p:tav tm="100000">
                                          <p:val>
                                            <p:strVal val="#ppt_y"/>
                                          </p:val>
                                        </p:tav>
                                      </p:tavLst>
                                    </p:anim>
                                  </p:childTnLst>
                                </p:cTn>
                              </p:par>
                            </p:childTnLst>
                          </p:cTn>
                        </p:par>
                        <p:par>
                          <p:cTn id="128" fill="hold">
                            <p:stCondLst>
                              <p:cond delay="1000"/>
                            </p:stCondLst>
                            <p:childTnLst>
                              <p:par>
                                <p:cTn id="129" presetID="1" presetClass="entr" presetSubtype="0" fill="hold" grpId="0" nodeType="afterEffect">
                                  <p:stCondLst>
                                    <p:cond delay="1000"/>
                                  </p:stCondLst>
                                  <p:childTnLst>
                                    <p:set>
                                      <p:cBhvr>
                                        <p:cTn id="130" dur="1" fill="hold">
                                          <p:stCondLst>
                                            <p:cond delay="0"/>
                                          </p:stCondLst>
                                        </p:cTn>
                                        <p:tgtEl>
                                          <p:spTgt spid="36"/>
                                        </p:tgtEl>
                                        <p:attrNameLst>
                                          <p:attrName>style.visibility</p:attrName>
                                        </p:attrNameLst>
                                      </p:cBhvr>
                                      <p:to>
                                        <p:strVal val="visible"/>
                                      </p:to>
                                    </p:set>
                                  </p:childTnLst>
                                </p:cTn>
                              </p:par>
                            </p:childTnLst>
                          </p:cTn>
                        </p:par>
                        <p:par>
                          <p:cTn id="131" fill="hold">
                            <p:stCondLst>
                              <p:cond delay="2000"/>
                            </p:stCondLst>
                            <p:childTnLst>
                              <p:par>
                                <p:cTn id="132" presetID="1" presetClass="entr" presetSubtype="0" fill="hold" grpId="0" nodeType="afterEffect">
                                  <p:stCondLst>
                                    <p:cond delay="1500"/>
                                  </p:stCondLst>
                                  <p:iterate type="wd">
                                    <p:tmAbs val="500"/>
                                  </p:iterate>
                                  <p:childTnLst>
                                    <p:set>
                                      <p:cBhvr>
                                        <p:cTn id="133"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8" grpId="0" animBg="1"/>
      <p:bldP spid="19" grpId="0" animBg="1"/>
      <p:bldP spid="20" grpId="0" animBg="1"/>
      <p:bldP spid="21" grpId="0" animBg="1"/>
      <p:bldP spid="22" grpId="0" animBg="1"/>
      <p:bldP spid="23" grpId="0" animBg="1"/>
      <p:bldP spid="24" grpId="0"/>
      <p:bldP spid="25" grpId="0" animBg="1"/>
      <p:bldP spid="5" grpId="0"/>
      <p:bldP spid="26" grpId="0" animBg="1"/>
      <p:bldP spid="27" grpId="0" animBg="1"/>
      <p:bldP spid="28" grpId="0" animBg="1"/>
      <p:bldP spid="29" grpId="0" animBg="1"/>
      <p:bldP spid="30" grpId="0"/>
      <p:bldP spid="31" grpId="0" animBg="1"/>
      <p:bldP spid="32" grpId="0" animBg="1"/>
      <p:bldP spid="33" grpId="0" animBg="1"/>
      <p:bldP spid="34" grpId="0" animBg="1"/>
      <p:bldP spid="36" grpId="0" animBg="1"/>
      <p:bldP spid="37" grpId="0" animBg="1"/>
      <p:bldP spid="38" grpId="0" animBg="1"/>
      <p:bldP spid="39" grpId="0" animBg="1"/>
      <p:bldP spid="4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1657" y="274638"/>
            <a:ext cx="8110161" cy="757749"/>
          </a:xfrm>
        </p:spPr>
        <p:txBody>
          <a:bodyPr/>
          <a:lstStyle/>
          <a:p>
            <a:r>
              <a:rPr lang="en-IE" dirty="0" smtClean="0"/>
              <a:t>Types of Virtualisation (1)</a:t>
            </a:r>
            <a:endParaRPr lang="en-IE" dirty="0"/>
          </a:p>
        </p:txBody>
      </p:sp>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
        <p:nvSpPr>
          <p:cNvPr id="5" name="Content Placeholder 4"/>
          <p:cNvSpPr>
            <a:spLocks noGrp="1"/>
          </p:cNvSpPr>
          <p:nvPr>
            <p:ph idx="1"/>
          </p:nvPr>
        </p:nvSpPr>
        <p:spPr/>
        <p:txBody>
          <a:bodyPr/>
          <a:lstStyle/>
          <a:p>
            <a:r>
              <a:rPr lang="en-IE" b="1" dirty="0" smtClean="0"/>
              <a:t>Data Virtualisation</a:t>
            </a:r>
            <a:r>
              <a:rPr lang="en-IE" dirty="0"/>
              <a:t> </a:t>
            </a:r>
            <a:r>
              <a:rPr lang="en-IE" dirty="0" smtClean="0"/>
              <a:t>-  </a:t>
            </a:r>
            <a:r>
              <a:rPr lang="en-IE" dirty="0"/>
              <a:t>d</a:t>
            </a:r>
            <a:r>
              <a:rPr lang="en-IE" dirty="0" smtClean="0"/>
              <a:t>ata </a:t>
            </a:r>
            <a:r>
              <a:rPr lang="en-IE" dirty="0"/>
              <a:t>virtualization tools </a:t>
            </a:r>
            <a:r>
              <a:rPr lang="en-IE" dirty="0" smtClean="0"/>
              <a:t>sit </a:t>
            </a:r>
            <a:r>
              <a:rPr lang="en-IE" dirty="0"/>
              <a:t>in front of multiple data sources and allows them to be treated as single source, delivering the needed data </a:t>
            </a:r>
            <a:r>
              <a:rPr lang="en-IE" dirty="0" smtClean="0"/>
              <a:t> - </a:t>
            </a:r>
            <a:r>
              <a:rPr lang="en-IE" dirty="0"/>
              <a:t> in the required form </a:t>
            </a:r>
            <a:r>
              <a:rPr lang="en-IE" dirty="0" smtClean="0"/>
              <a:t> - </a:t>
            </a:r>
            <a:r>
              <a:rPr lang="en-IE" dirty="0"/>
              <a:t> at the right time to any application or user</a:t>
            </a:r>
            <a:r>
              <a:rPr lang="en-IE" dirty="0" smtClean="0"/>
              <a:t>.</a:t>
            </a:r>
          </a:p>
          <a:p>
            <a:r>
              <a:rPr lang="en-IE" b="1" dirty="0" smtClean="0"/>
              <a:t>Desktop Virtualisation</a:t>
            </a:r>
            <a:r>
              <a:rPr lang="en-IE" dirty="0"/>
              <a:t> - allows a central administrator (or automated administration tool) to deploy simulated desktop environments to hundreds of physical machines at once</a:t>
            </a:r>
            <a:r>
              <a:rPr lang="en-IE" dirty="0" smtClean="0"/>
              <a:t>.</a:t>
            </a:r>
          </a:p>
          <a:p>
            <a:r>
              <a:rPr lang="en-IE" b="1" dirty="0" smtClean="0"/>
              <a:t>Server Virtualisation</a:t>
            </a:r>
            <a:r>
              <a:rPr lang="en-IE" dirty="0" smtClean="0"/>
              <a:t> – enables the consolidation of number of </a:t>
            </a:r>
            <a:r>
              <a:rPr lang="en-IE" dirty="0"/>
              <a:t>physical servers, where individual servers can be deployed as </a:t>
            </a:r>
            <a:r>
              <a:rPr lang="en-IE" b="1" dirty="0"/>
              <a:t>virtual machines </a:t>
            </a:r>
            <a:r>
              <a:rPr lang="en-IE" dirty="0"/>
              <a:t>that run on </a:t>
            </a:r>
            <a:r>
              <a:rPr lang="en-IE" b="1" dirty="0"/>
              <a:t>shared</a:t>
            </a:r>
            <a:r>
              <a:rPr lang="en-IE" dirty="0"/>
              <a:t> hardware </a:t>
            </a:r>
            <a:r>
              <a:rPr lang="en-IE" dirty="0" smtClean="0"/>
              <a:t>hosts.</a:t>
            </a:r>
            <a:endParaRPr lang="en-IE" b="1" dirty="0"/>
          </a:p>
        </p:txBody>
      </p:sp>
    </p:spTree>
    <p:extLst>
      <p:ext uri="{BB962C8B-B14F-4D97-AF65-F5344CB8AC3E}">
        <p14:creationId xmlns:p14="http://schemas.microsoft.com/office/powerpoint/2010/main" val="4016740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iterate type="wd">
                                    <p:tmPct val="10000"/>
                                  </p:iterate>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iterate type="wd">
                                    <p:tmPct val="10000"/>
                                  </p:iterate>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iterate type="wd">
                                    <p:tmPct val="10000"/>
                                  </p:iterate>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1657" y="274638"/>
            <a:ext cx="8110161" cy="796173"/>
          </a:xfrm>
        </p:spPr>
        <p:txBody>
          <a:bodyPr/>
          <a:lstStyle/>
          <a:p>
            <a:r>
              <a:rPr lang="en-IE" dirty="0"/>
              <a:t>Types of Virtualisation </a:t>
            </a:r>
            <a:r>
              <a:rPr lang="en-IE" dirty="0" smtClean="0"/>
              <a:t>(2)</a:t>
            </a:r>
            <a:endParaRPr lang="en-IE" dirty="0"/>
          </a:p>
        </p:txBody>
      </p:sp>
      <p:sp>
        <p:nvSpPr>
          <p:cNvPr id="3" name="Content Placeholder 2"/>
          <p:cNvSpPr>
            <a:spLocks noGrp="1"/>
          </p:cNvSpPr>
          <p:nvPr>
            <p:ph idx="1"/>
          </p:nvPr>
        </p:nvSpPr>
        <p:spPr>
          <a:xfrm>
            <a:off x="609601" y="1600200"/>
            <a:ext cx="10962217" cy="4439653"/>
          </a:xfrm>
        </p:spPr>
        <p:txBody>
          <a:bodyPr/>
          <a:lstStyle/>
          <a:p>
            <a:r>
              <a:rPr lang="en-IE" b="1" dirty="0" smtClean="0"/>
              <a:t>Operating System Virtualisation</a:t>
            </a:r>
            <a:r>
              <a:rPr lang="en-IE" dirty="0" smtClean="0"/>
              <a:t> – happens in the OS kernel (central task manager)</a:t>
            </a:r>
          </a:p>
          <a:p>
            <a:pPr lvl="1"/>
            <a:r>
              <a:rPr lang="en-IE" sz="2200" b="1" dirty="0" smtClean="0">
                <a:solidFill>
                  <a:srgbClr val="00B0F0"/>
                </a:solidFill>
              </a:rPr>
              <a:t>Benefits:</a:t>
            </a:r>
          </a:p>
          <a:p>
            <a:pPr lvl="2"/>
            <a:r>
              <a:rPr lang="en-IE" sz="2000" dirty="0">
                <a:solidFill>
                  <a:srgbClr val="00B0F0"/>
                </a:solidFill>
              </a:rPr>
              <a:t>Reduces</a:t>
            </a:r>
            <a:r>
              <a:rPr lang="en-IE" sz="2000" dirty="0"/>
              <a:t> bulk hardware costs, since the computers don’t require such high out-of-the-box </a:t>
            </a:r>
            <a:r>
              <a:rPr lang="en-IE" sz="2000" dirty="0" smtClean="0"/>
              <a:t>capabilities</a:t>
            </a:r>
          </a:p>
          <a:p>
            <a:pPr lvl="2"/>
            <a:r>
              <a:rPr lang="en-IE" sz="2000" dirty="0">
                <a:solidFill>
                  <a:srgbClr val="00B0F0"/>
                </a:solidFill>
              </a:rPr>
              <a:t>Increases</a:t>
            </a:r>
            <a:r>
              <a:rPr lang="en-IE" sz="2000" dirty="0"/>
              <a:t> security, since all virtual instances can be monitored and </a:t>
            </a:r>
            <a:r>
              <a:rPr lang="en-IE" sz="2000" dirty="0" smtClean="0"/>
              <a:t>isolated</a:t>
            </a:r>
          </a:p>
          <a:p>
            <a:pPr lvl="2"/>
            <a:r>
              <a:rPr lang="en-IE" sz="2000" dirty="0">
                <a:solidFill>
                  <a:srgbClr val="00B0F0"/>
                </a:solidFill>
              </a:rPr>
              <a:t>Limits</a:t>
            </a:r>
            <a:r>
              <a:rPr lang="en-IE" sz="2000" dirty="0"/>
              <a:t> time spent on IT services like software </a:t>
            </a:r>
            <a:r>
              <a:rPr lang="en-IE" sz="2000" dirty="0" smtClean="0"/>
              <a:t>updates</a:t>
            </a:r>
          </a:p>
          <a:p>
            <a:pPr marL="914400" lvl="2" indent="0">
              <a:buNone/>
            </a:pPr>
            <a:endParaRPr lang="en-IE" sz="1800" dirty="0" smtClean="0">
              <a:solidFill>
                <a:schemeClr val="tx1"/>
              </a:solidFill>
            </a:endParaRPr>
          </a:p>
          <a:p>
            <a:r>
              <a:rPr lang="en-IE" b="1" dirty="0" smtClean="0"/>
              <a:t>Network Functions Virtualisation</a:t>
            </a:r>
            <a:r>
              <a:rPr lang="en-IE" dirty="0"/>
              <a:t> – separates a network’s key functions (like directory services, file sharing, and IP configuration) so they can be distributed among environments.</a:t>
            </a:r>
            <a:endParaRPr lang="en-IE" b="1" dirty="0"/>
          </a:p>
        </p:txBody>
      </p:sp>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1535721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iterate type="wd">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10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5"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10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1"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2" fill="hold"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10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6"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27" fill="hold">
                            <p:stCondLst>
                              <p:cond delay="2000"/>
                            </p:stCondLst>
                            <p:childTnLst>
                              <p:par>
                                <p:cTn id="28" presetID="2" presetClass="entr" presetSubtype="2" fill="hold" nodeType="after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additive="base">
                                        <p:cTn id="30" dur="10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31"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iterate type="wd">
                                    <p:tmPct val="10000"/>
                                  </p:iterate>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1000"/>
                                        <p:tgtEl>
                                          <p:spTgt spid="3">
                                            <p:txEl>
                                              <p:pRg st="6" end="6"/>
                                            </p:txEl>
                                          </p:spTgt>
                                        </p:tgtEl>
                                      </p:cBhvr>
                                    </p:animEffect>
                                    <p:anim calcmode="lin" valueType="num">
                                      <p:cBhvr>
                                        <p:cTn id="3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1657" y="274638"/>
            <a:ext cx="8110161" cy="760078"/>
          </a:xfrm>
        </p:spPr>
        <p:txBody>
          <a:bodyPr/>
          <a:lstStyle/>
          <a:p>
            <a:r>
              <a:rPr lang="en-IE" dirty="0" smtClean="0"/>
              <a:t>VMMs Implementations</a:t>
            </a:r>
            <a:endParaRPr lang="en-IE" dirty="0"/>
          </a:p>
        </p:txBody>
      </p:sp>
      <p:sp>
        <p:nvSpPr>
          <p:cNvPr id="3" name="Content Placeholder 2"/>
          <p:cNvSpPr>
            <a:spLocks noGrp="1"/>
          </p:cNvSpPr>
          <p:nvPr>
            <p:ph idx="1"/>
          </p:nvPr>
        </p:nvSpPr>
        <p:spPr>
          <a:xfrm>
            <a:off x="609601" y="1482213"/>
            <a:ext cx="10962217" cy="754831"/>
          </a:xfrm>
        </p:spPr>
        <p:txBody>
          <a:bodyPr/>
          <a:lstStyle/>
          <a:p>
            <a:pPr>
              <a:spcBef>
                <a:spcPct val="0"/>
              </a:spcBef>
              <a:buClrTx/>
              <a:buSzTx/>
            </a:pPr>
            <a:r>
              <a:rPr lang="en-GB" altLang="en-US" b="1" dirty="0" smtClean="0">
                <a:solidFill>
                  <a:srgbClr val="0070C0"/>
                </a:solidFill>
                <a:latin typeface="Times New Roman" panose="02020603050405020304" pitchFamily="18" charset="0"/>
              </a:rPr>
              <a:t>Type 0 hypervisors </a:t>
            </a:r>
            <a:r>
              <a:rPr lang="en-GB" altLang="en-US" sz="2200" b="1" dirty="0" smtClean="0">
                <a:solidFill>
                  <a:schemeClr val="tx1"/>
                </a:solidFill>
                <a:latin typeface="Times New Roman" panose="02020603050405020304" pitchFamily="18" charset="0"/>
              </a:rPr>
              <a:t>- </a:t>
            </a:r>
            <a:r>
              <a:rPr lang="en-US" altLang="en-US" sz="2200" dirty="0"/>
              <a:t>Hardware-based solutions that provide support for virtual machine creation and management via </a:t>
            </a:r>
            <a:r>
              <a:rPr lang="en-US" altLang="en-US" sz="2200" dirty="0" smtClean="0"/>
              <a:t>firmware</a:t>
            </a:r>
          </a:p>
        </p:txBody>
      </p:sp>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pic>
        <p:nvPicPr>
          <p:cNvPr id="21506" name="Picture 2" descr="https://docs.oracle.com/cd/E19053-01/ldoms.mgr11/820-4913-10/figures/121427_ep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8723" y="2781837"/>
            <a:ext cx="3470921" cy="280753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466391" y="2902558"/>
            <a:ext cx="4929858" cy="2441212"/>
          </a:xfrm>
          <a:prstGeom prst="rect">
            <a:avLst/>
          </a:prstGeom>
        </p:spPr>
      </p:pic>
      <p:sp>
        <p:nvSpPr>
          <p:cNvPr id="7" name="TextBox 6"/>
          <p:cNvSpPr txBox="1"/>
          <p:nvPr/>
        </p:nvSpPr>
        <p:spPr>
          <a:xfrm>
            <a:off x="609601" y="5665394"/>
            <a:ext cx="3741173" cy="369332"/>
          </a:xfrm>
          <a:prstGeom prst="rect">
            <a:avLst/>
          </a:prstGeom>
          <a:noFill/>
        </p:spPr>
        <p:txBody>
          <a:bodyPr wrap="square" rtlCol="0">
            <a:spAutoFit/>
          </a:bodyPr>
          <a:lstStyle/>
          <a:p>
            <a:pPr algn="ct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a) IBM LPARs for POWER CPUs</a:t>
            </a:r>
            <a:endParaRPr lang="en-IE"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9" name="TextBox 8"/>
          <p:cNvSpPr txBox="1"/>
          <p:nvPr/>
        </p:nvSpPr>
        <p:spPr>
          <a:xfrm>
            <a:off x="7000569" y="5689841"/>
            <a:ext cx="3741173" cy="369332"/>
          </a:xfrm>
          <a:prstGeom prst="rect">
            <a:avLst/>
          </a:prstGeom>
          <a:noFill/>
        </p:spPr>
        <p:txBody>
          <a:bodyPr wrap="square" rtlCol="0">
            <a:spAutoFit/>
          </a:bodyPr>
          <a:lstStyle/>
          <a:p>
            <a:pPr algn="ct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a) Oracle LDOMs for SPARC CPUs</a:t>
            </a:r>
            <a:endParaRPr lang="en-IE"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Tree>
    <p:extLst>
      <p:ext uri="{BB962C8B-B14F-4D97-AF65-F5344CB8AC3E}">
        <p14:creationId xmlns:p14="http://schemas.microsoft.com/office/powerpoint/2010/main" val="4101643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1657" y="274638"/>
            <a:ext cx="8110161" cy="897339"/>
          </a:xfrm>
        </p:spPr>
        <p:txBody>
          <a:bodyPr/>
          <a:lstStyle/>
          <a:p>
            <a:r>
              <a:rPr lang="en-IE" dirty="0" smtClean="0"/>
              <a:t>Type 0 Hypervisor</a:t>
            </a:r>
            <a:endParaRPr lang="en-IE" dirty="0"/>
          </a:p>
        </p:txBody>
      </p:sp>
      <p:sp>
        <p:nvSpPr>
          <p:cNvPr id="3" name="Content Placeholder 2"/>
          <p:cNvSpPr>
            <a:spLocks noGrp="1"/>
          </p:cNvSpPr>
          <p:nvPr>
            <p:ph idx="1"/>
          </p:nvPr>
        </p:nvSpPr>
        <p:spPr/>
        <p:txBody>
          <a:bodyPr/>
          <a:lstStyle/>
          <a:p>
            <a:r>
              <a:rPr lang="en-US" altLang="en-US" sz="2200" dirty="0"/>
              <a:t>Old </a:t>
            </a:r>
            <a:r>
              <a:rPr lang="en-US" altLang="en-US" sz="2200" dirty="0" smtClean="0"/>
              <a:t>idea that was presented under </a:t>
            </a:r>
            <a:r>
              <a:rPr lang="en-US" altLang="en-US" sz="2200" dirty="0"/>
              <a:t>many names by </a:t>
            </a:r>
            <a:r>
              <a:rPr lang="en-US" altLang="en-US" sz="2200" b="1" dirty="0"/>
              <a:t>HW</a:t>
            </a:r>
            <a:r>
              <a:rPr lang="en-US" altLang="en-US" sz="2200" dirty="0"/>
              <a:t> manufacturers</a:t>
            </a:r>
          </a:p>
          <a:p>
            <a:pPr lvl="1"/>
            <a:r>
              <a:rPr lang="en-US" altLang="en-US" sz="1800" dirty="0"/>
              <a:t>“partitions”, “domains”</a:t>
            </a:r>
          </a:p>
          <a:p>
            <a:pPr lvl="1"/>
            <a:r>
              <a:rPr lang="en-US" altLang="en-US" sz="1800" dirty="0"/>
              <a:t>A HW feature implemented by firmware</a:t>
            </a:r>
          </a:p>
          <a:p>
            <a:pPr lvl="1"/>
            <a:r>
              <a:rPr lang="en-US" altLang="en-US" sz="1800" dirty="0"/>
              <a:t>OS need to nothing special, VMM is in firmware</a:t>
            </a:r>
          </a:p>
          <a:p>
            <a:pPr lvl="1"/>
            <a:r>
              <a:rPr lang="en-US" altLang="en-US" sz="1800" dirty="0"/>
              <a:t>Smaller feature set than other types</a:t>
            </a:r>
          </a:p>
          <a:p>
            <a:pPr lvl="1"/>
            <a:r>
              <a:rPr lang="en-US" altLang="en-US" sz="1800" dirty="0"/>
              <a:t>Each guest has dedicated HW</a:t>
            </a:r>
          </a:p>
          <a:p>
            <a:r>
              <a:rPr lang="en-US" altLang="en-US" sz="2200" dirty="0"/>
              <a:t>I/O a challenge as difficult to have enough devices, controllers to dedicate to each guest</a:t>
            </a:r>
          </a:p>
          <a:p>
            <a:r>
              <a:rPr lang="en-US" altLang="en-US" sz="2200" dirty="0"/>
              <a:t>Sometimes VMM implements a </a:t>
            </a:r>
            <a:r>
              <a:rPr lang="en-US" altLang="en-US" sz="2200" b="1" dirty="0">
                <a:solidFill>
                  <a:srgbClr val="3366FF"/>
                </a:solidFill>
              </a:rPr>
              <a:t>control partition </a:t>
            </a:r>
            <a:r>
              <a:rPr lang="en-US" altLang="en-US" sz="2200" dirty="0"/>
              <a:t>running daemons that other guests communicate with for shared I/O</a:t>
            </a:r>
          </a:p>
          <a:p>
            <a:r>
              <a:rPr lang="en-US" altLang="en-US" sz="2200" dirty="0"/>
              <a:t>Can provide virtualization-within-virtualization (guest itself can be a VMM with guests</a:t>
            </a:r>
          </a:p>
          <a:p>
            <a:pPr lvl="1"/>
            <a:r>
              <a:rPr lang="en-US" altLang="en-US" dirty="0"/>
              <a:t>Other types </a:t>
            </a:r>
            <a:r>
              <a:rPr lang="en-US" altLang="en-US" dirty="0" smtClean="0"/>
              <a:t>of hypervisors have </a:t>
            </a:r>
            <a:r>
              <a:rPr lang="en-US" altLang="en-US" dirty="0"/>
              <a:t>difficulty doing this</a:t>
            </a:r>
          </a:p>
          <a:p>
            <a:endParaRPr lang="en-IE" dirty="0"/>
          </a:p>
        </p:txBody>
      </p:sp>
    </p:spTree>
    <p:extLst>
      <p:ext uri="{BB962C8B-B14F-4D97-AF65-F5344CB8AC3E}">
        <p14:creationId xmlns:p14="http://schemas.microsoft.com/office/powerpoint/2010/main" val="407606074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_UL">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MS Gothic"/>
        <a:cs typeface="MS Gothic"/>
      </a:majorFont>
      <a:minorFont>
        <a:latin typeface="Calibri"/>
        <a:ea typeface="MS Gothic"/>
        <a:cs typeface="MS 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defRPr kumimoji="0" lang="en-GB" sz="1800" b="0" i="0" u="none" strike="noStrike" cap="none" normalizeH="0" baseline="0">
            <a:ln>
              <a:noFill/>
            </a:ln>
            <a:solidFill>
              <a:schemeClr val="bg1"/>
            </a:solidFill>
            <a:effectLst/>
            <a:latin typeface="Calibri" pitchFamily="60"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defRPr kumimoji="0" lang="en-GB" sz="1800" b="0" i="0" u="none" strike="noStrike" cap="none" normalizeH="0" baseline="0">
            <a:ln>
              <a:noFill/>
            </a:ln>
            <a:solidFill>
              <a:schemeClr val="bg1"/>
            </a:solidFill>
            <a:effectLst/>
            <a:latin typeface="Calibri" pitchFamily="60"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_UL" id="{4E8A9C19-A292-4523-B4CD-CB1EE14CD90F}" vid="{ABB28E14-C69F-4732-8178-D73C22277C8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Theme_UL</Template>
  <TotalTime>6359</TotalTime>
  <Words>5864</Words>
  <Application>Microsoft Office PowerPoint</Application>
  <PresentationFormat>Widescreen</PresentationFormat>
  <Paragraphs>568</Paragraphs>
  <Slides>35</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MS Gothic</vt:lpstr>
      <vt:lpstr>Arial</vt:lpstr>
      <vt:lpstr>Calibri</vt:lpstr>
      <vt:lpstr>Liberation Serif</vt:lpstr>
      <vt:lpstr>Times New Roman</vt:lpstr>
      <vt:lpstr>Wingdings</vt:lpstr>
      <vt:lpstr>Theme_UL</vt:lpstr>
      <vt:lpstr>UNIT 6</vt:lpstr>
      <vt:lpstr>Unit 5 Learning Objectives</vt:lpstr>
      <vt:lpstr>PowerPoint Presentation</vt:lpstr>
      <vt:lpstr>Overview</vt:lpstr>
      <vt:lpstr>Overview cont.</vt:lpstr>
      <vt:lpstr>Types of Virtualisation (1)</vt:lpstr>
      <vt:lpstr>Types of Virtualisation (2)</vt:lpstr>
      <vt:lpstr>VMMs Implementations</vt:lpstr>
      <vt:lpstr>Type 0 Hypervisor</vt:lpstr>
      <vt:lpstr>Example: Type 0 Hypervisor</vt:lpstr>
      <vt:lpstr>VMMs Implementations (1)</vt:lpstr>
      <vt:lpstr>Example: Type 1 Hypervisor</vt:lpstr>
      <vt:lpstr>VMMs Implementations (2)</vt:lpstr>
      <vt:lpstr>Example: Type 2 Hypervisor</vt:lpstr>
      <vt:lpstr>Type 1 &amp; Type 2 hypervisors</vt:lpstr>
      <vt:lpstr>VMMs Implementations (3)</vt:lpstr>
      <vt:lpstr>PowerPoint Presentation</vt:lpstr>
      <vt:lpstr>PowerPoint Presentation</vt:lpstr>
      <vt:lpstr>Hardware-assisted virtualisation</vt:lpstr>
      <vt:lpstr>Hybrid VMM Implementations</vt:lpstr>
      <vt:lpstr>KVM</vt:lpstr>
      <vt:lpstr>KVM Architecture </vt:lpstr>
      <vt:lpstr>Hyper-V</vt:lpstr>
      <vt:lpstr>Hyper-V Architecture</vt:lpstr>
      <vt:lpstr>Virtual Appliances &amp; Containers</vt:lpstr>
      <vt:lpstr>PowerPoint Presentation</vt:lpstr>
      <vt:lpstr>Storage in Virtual Computer Systems</vt:lpstr>
      <vt:lpstr>PowerPoint Presentation</vt:lpstr>
      <vt:lpstr>Direct-attached Storage</vt:lpstr>
      <vt:lpstr>Storage Area Network (SAN)</vt:lpstr>
      <vt:lpstr>PowerPoint Presentation</vt:lpstr>
      <vt:lpstr>SAN cont.</vt:lpstr>
      <vt:lpstr>Network-attached Storage (NAS)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dc:title>
  <dc:creator>Hristo</dc:creator>
  <cp:lastModifiedBy>Hristo</cp:lastModifiedBy>
  <cp:revision>460</cp:revision>
  <dcterms:created xsi:type="dcterms:W3CDTF">2019-02-18T13:14:21Z</dcterms:created>
  <dcterms:modified xsi:type="dcterms:W3CDTF">2019-04-03T15:55:48Z</dcterms:modified>
</cp:coreProperties>
</file>