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86"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autoAdjust="0"/>
    <p:restoredTop sz="68924" autoAdjust="0"/>
  </p:normalViewPr>
  <p:slideViewPr>
    <p:cSldViewPr snapToGrid="0">
      <p:cViewPr varScale="1">
        <p:scale>
          <a:sx n="76" d="100"/>
          <a:sy n="76" d="100"/>
        </p:scale>
        <p:origin x="588" y="90"/>
      </p:cViewPr>
      <p:guideLst/>
    </p:cSldViewPr>
  </p:slideViewPr>
  <p:notesTextViewPr>
    <p:cViewPr>
      <p:scale>
        <a:sx n="1" d="1"/>
        <a:sy n="1" d="1"/>
      </p:scale>
      <p:origin x="0" y="0"/>
    </p:cViewPr>
  </p:notesTextViewPr>
  <p:notesViewPr>
    <p:cSldViewPr snapToGrid="0">
      <p:cViewPr varScale="1">
        <p:scale>
          <a:sx n="70" d="100"/>
          <a:sy n="70" d="100"/>
        </p:scale>
        <p:origin x="2358"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720C4F-EC1A-483B-B5B8-48BFF469BEEA}" type="datetimeFigureOut">
              <a:rPr lang="en-IE" smtClean="0"/>
              <a:t>05/03/2019</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E"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832CCC-606F-4F90-BA92-C9266F869194}" type="slidenum">
              <a:rPr lang="en-IE" smtClean="0"/>
              <a:t>‹#›</a:t>
            </a:fld>
            <a:endParaRPr lang="en-IE"/>
          </a:p>
        </p:txBody>
      </p:sp>
    </p:spTree>
    <p:extLst>
      <p:ext uri="{BB962C8B-B14F-4D97-AF65-F5344CB8AC3E}">
        <p14:creationId xmlns:p14="http://schemas.microsoft.com/office/powerpoint/2010/main" val="2049596771"/>
      </p:ext>
    </p:extLst>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permalink.gmane.org/gmane.linux.kernel/1346063"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lxr.free-electrons.com/source/include/linux/sched/rt.h"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400" kern="1200" dirty="0" smtClean="0">
                <a:solidFill>
                  <a:schemeClr val="tx1"/>
                </a:solidFill>
                <a:effectLst/>
                <a:latin typeface="+mn-lt"/>
                <a:ea typeface="+mn-ea"/>
                <a:cs typeface="+mn-cs"/>
              </a:rPr>
              <a:t>The example implementation in the diagram shows </a:t>
            </a:r>
            <a:r>
              <a:rPr lang="en-GB" sz="1400" b="1" kern="1200" dirty="0" smtClean="0">
                <a:solidFill>
                  <a:schemeClr val="tx1"/>
                </a:solidFill>
                <a:effectLst/>
                <a:latin typeface="+mn-lt"/>
                <a:ea typeface="+mn-ea"/>
                <a:cs typeface="+mn-cs"/>
              </a:rPr>
              <a:t>40 priority levels </a:t>
            </a:r>
            <a:r>
              <a:rPr lang="en-GB" sz="1400" kern="1200" dirty="0" smtClean="0">
                <a:solidFill>
                  <a:schemeClr val="tx1"/>
                </a:solidFill>
                <a:effectLst/>
                <a:latin typeface="+mn-lt"/>
                <a:ea typeface="+mn-ea"/>
                <a:cs typeface="+mn-cs"/>
              </a:rPr>
              <a:t>in the user scheduler. </a:t>
            </a:r>
          </a:p>
          <a:p>
            <a:r>
              <a:rPr lang="en-GB" sz="1400" kern="1200" dirty="0" smtClean="0">
                <a:solidFill>
                  <a:schemeClr val="tx1"/>
                </a:solidFill>
                <a:effectLst/>
                <a:latin typeface="+mn-lt"/>
                <a:ea typeface="+mn-ea"/>
                <a:cs typeface="+mn-cs"/>
              </a:rPr>
              <a:t>The non-privileged user has </a:t>
            </a:r>
            <a:r>
              <a:rPr lang="en-GB" sz="1400" b="1" kern="1200" dirty="0" smtClean="0">
                <a:solidFill>
                  <a:schemeClr val="tx1"/>
                </a:solidFill>
                <a:effectLst/>
                <a:latin typeface="+mn-lt"/>
                <a:ea typeface="+mn-ea"/>
                <a:cs typeface="+mn-cs"/>
              </a:rPr>
              <a:t>20 levels</a:t>
            </a:r>
            <a:r>
              <a:rPr lang="en-GB" sz="1400" kern="1200" dirty="0" smtClean="0">
                <a:solidFill>
                  <a:schemeClr val="tx1"/>
                </a:solidFill>
                <a:effectLst/>
                <a:latin typeface="+mn-lt"/>
                <a:ea typeface="+mn-ea"/>
                <a:cs typeface="+mn-cs"/>
              </a:rPr>
              <a:t>. Level 60, the base level, is the highest user level priority and level 99 is the lowest priority level. </a:t>
            </a:r>
          </a:p>
          <a:p>
            <a:r>
              <a:rPr lang="en-GB" sz="1400" kern="1200" dirty="0" smtClean="0">
                <a:solidFill>
                  <a:schemeClr val="tx1"/>
                </a:solidFill>
                <a:effectLst/>
                <a:latin typeface="+mn-lt"/>
                <a:ea typeface="+mn-ea"/>
                <a:cs typeface="+mn-cs"/>
              </a:rPr>
              <a:t>Each priority level can have a queue of processes logically associated with it. </a:t>
            </a:r>
          </a:p>
          <a:p>
            <a:r>
              <a:rPr lang="en-GB" sz="1400" kern="1200" dirty="0" smtClean="0">
                <a:solidFill>
                  <a:schemeClr val="tx1"/>
                </a:solidFill>
                <a:effectLst/>
                <a:latin typeface="+mn-lt"/>
                <a:ea typeface="+mn-ea"/>
                <a:cs typeface="+mn-cs"/>
              </a:rPr>
              <a:t>If several processes share the same priority level then the process which has been waiting in the queue for the longest time is selected</a:t>
            </a:r>
            <a:r>
              <a:rPr lang="en-GB" sz="1400" kern="1200" dirty="0" smtClean="0">
                <a:solidFill>
                  <a:schemeClr val="tx1"/>
                </a:solidFill>
                <a:effectLst/>
                <a:latin typeface="+mn-lt"/>
                <a:ea typeface="+mn-ea"/>
                <a:cs typeface="+mn-cs"/>
              </a:rPr>
              <a:t>.</a:t>
            </a:r>
          </a:p>
          <a:p>
            <a:endParaRPr lang="en-GB" sz="1400" kern="1200" dirty="0" smtClean="0">
              <a:solidFill>
                <a:schemeClr val="tx1"/>
              </a:solidFill>
              <a:effectLst/>
              <a:latin typeface="+mn-lt"/>
              <a:ea typeface="+mn-ea"/>
              <a:cs typeface="+mn-cs"/>
            </a:endParaRPr>
          </a:p>
          <a:p>
            <a:endParaRPr lang="en-IE" sz="1400" kern="1200" dirty="0" smtClean="0">
              <a:solidFill>
                <a:schemeClr val="tx1"/>
              </a:solidFill>
              <a:effectLst/>
              <a:latin typeface="+mn-lt"/>
              <a:ea typeface="+mn-ea"/>
              <a:cs typeface="+mn-cs"/>
            </a:endParaRPr>
          </a:p>
          <a:p>
            <a:r>
              <a:rPr lang="en-IE" sz="1400" b="1" kern="1200" dirty="0" smtClean="0">
                <a:solidFill>
                  <a:schemeClr val="tx1"/>
                </a:solidFill>
                <a:effectLst/>
                <a:latin typeface="+mn-lt"/>
                <a:ea typeface="+mn-ea"/>
                <a:cs typeface="+mn-cs"/>
              </a:rPr>
              <a:t>User level scheduler:</a:t>
            </a:r>
          </a:p>
          <a:p>
            <a:r>
              <a:rPr lang="en-IE" sz="1400" kern="1200" dirty="0" smtClean="0">
                <a:solidFill>
                  <a:schemeClr val="tx1"/>
                </a:solidFill>
                <a:effectLst/>
                <a:latin typeface="+mn-lt"/>
                <a:ea typeface="+mn-ea"/>
                <a:cs typeface="+mn-cs"/>
              </a:rPr>
              <a:t>In the user level scheduler a process is allocated the CPU for a </a:t>
            </a:r>
            <a:r>
              <a:rPr lang="en-IE" sz="1400" b="1" kern="1200" dirty="0" smtClean="0">
                <a:solidFill>
                  <a:schemeClr val="tx1"/>
                </a:solidFill>
                <a:effectLst/>
                <a:latin typeface="+mn-lt"/>
                <a:ea typeface="+mn-ea"/>
                <a:cs typeface="+mn-cs"/>
              </a:rPr>
              <a:t>time quantum</a:t>
            </a:r>
            <a:r>
              <a:rPr lang="en-IE" sz="1400" kern="1200" dirty="0" smtClean="0">
                <a:solidFill>
                  <a:schemeClr val="tx1"/>
                </a:solidFill>
                <a:effectLst/>
                <a:latin typeface="+mn-lt"/>
                <a:ea typeface="+mn-ea"/>
                <a:cs typeface="+mn-cs"/>
              </a:rPr>
              <a:t> and is </a:t>
            </a:r>
            <a:r>
              <a:rPr lang="en-IE" sz="1400" b="1" kern="1200" dirty="0" smtClean="0">
                <a:solidFill>
                  <a:schemeClr val="tx1"/>
                </a:solidFill>
                <a:effectLst/>
                <a:latin typeface="+mn-lt"/>
                <a:ea typeface="+mn-ea"/>
                <a:cs typeface="+mn-cs"/>
              </a:rPr>
              <a:t>pre-empted</a:t>
            </a:r>
            <a:r>
              <a:rPr lang="en-IE" sz="1400" kern="1200" dirty="0" smtClean="0">
                <a:solidFill>
                  <a:schemeClr val="tx1"/>
                </a:solidFill>
                <a:effectLst/>
                <a:latin typeface="+mn-lt"/>
                <a:ea typeface="+mn-ea"/>
                <a:cs typeface="+mn-cs"/>
              </a:rPr>
              <a:t> at the end of that quantum time. The process is fed back into one of several priority level queues. </a:t>
            </a:r>
          </a:p>
          <a:p>
            <a:endParaRPr lang="en-IE" sz="1400" kern="1200" dirty="0" smtClean="0">
              <a:solidFill>
                <a:schemeClr val="tx1"/>
              </a:solidFill>
              <a:effectLst/>
              <a:latin typeface="+mn-lt"/>
              <a:ea typeface="+mn-ea"/>
              <a:cs typeface="+mn-cs"/>
            </a:endParaRPr>
          </a:p>
          <a:p>
            <a:r>
              <a:rPr lang="en-IE" sz="1400" kern="1200" dirty="0" smtClean="0">
                <a:solidFill>
                  <a:schemeClr val="tx1"/>
                </a:solidFill>
                <a:effectLst/>
                <a:latin typeface="+mn-lt"/>
                <a:ea typeface="+mn-ea"/>
                <a:cs typeface="+mn-cs"/>
              </a:rPr>
              <a:t>The example implementation in the diagram shows </a:t>
            </a:r>
            <a:r>
              <a:rPr lang="en-IE" sz="1400" b="1" kern="1200" dirty="0" smtClean="0">
                <a:solidFill>
                  <a:schemeClr val="tx1"/>
                </a:solidFill>
                <a:effectLst/>
                <a:latin typeface="+mn-lt"/>
                <a:ea typeface="+mn-ea"/>
                <a:cs typeface="+mn-cs"/>
              </a:rPr>
              <a:t>40 priority </a:t>
            </a:r>
            <a:r>
              <a:rPr lang="en-IE" sz="1400" kern="1200" dirty="0" smtClean="0">
                <a:solidFill>
                  <a:schemeClr val="tx1"/>
                </a:solidFill>
                <a:effectLst/>
                <a:latin typeface="+mn-lt"/>
                <a:ea typeface="+mn-ea"/>
                <a:cs typeface="+mn-cs"/>
              </a:rPr>
              <a:t>levels in the user scheduler. </a:t>
            </a:r>
            <a:r>
              <a:rPr lang="en-IE" sz="1400" b="1" kern="1200" dirty="0" smtClean="0">
                <a:solidFill>
                  <a:schemeClr val="tx1"/>
                </a:solidFill>
                <a:effectLst/>
                <a:latin typeface="+mn-lt"/>
                <a:ea typeface="+mn-ea"/>
                <a:cs typeface="+mn-cs"/>
              </a:rPr>
              <a:t>Level 60, the base level</a:t>
            </a:r>
            <a:r>
              <a:rPr lang="en-IE" sz="1400" kern="1200" dirty="0" smtClean="0">
                <a:solidFill>
                  <a:schemeClr val="tx1"/>
                </a:solidFill>
                <a:effectLst/>
                <a:latin typeface="+mn-lt"/>
                <a:ea typeface="+mn-ea"/>
                <a:cs typeface="+mn-cs"/>
              </a:rPr>
              <a:t>, is the highest user level priority and level 99 is the lowest priority level. Each priority level can have a queue of processes logically associated with it. If several processes share the same priority level then the process which has been waiting in the queue for the longest time is selected.</a:t>
            </a:r>
          </a:p>
          <a:p>
            <a:endParaRPr lang="en-IE" sz="1400" kern="1200" dirty="0" smtClean="0">
              <a:solidFill>
                <a:schemeClr val="tx1"/>
              </a:solidFill>
              <a:effectLst/>
              <a:latin typeface="+mn-lt"/>
              <a:ea typeface="+mn-ea"/>
              <a:cs typeface="+mn-cs"/>
            </a:endParaRPr>
          </a:p>
          <a:p>
            <a:r>
              <a:rPr lang="en-IE" sz="1400" kern="1200" dirty="0" smtClean="0">
                <a:solidFill>
                  <a:schemeClr val="tx1"/>
                </a:solidFill>
                <a:effectLst/>
                <a:latin typeface="+mn-lt"/>
                <a:ea typeface="+mn-ea"/>
                <a:cs typeface="+mn-cs"/>
              </a:rPr>
              <a:t>A process about to transition to the blocked (asleep) state is assigned a priority (hard coded) based upon the event upon which it must wait.</a:t>
            </a:r>
          </a:p>
          <a:p>
            <a:endParaRPr lang="en-IE" sz="1400" kern="1200" dirty="0" smtClean="0">
              <a:solidFill>
                <a:schemeClr val="tx1"/>
              </a:solidFill>
              <a:effectLst/>
              <a:latin typeface="+mn-lt"/>
              <a:ea typeface="+mn-ea"/>
              <a:cs typeface="+mn-cs"/>
            </a:endParaRPr>
          </a:p>
          <a:p>
            <a:r>
              <a:rPr lang="en-GB" sz="1400" kern="1200" dirty="0" smtClean="0">
                <a:solidFill>
                  <a:schemeClr val="tx1"/>
                </a:solidFill>
                <a:effectLst/>
                <a:latin typeface="+mn-lt"/>
                <a:ea typeface="+mn-ea"/>
                <a:cs typeface="+mn-cs"/>
              </a:rPr>
              <a:t> </a:t>
            </a:r>
            <a:endParaRPr lang="en-IE" sz="14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3</a:t>
            </a:fld>
            <a:endParaRPr lang="en-IE"/>
          </a:p>
        </p:txBody>
      </p:sp>
    </p:spTree>
    <p:extLst>
      <p:ext uri="{BB962C8B-B14F-4D97-AF65-F5344CB8AC3E}">
        <p14:creationId xmlns:p14="http://schemas.microsoft.com/office/powerpoint/2010/main" val="1856590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The figure shows a block diagram of a </a:t>
            </a:r>
            <a:r>
              <a:rPr lang="en-US" sz="1600" b="1" kern="1200" dirty="0" smtClean="0">
                <a:solidFill>
                  <a:schemeClr val="tx1"/>
                </a:solidFill>
                <a:effectLst/>
                <a:latin typeface="+mn-lt"/>
                <a:ea typeface="+mn-ea"/>
                <a:cs typeface="+mn-cs"/>
              </a:rPr>
              <a:t>Microsoft Windows operating system</a:t>
            </a:r>
            <a:r>
              <a:rPr lang="en-US" sz="1600"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The main features of the diagram are as follows:</a:t>
            </a:r>
            <a:endParaRPr lang="en-IE" sz="16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13</a:t>
            </a:fld>
            <a:endParaRPr lang="en-IE"/>
          </a:p>
        </p:txBody>
      </p:sp>
    </p:spTree>
    <p:extLst>
      <p:ext uri="{BB962C8B-B14F-4D97-AF65-F5344CB8AC3E}">
        <p14:creationId xmlns:p14="http://schemas.microsoft.com/office/powerpoint/2010/main" val="2122659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mn-lt"/>
                <a:ea typeface="+mn-ea"/>
                <a:cs typeface="+mn-cs"/>
              </a:rPr>
              <a:t>Environment subsystem (USER level)</a:t>
            </a:r>
            <a:endParaRPr lang="en-IE" sz="1600" kern="1200" dirty="0" smtClean="0">
              <a:solidFill>
                <a:schemeClr val="tx1"/>
              </a:solidFill>
              <a:effectLst/>
              <a:latin typeface="+mn-lt"/>
              <a:ea typeface="+mn-ea"/>
              <a:cs typeface="+mn-cs"/>
            </a:endParaRPr>
          </a:p>
          <a:p>
            <a:r>
              <a:rPr lang="en-US" sz="1600" kern="1200" dirty="0" smtClean="0">
                <a:solidFill>
                  <a:schemeClr val="tx1"/>
                </a:solidFill>
                <a:effectLst/>
                <a:latin typeface="+mn-lt"/>
                <a:ea typeface="+mn-ea"/>
                <a:cs typeface="+mn-cs"/>
              </a:rPr>
              <a:t>The top part of the diagram can be considered the user level environment. Programs written for the operating system are referred to as Microsoft Windows API (formally Win-32 API) programs. </a:t>
            </a:r>
          </a:p>
          <a:p>
            <a:r>
              <a:rPr lang="en-US" sz="1600" kern="1200" dirty="0" smtClean="0">
                <a:solidFill>
                  <a:schemeClr val="tx1"/>
                </a:solidFill>
                <a:effectLst/>
                <a:latin typeface="+mn-lt"/>
                <a:ea typeface="+mn-ea"/>
                <a:cs typeface="+mn-cs"/>
              </a:rPr>
              <a:t>These programs will interface with the kernel through API, where the API is a library of system calls. </a:t>
            </a:r>
          </a:p>
          <a:p>
            <a:r>
              <a:rPr lang="en-US" sz="1600" kern="1200" dirty="0" smtClean="0">
                <a:solidFill>
                  <a:schemeClr val="tx1"/>
                </a:solidFill>
                <a:effectLst/>
                <a:latin typeface="+mn-lt"/>
                <a:ea typeface="+mn-ea"/>
                <a:cs typeface="+mn-cs"/>
              </a:rPr>
              <a:t>In the </a:t>
            </a:r>
            <a:r>
              <a:rPr lang="en-US" sz="1600" b="1" kern="1200" dirty="0" smtClean="0">
                <a:solidFill>
                  <a:schemeClr val="tx1"/>
                </a:solidFill>
                <a:effectLst/>
                <a:latin typeface="+mn-lt"/>
                <a:ea typeface="+mn-ea"/>
                <a:cs typeface="+mn-cs"/>
              </a:rPr>
              <a:t>UNIX/Linux</a:t>
            </a:r>
            <a:r>
              <a:rPr lang="en-US" sz="1600" kern="1200" dirty="0" smtClean="0">
                <a:solidFill>
                  <a:schemeClr val="tx1"/>
                </a:solidFill>
                <a:effectLst/>
                <a:latin typeface="+mn-lt"/>
                <a:ea typeface="+mn-ea"/>
                <a:cs typeface="+mn-cs"/>
              </a:rPr>
              <a:t> world the equivalent interface is the </a:t>
            </a:r>
            <a:r>
              <a:rPr lang="en-US" sz="1600" b="1" kern="1200" dirty="0" smtClean="0">
                <a:solidFill>
                  <a:schemeClr val="tx1"/>
                </a:solidFill>
                <a:effectLst/>
                <a:latin typeface="+mn-lt"/>
                <a:ea typeface="+mn-ea"/>
                <a:cs typeface="+mn-cs"/>
              </a:rPr>
              <a:t>POSIX</a:t>
            </a:r>
            <a:r>
              <a:rPr lang="en-US" sz="1600" kern="1200" dirty="0" smtClean="0">
                <a:solidFill>
                  <a:schemeClr val="tx1"/>
                </a:solidFill>
                <a:effectLst/>
                <a:latin typeface="+mn-lt"/>
                <a:ea typeface="+mn-ea"/>
                <a:cs typeface="+mn-cs"/>
              </a:rPr>
              <a:t> interface. </a:t>
            </a:r>
          </a:p>
          <a:p>
            <a:r>
              <a:rPr lang="en-US" sz="1600" kern="1200" dirty="0" smtClean="0">
                <a:solidFill>
                  <a:schemeClr val="tx1"/>
                </a:solidFill>
                <a:effectLst/>
                <a:latin typeface="+mn-lt"/>
                <a:ea typeface="+mn-ea"/>
                <a:cs typeface="+mn-cs"/>
              </a:rPr>
              <a:t>Other components in the user level diagram are to support legacy Microsoft operating systems, where translators, the VDM (Virtual DOS Machines), are used to convert from the older system interface calls to the current API calls.</a:t>
            </a:r>
            <a:endParaRPr lang="en-IE" sz="16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14</a:t>
            </a:fld>
            <a:endParaRPr lang="en-IE"/>
          </a:p>
        </p:txBody>
      </p:sp>
    </p:spTree>
    <p:extLst>
      <p:ext uri="{BB962C8B-B14F-4D97-AF65-F5344CB8AC3E}">
        <p14:creationId xmlns:p14="http://schemas.microsoft.com/office/powerpoint/2010/main" val="2269311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mn-lt"/>
                <a:ea typeface="+mn-ea"/>
                <a:cs typeface="+mn-cs"/>
              </a:rPr>
              <a:t>System internals (Kernel level)</a:t>
            </a:r>
            <a:endParaRPr lang="en-IE" sz="1600" kern="1200" dirty="0" smtClean="0">
              <a:solidFill>
                <a:schemeClr val="tx1"/>
              </a:solidFill>
              <a:effectLst/>
              <a:latin typeface="+mn-lt"/>
              <a:ea typeface="+mn-ea"/>
              <a:cs typeface="+mn-cs"/>
            </a:endParaRPr>
          </a:p>
          <a:p>
            <a:r>
              <a:rPr lang="en-US"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r>
              <a:rPr lang="en-US" sz="1600" kern="1200" dirty="0" smtClean="0">
                <a:solidFill>
                  <a:schemeClr val="tx1"/>
                </a:solidFill>
                <a:effectLst/>
                <a:latin typeface="+mn-lt"/>
                <a:ea typeface="+mn-ea"/>
                <a:cs typeface="+mn-cs"/>
              </a:rPr>
              <a:t>The kernel level of the operating is complex. The ‘</a:t>
            </a:r>
            <a:r>
              <a:rPr lang="en-US" sz="1600" b="1" kern="1200" dirty="0" smtClean="0">
                <a:solidFill>
                  <a:schemeClr val="tx1"/>
                </a:solidFill>
                <a:effectLst/>
                <a:latin typeface="+mn-lt"/>
                <a:ea typeface="+mn-ea"/>
                <a:cs typeface="+mn-cs"/>
              </a:rPr>
              <a:t>Window kernel</a:t>
            </a:r>
            <a:r>
              <a:rPr lang="en-US" sz="1600" kern="1200" dirty="0" smtClean="0">
                <a:solidFill>
                  <a:schemeClr val="tx1"/>
                </a:solidFill>
                <a:effectLst/>
                <a:latin typeface="+mn-lt"/>
                <a:ea typeface="+mn-ea"/>
                <a:cs typeface="+mn-cs"/>
              </a:rPr>
              <a:t>’ box indicates the core of the kernel but the overall lower dotted line box can be considered as the full kernel. The process manager block controls the scheduling as described in this section.</a:t>
            </a:r>
            <a:endParaRPr lang="en-IE" sz="16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15</a:t>
            </a:fld>
            <a:endParaRPr lang="en-IE"/>
          </a:p>
        </p:txBody>
      </p:sp>
    </p:spTree>
    <p:extLst>
      <p:ext uri="{BB962C8B-B14F-4D97-AF65-F5344CB8AC3E}">
        <p14:creationId xmlns:p14="http://schemas.microsoft.com/office/powerpoint/2010/main" val="1796226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mn-lt"/>
                <a:ea typeface="+mn-ea"/>
                <a:cs typeface="+mn-cs"/>
              </a:rPr>
              <a:t>WIN-32/WIN-API</a:t>
            </a:r>
            <a:endParaRPr lang="en-IE" sz="1600" kern="1200" dirty="0" smtClean="0">
              <a:solidFill>
                <a:schemeClr val="tx1"/>
              </a:solidFill>
              <a:effectLst/>
              <a:latin typeface="+mn-lt"/>
              <a:ea typeface="+mn-ea"/>
              <a:cs typeface="+mn-cs"/>
            </a:endParaRPr>
          </a:p>
          <a:p>
            <a:r>
              <a:rPr lang="en-US" sz="1600" b="1"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r>
              <a:rPr lang="en-US" sz="1600" kern="1200" dirty="0" smtClean="0">
                <a:solidFill>
                  <a:schemeClr val="tx1"/>
                </a:solidFill>
                <a:effectLst/>
                <a:latin typeface="+mn-lt"/>
                <a:ea typeface="+mn-ea"/>
                <a:cs typeface="+mn-cs"/>
              </a:rPr>
              <a:t>The range of Microsoft Operating systems, dating back to NT3.1 and Windows 95, and upwards, today is often referred to as the Win-32 operating systems. </a:t>
            </a:r>
          </a:p>
          <a:p>
            <a:r>
              <a:rPr lang="en-US" sz="1600" kern="1200" dirty="0" smtClean="0">
                <a:solidFill>
                  <a:schemeClr val="tx1"/>
                </a:solidFill>
                <a:effectLst/>
                <a:latin typeface="+mn-lt"/>
                <a:ea typeface="+mn-ea"/>
                <a:cs typeface="+mn-cs"/>
              </a:rPr>
              <a:t>Just like UNIX operating systems are referred to as POSIX operating systems. </a:t>
            </a:r>
          </a:p>
          <a:p>
            <a:r>
              <a:rPr lang="en-US" sz="1600" kern="1200" dirty="0" smtClean="0">
                <a:solidFill>
                  <a:schemeClr val="tx1"/>
                </a:solidFill>
                <a:effectLst/>
                <a:latin typeface="+mn-lt"/>
                <a:ea typeface="+mn-ea"/>
                <a:cs typeface="+mn-cs"/>
              </a:rPr>
              <a:t>Microsoft defined the Win-32 as the kernel interface library, as stated above. </a:t>
            </a:r>
          </a:p>
          <a:p>
            <a:r>
              <a:rPr lang="en-US" sz="1600" kern="1200" dirty="0" smtClean="0">
                <a:solidFill>
                  <a:schemeClr val="tx1"/>
                </a:solidFill>
                <a:effectLst/>
                <a:latin typeface="+mn-lt"/>
                <a:ea typeface="+mn-ea"/>
                <a:cs typeface="+mn-cs"/>
              </a:rPr>
              <a:t>However, when Microsoft developed a 64-bit interface to take advantage of the more modern 64-processors, they renamed the Win-32 interface to the </a:t>
            </a:r>
            <a:r>
              <a:rPr lang="en-US" sz="1600" b="1" kern="1200" dirty="0" smtClean="0">
                <a:solidFill>
                  <a:schemeClr val="tx1"/>
                </a:solidFill>
                <a:effectLst/>
                <a:latin typeface="+mn-lt"/>
                <a:ea typeface="+mn-ea"/>
                <a:cs typeface="+mn-cs"/>
              </a:rPr>
              <a:t>Microsoft Windows API</a:t>
            </a:r>
            <a:r>
              <a:rPr lang="en-US" sz="1600" kern="1200" dirty="0" smtClean="0">
                <a:solidFill>
                  <a:schemeClr val="tx1"/>
                </a:solidFill>
                <a:effectLst/>
                <a:latin typeface="+mn-lt"/>
                <a:ea typeface="+mn-ea"/>
                <a:cs typeface="+mn-cs"/>
              </a:rPr>
              <a:t>.</a:t>
            </a:r>
          </a:p>
          <a:p>
            <a:endParaRPr lang="en-US" sz="1600" kern="1200" dirty="0" smtClean="0">
              <a:solidFill>
                <a:schemeClr val="tx1"/>
              </a:solidFill>
              <a:effectLst/>
              <a:latin typeface="+mn-lt"/>
              <a:ea typeface="+mn-ea"/>
              <a:cs typeface="+mn-cs"/>
            </a:endParaRPr>
          </a:p>
          <a:p>
            <a:r>
              <a:rPr lang="en-IE" sz="1600" b="1" kern="1200" dirty="0" err="1" smtClean="0">
                <a:solidFill>
                  <a:schemeClr val="tx1"/>
                </a:solidFill>
                <a:effectLst/>
                <a:latin typeface="+mn-lt"/>
                <a:ea typeface="+mn-ea"/>
                <a:cs typeface="+mn-cs"/>
              </a:rPr>
              <a:t>Xenix</a:t>
            </a:r>
            <a:endParaRPr lang="en-IE" sz="1600" kern="1200" dirty="0" smtClean="0">
              <a:solidFill>
                <a:schemeClr val="tx1"/>
              </a:solidFill>
              <a:effectLst/>
              <a:latin typeface="+mn-lt"/>
              <a:ea typeface="+mn-ea"/>
              <a:cs typeface="+mn-cs"/>
            </a:endParaRPr>
          </a:p>
          <a:p>
            <a:r>
              <a:rPr lang="en-IE" sz="1600" kern="1200" dirty="0" smtClean="0">
                <a:solidFill>
                  <a:schemeClr val="tx1"/>
                </a:solidFill>
                <a:effectLst/>
                <a:latin typeface="+mn-lt"/>
                <a:ea typeface="+mn-ea"/>
                <a:cs typeface="+mn-cs"/>
              </a:rPr>
              <a:t>1979 - Microsoft bought a UNIX Version 7 licence from AT&amp;T. In 1980 it announced that it was working on a 16-bit OS called </a:t>
            </a:r>
            <a:r>
              <a:rPr lang="en-IE" sz="1600" kern="1200" dirty="0" err="1" smtClean="0">
                <a:solidFill>
                  <a:schemeClr val="tx1"/>
                </a:solidFill>
                <a:effectLst/>
                <a:latin typeface="+mn-lt"/>
                <a:ea typeface="+mn-ea"/>
                <a:cs typeface="+mn-cs"/>
              </a:rPr>
              <a:t>Xenix</a:t>
            </a:r>
            <a:r>
              <a:rPr lang="en-IE" sz="1600" kern="1200" dirty="0" smtClean="0">
                <a:solidFill>
                  <a:schemeClr val="tx1"/>
                </a:solidFill>
                <a:effectLst/>
                <a:latin typeface="+mn-lt"/>
                <a:ea typeface="+mn-ea"/>
                <a:cs typeface="+mn-cs"/>
              </a:rPr>
              <a:t>. The Santa Cruz Operation (SCO) was contracted to do the initial port of </a:t>
            </a:r>
            <a:r>
              <a:rPr lang="en-IE" sz="1600" kern="1200" dirty="0" err="1" smtClean="0">
                <a:solidFill>
                  <a:schemeClr val="tx1"/>
                </a:solidFill>
                <a:effectLst/>
                <a:latin typeface="+mn-lt"/>
                <a:ea typeface="+mn-ea"/>
                <a:cs typeface="+mn-cs"/>
              </a:rPr>
              <a:t>Xenix</a:t>
            </a:r>
            <a:r>
              <a:rPr lang="en-IE" sz="1600" kern="1200" dirty="0" smtClean="0">
                <a:solidFill>
                  <a:schemeClr val="tx1"/>
                </a:solidFill>
                <a:effectLst/>
                <a:latin typeface="+mn-lt"/>
                <a:ea typeface="+mn-ea"/>
                <a:cs typeface="+mn-cs"/>
              </a:rPr>
              <a:t> on the 16-bit Intel 8088/8086 processor. </a:t>
            </a:r>
          </a:p>
          <a:p>
            <a:r>
              <a:rPr lang="en-IE" sz="1600" kern="1200" dirty="0" smtClean="0">
                <a:solidFill>
                  <a:schemeClr val="tx1"/>
                </a:solidFill>
                <a:effectLst/>
                <a:latin typeface="+mn-lt"/>
                <a:ea typeface="+mn-ea"/>
                <a:cs typeface="+mn-cs"/>
              </a:rPr>
              <a:t> </a:t>
            </a:r>
          </a:p>
          <a:p>
            <a:r>
              <a:rPr lang="en-IE" sz="1600" b="1" kern="1200" dirty="0" smtClean="0">
                <a:solidFill>
                  <a:schemeClr val="tx1"/>
                </a:solidFill>
                <a:effectLst/>
                <a:latin typeface="+mn-lt"/>
                <a:ea typeface="+mn-ea"/>
                <a:cs typeface="+mn-cs"/>
              </a:rPr>
              <a:t>OS/2</a:t>
            </a:r>
            <a:endParaRPr lang="en-IE" sz="1600" kern="1200" dirty="0" smtClean="0">
              <a:solidFill>
                <a:schemeClr val="tx1"/>
              </a:solidFill>
              <a:effectLst/>
              <a:latin typeface="+mn-lt"/>
              <a:ea typeface="+mn-ea"/>
              <a:cs typeface="+mn-cs"/>
            </a:endParaRPr>
          </a:p>
          <a:p>
            <a:r>
              <a:rPr lang="en-US" sz="1600" kern="1200" dirty="0" smtClean="0">
                <a:solidFill>
                  <a:schemeClr val="tx1"/>
                </a:solidFill>
                <a:effectLst/>
                <a:latin typeface="+mn-lt"/>
                <a:ea typeface="+mn-ea"/>
                <a:cs typeface="+mn-cs"/>
              </a:rPr>
              <a:t>In 1987 Microsoft and IBM jointly launched OS/2, which was a true multitasking 32-bit operating system. </a:t>
            </a:r>
            <a:endParaRPr lang="en-IE" sz="1600" kern="1200" dirty="0" smtClean="0">
              <a:solidFill>
                <a:schemeClr val="tx1"/>
              </a:solidFill>
              <a:effectLst/>
              <a:latin typeface="+mn-lt"/>
              <a:ea typeface="+mn-ea"/>
              <a:cs typeface="+mn-cs"/>
            </a:endParaRPr>
          </a:p>
          <a:p>
            <a:r>
              <a:rPr lang="en-US"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r>
              <a:rPr lang="en-US" sz="1600" b="1" kern="1200" dirty="0" smtClean="0">
                <a:solidFill>
                  <a:schemeClr val="tx1"/>
                </a:solidFill>
                <a:effectLst/>
                <a:latin typeface="+mn-lt"/>
                <a:ea typeface="+mn-ea"/>
                <a:cs typeface="+mn-cs"/>
              </a:rPr>
              <a:t>Windows CE and related products</a:t>
            </a:r>
            <a:endParaRPr lang="en-IE" sz="1600" kern="1200" dirty="0" smtClean="0">
              <a:solidFill>
                <a:schemeClr val="tx1"/>
              </a:solidFill>
              <a:effectLst/>
              <a:latin typeface="+mn-lt"/>
              <a:ea typeface="+mn-ea"/>
              <a:cs typeface="+mn-cs"/>
            </a:endParaRPr>
          </a:p>
          <a:p>
            <a:r>
              <a:rPr lang="en-IE" sz="1600" kern="1200" dirty="0" smtClean="0">
                <a:solidFill>
                  <a:schemeClr val="tx1"/>
                </a:solidFill>
                <a:effectLst/>
                <a:latin typeface="+mn-lt"/>
                <a:ea typeface="+mn-ea"/>
                <a:cs typeface="+mn-cs"/>
              </a:rPr>
              <a:t>Windows CE (CE stands for ‘</a:t>
            </a:r>
            <a:r>
              <a:rPr lang="en-IE" sz="1600" kern="1200" dirty="0" err="1" smtClean="0">
                <a:solidFill>
                  <a:schemeClr val="tx1"/>
                </a:solidFill>
                <a:effectLst/>
                <a:latin typeface="+mn-lt"/>
                <a:ea typeface="+mn-ea"/>
                <a:cs typeface="+mn-cs"/>
              </a:rPr>
              <a:t>Embeded</a:t>
            </a:r>
            <a:r>
              <a:rPr lang="en-IE" sz="1600" kern="1200" dirty="0" smtClean="0">
                <a:solidFill>
                  <a:schemeClr val="tx1"/>
                </a:solidFill>
                <a:effectLst/>
                <a:latin typeface="+mn-lt"/>
                <a:ea typeface="+mn-ea"/>
                <a:cs typeface="+mn-cs"/>
              </a:rPr>
              <a:t> Compact’, but is sometimes referred to as ‘Consumer Electronics’) was developed by Microsoft for small </a:t>
            </a:r>
            <a:r>
              <a:rPr lang="en-IE" sz="1600" kern="1200" dirty="0" err="1" smtClean="0">
                <a:solidFill>
                  <a:schemeClr val="tx1"/>
                </a:solidFill>
                <a:effectLst/>
                <a:latin typeface="+mn-lt"/>
                <a:ea typeface="+mn-ea"/>
                <a:cs typeface="+mn-cs"/>
              </a:rPr>
              <a:t>poratble</a:t>
            </a:r>
            <a:r>
              <a:rPr lang="en-IE" sz="1600" kern="1200" dirty="0" smtClean="0">
                <a:solidFill>
                  <a:schemeClr val="tx1"/>
                </a:solidFill>
                <a:effectLst/>
                <a:latin typeface="+mn-lt"/>
                <a:ea typeface="+mn-ea"/>
                <a:cs typeface="+mn-cs"/>
              </a:rPr>
              <a:t> devices and other embedded applications. Windows CE is the basis for other Microsoft specialist operating systems such as: </a:t>
            </a:r>
            <a:r>
              <a:rPr lang="en-IE" sz="1600" kern="1200" dirty="0" err="1" smtClean="0">
                <a:solidFill>
                  <a:schemeClr val="tx1"/>
                </a:solidFill>
                <a:effectLst/>
                <a:latin typeface="+mn-lt"/>
                <a:ea typeface="+mn-ea"/>
                <a:cs typeface="+mn-cs"/>
              </a:rPr>
              <a:t>AutoPC</a:t>
            </a:r>
            <a:r>
              <a:rPr lang="en-IE" sz="1600" kern="1200" dirty="0" smtClean="0">
                <a:solidFill>
                  <a:schemeClr val="tx1"/>
                </a:solidFill>
                <a:effectLst/>
                <a:latin typeface="+mn-lt"/>
                <a:ea typeface="+mn-ea"/>
                <a:cs typeface="+mn-cs"/>
              </a:rPr>
              <a:t>, </a:t>
            </a:r>
            <a:r>
              <a:rPr lang="en-IE" sz="1600" kern="1200" dirty="0" err="1" smtClean="0">
                <a:solidFill>
                  <a:schemeClr val="tx1"/>
                </a:solidFill>
                <a:effectLst/>
                <a:latin typeface="+mn-lt"/>
                <a:ea typeface="+mn-ea"/>
                <a:cs typeface="+mn-cs"/>
              </a:rPr>
              <a:t>PocketPC</a:t>
            </a:r>
            <a:r>
              <a:rPr lang="en-IE" sz="1600" kern="1200" dirty="0" smtClean="0">
                <a:solidFill>
                  <a:schemeClr val="tx1"/>
                </a:solidFill>
                <a:effectLst/>
                <a:latin typeface="+mn-lt"/>
                <a:ea typeface="+mn-ea"/>
                <a:cs typeface="+mn-cs"/>
              </a:rPr>
              <a:t> 200x, Windows Mobile 200x, Smartphone 200x etc. </a:t>
            </a:r>
          </a:p>
          <a:p>
            <a:r>
              <a:rPr lang="en-IE" sz="1600" kern="1200" dirty="0" smtClean="0">
                <a:solidFill>
                  <a:schemeClr val="tx1"/>
                </a:solidFill>
                <a:effectLst/>
                <a:latin typeface="+mn-lt"/>
                <a:ea typeface="+mn-ea"/>
                <a:cs typeface="+mn-cs"/>
              </a:rPr>
              <a:t> </a:t>
            </a:r>
          </a:p>
          <a:p>
            <a:r>
              <a:rPr lang="en-IE" sz="1600" b="1" kern="1200" dirty="0" smtClean="0">
                <a:solidFill>
                  <a:schemeClr val="tx1"/>
                </a:solidFill>
                <a:effectLst/>
                <a:latin typeface="+mn-lt"/>
                <a:ea typeface="+mn-ea"/>
                <a:cs typeface="+mn-cs"/>
              </a:rPr>
              <a:t>Windows Phone 7</a:t>
            </a:r>
            <a:endParaRPr lang="en-IE" sz="1600" kern="1200" dirty="0" smtClean="0">
              <a:solidFill>
                <a:schemeClr val="tx1"/>
              </a:solidFill>
              <a:effectLst/>
              <a:latin typeface="+mn-lt"/>
              <a:ea typeface="+mn-ea"/>
              <a:cs typeface="+mn-cs"/>
            </a:endParaRPr>
          </a:p>
          <a:p>
            <a:r>
              <a:rPr lang="en-IE" sz="1600" kern="1200" dirty="0" smtClean="0">
                <a:solidFill>
                  <a:schemeClr val="tx1"/>
                </a:solidFill>
                <a:effectLst/>
                <a:latin typeface="+mn-lt"/>
                <a:ea typeface="+mn-ea"/>
                <a:cs typeface="+mn-cs"/>
              </a:rPr>
              <a:t>In 2010 Microsoft released the Windows Phone 7 product to compete more effectively in the consumer phone market.</a:t>
            </a:r>
          </a:p>
          <a:p>
            <a:r>
              <a:rPr lang="en-IE" sz="1600" kern="1200" dirty="0" smtClean="0">
                <a:solidFill>
                  <a:schemeClr val="tx1"/>
                </a:solidFill>
                <a:effectLst/>
                <a:latin typeface="+mn-lt"/>
                <a:ea typeface="+mn-ea"/>
                <a:cs typeface="+mn-cs"/>
              </a:rPr>
              <a:t> </a:t>
            </a:r>
          </a:p>
          <a:p>
            <a:r>
              <a:rPr lang="en-IE" sz="1600" b="1" kern="1200" dirty="0" smtClean="0">
                <a:solidFill>
                  <a:schemeClr val="tx1"/>
                </a:solidFill>
                <a:effectLst/>
                <a:latin typeface="+mn-lt"/>
                <a:ea typeface="+mn-ea"/>
                <a:cs typeface="+mn-cs"/>
              </a:rPr>
              <a:t>Windows 8</a:t>
            </a:r>
            <a:endParaRPr lang="en-IE" sz="1600" kern="1200" dirty="0" smtClean="0">
              <a:solidFill>
                <a:schemeClr val="tx1"/>
              </a:solidFill>
              <a:effectLst/>
              <a:latin typeface="+mn-lt"/>
              <a:ea typeface="+mn-ea"/>
              <a:cs typeface="+mn-cs"/>
            </a:endParaRPr>
          </a:p>
          <a:p>
            <a:r>
              <a:rPr lang="en-IE" sz="1600" kern="1200" dirty="0" smtClean="0">
                <a:solidFill>
                  <a:schemeClr val="tx1"/>
                </a:solidFill>
                <a:effectLst/>
                <a:latin typeface="+mn-lt"/>
                <a:ea typeface="+mn-ea"/>
                <a:cs typeface="+mn-cs"/>
              </a:rPr>
              <a:t>In 2012 Microsoft released the Windows 8 product.</a:t>
            </a:r>
          </a:p>
          <a:p>
            <a:r>
              <a:rPr lang="en-IE" sz="1600" kern="1200" dirty="0" smtClean="0">
                <a:solidFill>
                  <a:schemeClr val="tx1"/>
                </a:solidFill>
                <a:effectLst/>
                <a:latin typeface="+mn-lt"/>
                <a:ea typeface="+mn-ea"/>
                <a:cs typeface="+mn-cs"/>
              </a:rPr>
              <a:t> </a:t>
            </a:r>
          </a:p>
          <a:p>
            <a:r>
              <a:rPr lang="en-IE" sz="1600" b="1" kern="1200" dirty="0" smtClean="0">
                <a:solidFill>
                  <a:schemeClr val="tx1"/>
                </a:solidFill>
                <a:effectLst/>
                <a:latin typeface="+mn-lt"/>
                <a:ea typeface="+mn-ea"/>
                <a:cs typeface="+mn-cs"/>
              </a:rPr>
              <a:t>Windows 10</a:t>
            </a:r>
            <a:endParaRPr lang="en-IE" sz="1600" kern="1200" dirty="0" smtClean="0">
              <a:solidFill>
                <a:schemeClr val="tx1"/>
              </a:solidFill>
              <a:effectLst/>
              <a:latin typeface="+mn-lt"/>
              <a:ea typeface="+mn-ea"/>
              <a:cs typeface="+mn-cs"/>
            </a:endParaRPr>
          </a:p>
          <a:p>
            <a:r>
              <a:rPr lang="en-IE" sz="1600" kern="1200" dirty="0" smtClean="0">
                <a:solidFill>
                  <a:schemeClr val="tx1"/>
                </a:solidFill>
                <a:effectLst/>
                <a:latin typeface="+mn-lt"/>
                <a:ea typeface="+mn-ea"/>
                <a:cs typeface="+mn-cs"/>
              </a:rPr>
              <a:t>In 2015 Microsoft released the Windows 10 product. It is understood Microsoft will not release further major release numbers i.e. Windows 11, Windows 12 etc., but rather will continue its development under the Windows 10 product title.</a:t>
            </a:r>
          </a:p>
          <a:p>
            <a:pPr marL="0" indent="0">
              <a:buNone/>
            </a:pPr>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16</a:t>
            </a:fld>
            <a:endParaRPr lang="en-IE"/>
          </a:p>
        </p:txBody>
      </p:sp>
    </p:spTree>
    <p:extLst>
      <p:ext uri="{BB962C8B-B14F-4D97-AF65-F5344CB8AC3E}">
        <p14:creationId xmlns:p14="http://schemas.microsoft.com/office/powerpoint/2010/main" val="853342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17</a:t>
            </a:fld>
            <a:endParaRPr lang="en-IE"/>
          </a:p>
        </p:txBody>
      </p:sp>
    </p:spTree>
    <p:extLst>
      <p:ext uri="{BB962C8B-B14F-4D97-AF65-F5344CB8AC3E}">
        <p14:creationId xmlns:p14="http://schemas.microsoft.com/office/powerpoint/2010/main" val="107038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600" kern="1200" dirty="0" smtClean="0">
                <a:solidFill>
                  <a:schemeClr val="tx1"/>
                </a:solidFill>
                <a:effectLst/>
                <a:latin typeface="+mn-lt"/>
                <a:ea typeface="+mn-ea"/>
                <a:cs typeface="+mn-cs"/>
              </a:rPr>
              <a:t>Consider a conceptual view of three processes: </a:t>
            </a:r>
            <a:r>
              <a:rPr lang="en-IE" sz="1600" b="1" kern="1200" dirty="0" smtClean="0">
                <a:solidFill>
                  <a:schemeClr val="tx1"/>
                </a:solidFill>
                <a:effectLst/>
                <a:latin typeface="+mn-lt"/>
                <a:ea typeface="+mn-ea"/>
                <a:cs typeface="+mn-cs"/>
              </a:rPr>
              <a:t>Process A</a:t>
            </a:r>
            <a:r>
              <a:rPr lang="en-IE" sz="1600" kern="1200" dirty="0" smtClean="0">
                <a:solidFill>
                  <a:schemeClr val="tx1"/>
                </a:solidFill>
                <a:effectLst/>
                <a:latin typeface="+mn-lt"/>
                <a:ea typeface="+mn-ea"/>
                <a:cs typeface="+mn-cs"/>
              </a:rPr>
              <a:t>, </a:t>
            </a:r>
            <a:r>
              <a:rPr lang="en-IE" sz="1600" b="1" kern="1200" dirty="0" smtClean="0">
                <a:solidFill>
                  <a:schemeClr val="tx1"/>
                </a:solidFill>
                <a:effectLst/>
                <a:latin typeface="+mn-lt"/>
                <a:ea typeface="+mn-ea"/>
                <a:cs typeface="+mn-cs"/>
              </a:rPr>
              <a:t>Process B</a:t>
            </a:r>
            <a:r>
              <a:rPr lang="en-IE" sz="1600" kern="1200" dirty="0" smtClean="0">
                <a:solidFill>
                  <a:schemeClr val="tx1"/>
                </a:solidFill>
                <a:effectLst/>
                <a:latin typeface="+mn-lt"/>
                <a:ea typeface="+mn-ea"/>
                <a:cs typeface="+mn-cs"/>
              </a:rPr>
              <a:t> and </a:t>
            </a:r>
            <a:r>
              <a:rPr lang="en-IE" sz="1600" b="1" kern="1200" dirty="0" smtClean="0">
                <a:solidFill>
                  <a:schemeClr val="tx1"/>
                </a:solidFill>
                <a:effectLst/>
                <a:latin typeface="+mn-lt"/>
                <a:ea typeface="+mn-ea"/>
                <a:cs typeface="+mn-cs"/>
              </a:rPr>
              <a:t>Process C</a:t>
            </a:r>
            <a:r>
              <a:rPr lang="en-IE" sz="1600"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IE" sz="1600" kern="1200" dirty="0" smtClean="0">
                <a:solidFill>
                  <a:schemeClr val="tx1"/>
                </a:solidFill>
                <a:effectLst/>
                <a:latin typeface="+mn-lt"/>
                <a:ea typeface="+mn-ea"/>
                <a:cs typeface="+mn-cs"/>
              </a:rPr>
              <a:t>Process-A has a single thread shown as Thread-A1. This is just like any conventional process – just that the execution thread has been highlighted by drawing it as a separate circle.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IE" sz="1600" kern="1200" dirty="0" smtClean="0">
                <a:solidFill>
                  <a:schemeClr val="tx1"/>
                </a:solidFill>
                <a:effectLst/>
                <a:latin typeface="+mn-lt"/>
                <a:ea typeface="+mn-ea"/>
                <a:cs typeface="+mn-cs"/>
              </a:rPr>
              <a:t>Note, </a:t>
            </a:r>
            <a:r>
              <a:rPr lang="en-IE" sz="1600" b="1" kern="1200" dirty="0" smtClean="0">
                <a:solidFill>
                  <a:schemeClr val="tx1"/>
                </a:solidFill>
                <a:effectLst/>
                <a:latin typeface="+mn-lt"/>
                <a:ea typeface="+mn-ea"/>
                <a:cs typeface="+mn-cs"/>
              </a:rPr>
              <a:t>Process B</a:t>
            </a:r>
            <a:r>
              <a:rPr lang="en-IE" sz="1600" kern="1200" dirty="0" smtClean="0">
                <a:solidFill>
                  <a:schemeClr val="tx1"/>
                </a:solidFill>
                <a:effectLst/>
                <a:latin typeface="+mn-lt"/>
                <a:ea typeface="+mn-ea"/>
                <a:cs typeface="+mn-cs"/>
              </a:rPr>
              <a:t> has three threads and </a:t>
            </a:r>
            <a:r>
              <a:rPr lang="en-IE" sz="1600" b="1" kern="1200" dirty="0" smtClean="0">
                <a:solidFill>
                  <a:schemeClr val="tx1"/>
                </a:solidFill>
                <a:effectLst/>
                <a:latin typeface="+mn-lt"/>
                <a:ea typeface="+mn-ea"/>
                <a:cs typeface="+mn-cs"/>
              </a:rPr>
              <a:t>Process C</a:t>
            </a:r>
            <a:r>
              <a:rPr lang="en-IE" sz="1600" kern="1200" dirty="0" smtClean="0">
                <a:solidFill>
                  <a:schemeClr val="tx1"/>
                </a:solidFill>
                <a:effectLst/>
                <a:latin typeface="+mn-lt"/>
                <a:ea typeface="+mn-ea"/>
                <a:cs typeface="+mn-cs"/>
              </a:rPr>
              <a:t> has two threads. </a:t>
            </a:r>
          </a:p>
          <a:p>
            <a:pPr marL="0" marR="0" lvl="0" indent="0" algn="l" defTabSz="914400" rtl="0" eaLnBrk="1" fontAlgn="auto" latinLnBrk="0" hangingPunct="1">
              <a:lnSpc>
                <a:spcPct val="100000"/>
              </a:lnSpc>
              <a:spcBef>
                <a:spcPts val="0"/>
              </a:spcBef>
              <a:spcAft>
                <a:spcPts val="0"/>
              </a:spcAft>
              <a:buClrTx/>
              <a:buSzTx/>
              <a:buFontTx/>
              <a:buNone/>
              <a:tabLst/>
              <a:defRPr/>
            </a:pPr>
            <a:r>
              <a:rPr lang="en-IE" sz="1600" kern="1200" dirty="0" smtClean="0">
                <a:solidFill>
                  <a:schemeClr val="tx1"/>
                </a:solidFill>
                <a:effectLst/>
                <a:latin typeface="+mn-lt"/>
                <a:ea typeface="+mn-ea"/>
                <a:cs typeface="+mn-cs"/>
              </a:rPr>
              <a:t>The scheduler will schedule activity at the thread level. If, for example, execution switches from </a:t>
            </a:r>
            <a:r>
              <a:rPr lang="en-IE" sz="1600" b="1" kern="1200" dirty="0" smtClean="0">
                <a:solidFill>
                  <a:schemeClr val="tx1"/>
                </a:solidFill>
                <a:effectLst/>
                <a:latin typeface="+mn-lt"/>
                <a:ea typeface="+mn-ea"/>
                <a:cs typeface="+mn-cs"/>
              </a:rPr>
              <a:t>Thread A-1 </a:t>
            </a:r>
            <a:r>
              <a:rPr lang="en-IE" sz="1600" kern="1200" dirty="0" smtClean="0">
                <a:solidFill>
                  <a:schemeClr val="tx1"/>
                </a:solidFill>
                <a:effectLst/>
                <a:latin typeface="+mn-lt"/>
                <a:ea typeface="+mn-ea"/>
                <a:cs typeface="+mn-cs"/>
              </a:rPr>
              <a:t>to </a:t>
            </a:r>
            <a:r>
              <a:rPr lang="en-IE" sz="1600" b="1" kern="1200" dirty="0" smtClean="0">
                <a:solidFill>
                  <a:schemeClr val="tx1"/>
                </a:solidFill>
                <a:effectLst/>
                <a:latin typeface="+mn-lt"/>
                <a:ea typeface="+mn-ea"/>
                <a:cs typeface="+mn-cs"/>
              </a:rPr>
              <a:t>Thread B-2 </a:t>
            </a:r>
            <a:r>
              <a:rPr lang="en-IE" sz="1600" kern="1200" dirty="0" smtClean="0">
                <a:solidFill>
                  <a:schemeClr val="tx1"/>
                </a:solidFill>
                <a:effectLst/>
                <a:latin typeface="+mn-lt"/>
                <a:ea typeface="+mn-ea"/>
                <a:cs typeface="+mn-cs"/>
              </a:rPr>
              <a:t>then there is a process context switch as we have switched from </a:t>
            </a:r>
            <a:r>
              <a:rPr lang="en-IE" sz="1600" b="1" kern="1200" dirty="0" smtClean="0">
                <a:solidFill>
                  <a:schemeClr val="tx1"/>
                </a:solidFill>
                <a:effectLst/>
                <a:latin typeface="+mn-lt"/>
                <a:ea typeface="+mn-ea"/>
                <a:cs typeface="+mn-cs"/>
              </a:rPr>
              <a:t>Process A</a:t>
            </a:r>
            <a:r>
              <a:rPr lang="en-IE" sz="1600" kern="1200" dirty="0" smtClean="0">
                <a:solidFill>
                  <a:schemeClr val="tx1"/>
                </a:solidFill>
                <a:effectLst/>
                <a:latin typeface="+mn-lt"/>
                <a:ea typeface="+mn-ea"/>
                <a:cs typeface="+mn-cs"/>
              </a:rPr>
              <a:t> to </a:t>
            </a:r>
            <a:r>
              <a:rPr lang="en-IE" sz="1600" b="1" kern="1200" dirty="0" smtClean="0">
                <a:solidFill>
                  <a:schemeClr val="tx1"/>
                </a:solidFill>
                <a:effectLst/>
                <a:latin typeface="+mn-lt"/>
                <a:ea typeface="+mn-ea"/>
                <a:cs typeface="+mn-cs"/>
              </a:rPr>
              <a:t>Process B</a:t>
            </a:r>
            <a:r>
              <a:rPr lang="en-IE" sz="1600"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IE" sz="1600" kern="1200" dirty="0" smtClean="0">
                <a:solidFill>
                  <a:schemeClr val="tx1"/>
                </a:solidFill>
                <a:effectLst/>
                <a:latin typeface="+mn-lt"/>
                <a:ea typeface="+mn-ea"/>
                <a:cs typeface="+mn-cs"/>
              </a:rPr>
              <a:t>However, a thread switch from </a:t>
            </a:r>
            <a:r>
              <a:rPr lang="en-IE" sz="1600" b="1" kern="1200" dirty="0" smtClean="0">
                <a:solidFill>
                  <a:schemeClr val="tx1"/>
                </a:solidFill>
                <a:effectLst/>
                <a:latin typeface="+mn-lt"/>
                <a:ea typeface="+mn-ea"/>
                <a:cs typeface="+mn-cs"/>
              </a:rPr>
              <a:t>Thread B-1 </a:t>
            </a:r>
            <a:r>
              <a:rPr lang="en-IE" sz="1600" kern="1200" dirty="0" smtClean="0">
                <a:solidFill>
                  <a:schemeClr val="tx1"/>
                </a:solidFill>
                <a:effectLst/>
                <a:latin typeface="+mn-lt"/>
                <a:ea typeface="+mn-ea"/>
                <a:cs typeface="+mn-cs"/>
              </a:rPr>
              <a:t>to </a:t>
            </a:r>
            <a:r>
              <a:rPr lang="en-IE" sz="1600" b="1" kern="1200" dirty="0" smtClean="0">
                <a:solidFill>
                  <a:schemeClr val="tx1"/>
                </a:solidFill>
                <a:effectLst/>
                <a:latin typeface="+mn-lt"/>
                <a:ea typeface="+mn-ea"/>
                <a:cs typeface="+mn-cs"/>
              </a:rPr>
              <a:t>Thread B-3 </a:t>
            </a:r>
            <a:r>
              <a:rPr lang="en-IE" sz="1600" kern="1200" dirty="0" smtClean="0">
                <a:solidFill>
                  <a:schemeClr val="tx1"/>
                </a:solidFill>
                <a:effectLst/>
                <a:latin typeface="+mn-lt"/>
                <a:ea typeface="+mn-ea"/>
                <a:cs typeface="+mn-cs"/>
              </a:rPr>
              <a:t>does not involve a process context switch as we have switched threads within the same process. </a:t>
            </a:r>
          </a:p>
          <a:p>
            <a:pPr marL="0" marR="0" lvl="0" indent="0" algn="l" defTabSz="914400" rtl="0" eaLnBrk="1" fontAlgn="auto" latinLnBrk="0" hangingPunct="1">
              <a:lnSpc>
                <a:spcPct val="100000"/>
              </a:lnSpc>
              <a:spcBef>
                <a:spcPts val="0"/>
              </a:spcBef>
              <a:spcAft>
                <a:spcPts val="0"/>
              </a:spcAft>
              <a:buClrTx/>
              <a:buSzTx/>
              <a:buFontTx/>
              <a:buNone/>
              <a:tabLst/>
              <a:defRPr/>
            </a:pPr>
            <a:r>
              <a:rPr lang="en-IE" sz="1600" kern="1200" dirty="0" smtClean="0">
                <a:solidFill>
                  <a:schemeClr val="tx1"/>
                </a:solidFill>
                <a:effectLst/>
                <a:latin typeface="+mn-lt"/>
                <a:ea typeface="+mn-ea"/>
                <a:cs typeface="+mn-cs"/>
              </a:rPr>
              <a:t>Thus thread switching within the same process does not incur the overhead of a context switch in terms of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IE" sz="1600" kern="1200" dirty="0" smtClean="0">
                <a:solidFill>
                  <a:schemeClr val="tx1"/>
                </a:solidFill>
                <a:effectLst/>
                <a:latin typeface="+mn-lt"/>
                <a:ea typeface="+mn-ea"/>
                <a:cs typeface="+mn-cs"/>
              </a:rPr>
              <a:t>This is one advantage in using threads. In a sense threads are similar to </a:t>
            </a:r>
            <a:r>
              <a:rPr lang="en-IE" sz="1600" i="1" kern="1200" dirty="0" smtClean="0">
                <a:solidFill>
                  <a:schemeClr val="tx1"/>
                </a:solidFill>
                <a:effectLst/>
                <a:latin typeface="+mn-lt"/>
                <a:ea typeface="+mn-ea"/>
                <a:cs typeface="+mn-cs"/>
              </a:rPr>
              <a:t>lightweight processes</a:t>
            </a:r>
            <a:r>
              <a:rPr lang="en-IE" sz="1600" kern="1200" dirty="0" smtClean="0">
                <a:solidFill>
                  <a:schemeClr val="tx1"/>
                </a:solidFill>
                <a:effectLst/>
                <a:latin typeface="+mn-lt"/>
                <a:ea typeface="+mn-ea"/>
                <a:cs typeface="+mn-cs"/>
              </a:rPr>
              <a:t>, or POSIX </a:t>
            </a:r>
            <a:r>
              <a:rPr lang="en-IE" sz="1600" i="1" kern="1200" dirty="0" smtClean="0">
                <a:solidFill>
                  <a:schemeClr val="tx1"/>
                </a:solidFill>
                <a:effectLst/>
                <a:latin typeface="+mn-lt"/>
                <a:ea typeface="+mn-ea"/>
                <a:cs typeface="+mn-cs"/>
              </a:rPr>
              <a:t>pthreads</a:t>
            </a:r>
            <a:r>
              <a:rPr lang="en-IE" sz="1600" kern="1200" dirty="0" smtClean="0">
                <a:solidFill>
                  <a:schemeClr val="tx1"/>
                </a:solidFill>
                <a:effectLst/>
                <a:latin typeface="+mn-lt"/>
                <a:ea typeface="+mn-ea"/>
                <a:cs typeface="+mn-cs"/>
              </a:rPr>
              <a:t>, in the UNIX/Linux operating system environment.</a:t>
            </a: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18</a:t>
            </a:fld>
            <a:endParaRPr lang="en-IE"/>
          </a:p>
        </p:txBody>
      </p:sp>
    </p:spTree>
    <p:extLst>
      <p:ext uri="{BB962C8B-B14F-4D97-AF65-F5344CB8AC3E}">
        <p14:creationId xmlns:p14="http://schemas.microsoft.com/office/powerpoint/2010/main" val="2406172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600" b="1" kern="1200" dirty="0" smtClean="0">
                <a:solidFill>
                  <a:schemeClr val="tx1"/>
                </a:solidFill>
                <a:effectLst/>
                <a:latin typeface="+mn-lt"/>
                <a:ea typeface="+mn-ea"/>
                <a:cs typeface="+mn-cs"/>
              </a:rPr>
              <a:t>Microsoft </a:t>
            </a:r>
            <a:r>
              <a:rPr lang="en-US" sz="1600" b="1" kern="1200" dirty="0" smtClean="0">
                <a:solidFill>
                  <a:schemeClr val="tx1"/>
                </a:solidFill>
                <a:effectLst/>
                <a:latin typeface="+mn-lt"/>
                <a:ea typeface="+mn-ea"/>
                <a:cs typeface="+mn-cs"/>
              </a:rPr>
              <a:t>Windows Thread Scheduling</a:t>
            </a:r>
            <a:endParaRPr lang="en-IE" sz="1600" kern="1200" dirty="0" smtClean="0">
              <a:solidFill>
                <a:schemeClr val="tx1"/>
              </a:solidFill>
              <a:effectLst/>
              <a:latin typeface="+mn-lt"/>
              <a:ea typeface="+mn-ea"/>
              <a:cs typeface="+mn-cs"/>
            </a:endParaRPr>
          </a:p>
          <a:p>
            <a:r>
              <a:rPr lang="en-US"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r>
              <a:rPr lang="en-IE" sz="1600" kern="1200" dirty="0" smtClean="0">
                <a:solidFill>
                  <a:schemeClr val="tx1"/>
                </a:solidFill>
                <a:effectLst/>
                <a:latin typeface="+mn-lt"/>
                <a:ea typeface="+mn-ea"/>
                <a:cs typeface="+mn-cs"/>
              </a:rPr>
              <a:t>The Microsoft Windows Thread Scheduler (sometimes referred to as the </a:t>
            </a:r>
            <a:r>
              <a:rPr lang="en-IE" sz="1600" i="1" kern="1200" dirty="0" smtClean="0">
                <a:solidFill>
                  <a:schemeClr val="tx1"/>
                </a:solidFill>
                <a:effectLst/>
                <a:latin typeface="+mn-lt"/>
                <a:ea typeface="+mn-ea"/>
                <a:cs typeface="+mn-cs"/>
              </a:rPr>
              <a:t>dispatcher</a:t>
            </a:r>
            <a:r>
              <a:rPr lang="en-IE" sz="1600" kern="1200" dirty="0" smtClean="0">
                <a:solidFill>
                  <a:schemeClr val="tx1"/>
                </a:solidFill>
                <a:effectLst/>
                <a:latin typeface="+mn-lt"/>
                <a:ea typeface="+mn-ea"/>
                <a:cs typeface="+mn-cs"/>
              </a:rPr>
              <a:t>) is responsible for the multitasking scheduling activity. By scheduling threads, processes are inherently scheduled as threads which belong to processes. The thread scheduler is a pre-emptive scheduler supporting 32 priority levels, where 31 is the highest priority level and 0 is the lowest priority level. Some dynamism exists in the priority scheme as will be explained below.</a:t>
            </a:r>
          </a:p>
          <a:p>
            <a:endParaRPr lang="en-IE" dirty="0" smtClean="0"/>
          </a:p>
          <a:p>
            <a:r>
              <a:rPr lang="en-US" sz="1600" b="1" kern="1200" dirty="0" smtClean="0">
                <a:solidFill>
                  <a:schemeClr val="tx1"/>
                </a:solidFill>
                <a:effectLst/>
                <a:latin typeface="+mn-lt"/>
                <a:ea typeface="+mn-ea"/>
                <a:cs typeface="+mn-cs"/>
              </a:rPr>
              <a:t>32 Priority Levels</a:t>
            </a:r>
            <a:endParaRPr lang="en-IE" sz="1600" kern="1200" dirty="0" smtClean="0">
              <a:solidFill>
                <a:schemeClr val="tx1"/>
              </a:solidFill>
              <a:effectLst/>
              <a:latin typeface="+mn-lt"/>
              <a:ea typeface="+mn-ea"/>
              <a:cs typeface="+mn-cs"/>
            </a:endParaRPr>
          </a:p>
          <a:p>
            <a:r>
              <a:rPr lang="en-US" sz="1600" kern="1200" dirty="0" smtClean="0">
                <a:solidFill>
                  <a:schemeClr val="tx1"/>
                </a:solidFill>
                <a:effectLst/>
                <a:latin typeface="+mn-lt"/>
                <a:ea typeface="+mn-ea"/>
                <a:cs typeface="+mn-cs"/>
              </a:rPr>
              <a:t>The priority levels 16..31 are assigned to the so-called </a:t>
            </a:r>
            <a:r>
              <a:rPr lang="en-US" sz="1600" b="1" kern="1200" dirty="0" smtClean="0">
                <a:solidFill>
                  <a:schemeClr val="tx1"/>
                </a:solidFill>
                <a:effectLst/>
                <a:latin typeface="+mn-lt"/>
                <a:ea typeface="+mn-ea"/>
                <a:cs typeface="+mn-cs"/>
              </a:rPr>
              <a:t>real-time</a:t>
            </a:r>
            <a:r>
              <a:rPr lang="en-US" sz="1600" kern="1200" dirty="0" smtClean="0">
                <a:solidFill>
                  <a:schemeClr val="tx1"/>
                </a:solidFill>
                <a:effectLst/>
                <a:latin typeface="+mn-lt"/>
                <a:ea typeface="+mn-ea"/>
                <a:cs typeface="+mn-cs"/>
              </a:rPr>
              <a:t> activity and require special administrator access. </a:t>
            </a:r>
          </a:p>
          <a:p>
            <a:r>
              <a:rPr lang="en-US" sz="1600" kern="1200" dirty="0" err="1" smtClean="0">
                <a:solidFill>
                  <a:schemeClr val="tx1"/>
                </a:solidFill>
                <a:effectLst/>
                <a:latin typeface="+mn-lt"/>
                <a:ea typeface="+mn-ea"/>
                <a:cs typeface="+mn-cs"/>
              </a:rPr>
              <a:t>Prioritiy</a:t>
            </a:r>
            <a:r>
              <a:rPr lang="en-US" sz="1600" kern="1200" dirty="0" smtClean="0">
                <a:solidFill>
                  <a:schemeClr val="tx1"/>
                </a:solidFill>
                <a:effectLst/>
                <a:latin typeface="+mn-lt"/>
                <a:ea typeface="+mn-ea"/>
                <a:cs typeface="+mn-cs"/>
              </a:rPr>
              <a:t> levels 1..15 are used by normal user programs and dynamic priority is supported. Note, priority level 0 is a special system idle priority level, reserved for a system background task for zeroing memory pages etc.</a:t>
            </a:r>
            <a:endParaRPr lang="en-IE" sz="1600" kern="1200" dirty="0" smtClean="0">
              <a:solidFill>
                <a:schemeClr val="tx1"/>
              </a:solidFill>
              <a:effectLst/>
              <a:latin typeface="+mn-lt"/>
              <a:ea typeface="+mn-ea"/>
              <a:cs typeface="+mn-cs"/>
            </a:endParaRPr>
          </a:p>
          <a:p>
            <a:endParaRPr lang="en-IE" dirty="0" smtClean="0"/>
          </a:p>
          <a:p>
            <a:r>
              <a:rPr lang="en-GB" sz="1600" b="1" kern="1200" dirty="0" smtClean="0">
                <a:solidFill>
                  <a:schemeClr val="tx1"/>
                </a:solidFill>
                <a:effectLst/>
                <a:latin typeface="+mn-lt"/>
                <a:ea typeface="+mn-ea"/>
                <a:cs typeface="+mn-cs"/>
              </a:rPr>
              <a:t>Note on Real-time Activity</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The higher priority levels, 16 .. 31, are referred to as </a:t>
            </a:r>
            <a:r>
              <a:rPr lang="en-GB" sz="1600" i="1" kern="1200" dirty="0" smtClean="0">
                <a:solidFill>
                  <a:schemeClr val="tx1"/>
                </a:solidFill>
                <a:effectLst/>
                <a:latin typeface="+mn-lt"/>
                <a:ea typeface="+mn-ea"/>
                <a:cs typeface="+mn-cs"/>
              </a:rPr>
              <a:t>real-time</a:t>
            </a:r>
            <a:r>
              <a:rPr lang="en-GB" sz="1600" kern="1200" dirty="0" smtClean="0">
                <a:solidFill>
                  <a:schemeClr val="tx1"/>
                </a:solidFill>
                <a:effectLst/>
                <a:latin typeface="+mn-lt"/>
                <a:ea typeface="+mn-ea"/>
                <a:cs typeface="+mn-cs"/>
              </a:rPr>
              <a:t> priority levels. Many of the system level processes/threads are executed within these priority levels while the general user level processes/threads are executed in the 1..15 priority range. The term </a:t>
            </a:r>
            <a:r>
              <a:rPr lang="en-GB" sz="1600" i="1" kern="1200" dirty="0" smtClean="0">
                <a:solidFill>
                  <a:schemeClr val="tx1"/>
                </a:solidFill>
                <a:effectLst/>
                <a:latin typeface="+mn-lt"/>
                <a:ea typeface="+mn-ea"/>
                <a:cs typeface="+mn-cs"/>
              </a:rPr>
              <a:t>real-time</a:t>
            </a:r>
            <a:r>
              <a:rPr lang="en-GB" sz="1600" kern="1200" dirty="0" smtClean="0">
                <a:solidFill>
                  <a:schemeClr val="tx1"/>
                </a:solidFill>
                <a:effectLst/>
                <a:latin typeface="+mn-lt"/>
                <a:ea typeface="+mn-ea"/>
                <a:cs typeface="+mn-cs"/>
              </a:rPr>
              <a:t> implies that the higher priority level environment will get favoured processor attention for the processes/threads in the 16 .. 31 range, and thus such processes/threads will be more likely to meet their various time deadlines so that any time critical requirements are satisfied. However, such deadlines are not guaranteed to be met within the operating system. A proper </a:t>
            </a:r>
            <a:r>
              <a:rPr lang="en-GB" sz="1600" i="1" kern="1200" dirty="0" smtClean="0">
                <a:solidFill>
                  <a:schemeClr val="tx1"/>
                </a:solidFill>
                <a:effectLst/>
                <a:latin typeface="+mn-lt"/>
                <a:ea typeface="+mn-ea"/>
                <a:cs typeface="+mn-cs"/>
              </a:rPr>
              <a:t>real-time</a:t>
            </a:r>
            <a:r>
              <a:rPr lang="en-GB" sz="1600" kern="1200" dirty="0" smtClean="0">
                <a:solidFill>
                  <a:schemeClr val="tx1"/>
                </a:solidFill>
                <a:effectLst/>
                <a:latin typeface="+mn-lt"/>
                <a:ea typeface="+mn-ea"/>
                <a:cs typeface="+mn-cs"/>
              </a:rPr>
              <a:t> operating system should be able to provide such guarantees to meet all temporal deadline requirements. </a:t>
            </a:r>
            <a:endParaRPr lang="en-IE" sz="16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19</a:t>
            </a:fld>
            <a:endParaRPr lang="en-IE"/>
          </a:p>
        </p:txBody>
      </p:sp>
    </p:spTree>
    <p:extLst>
      <p:ext uri="{BB962C8B-B14F-4D97-AF65-F5344CB8AC3E}">
        <p14:creationId xmlns:p14="http://schemas.microsoft.com/office/powerpoint/2010/main" val="854524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600" kern="1200" dirty="0" smtClean="0">
                <a:solidFill>
                  <a:schemeClr val="tx1"/>
                </a:solidFill>
                <a:effectLst/>
                <a:latin typeface="+mn-lt"/>
                <a:ea typeface="+mn-ea"/>
                <a:cs typeface="+mn-cs"/>
              </a:rPr>
              <a:t>A process is assigned a </a:t>
            </a:r>
            <a:r>
              <a:rPr lang="en-IE" sz="1600" b="1" kern="1200" dirty="0" smtClean="0">
                <a:solidFill>
                  <a:schemeClr val="tx1"/>
                </a:solidFill>
                <a:effectLst/>
                <a:latin typeface="+mn-lt"/>
                <a:ea typeface="+mn-ea"/>
                <a:cs typeface="+mn-cs"/>
              </a:rPr>
              <a:t>Priority Class</a:t>
            </a:r>
            <a:r>
              <a:rPr lang="en-IE" sz="1600" kern="1200" dirty="0" smtClean="0">
                <a:solidFill>
                  <a:schemeClr val="tx1"/>
                </a:solidFill>
                <a:effectLst/>
                <a:latin typeface="+mn-lt"/>
                <a:ea typeface="+mn-ea"/>
                <a:cs typeface="+mn-cs"/>
              </a:rPr>
              <a:t> from one of the following:</a:t>
            </a:r>
            <a:endParaRPr lang="en-GB" sz="16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kern="1200" dirty="0" smtClean="0">
                <a:solidFill>
                  <a:schemeClr val="tx1"/>
                </a:solidFill>
                <a:effectLst/>
                <a:latin typeface="+mn-lt"/>
                <a:ea typeface="+mn-ea"/>
                <a:cs typeface="+mn-cs"/>
              </a:rPr>
              <a:t>An individual thread is assigned a </a:t>
            </a:r>
            <a:r>
              <a:rPr lang="en-GB" sz="1600" b="1" kern="1200" dirty="0" smtClean="0">
                <a:solidFill>
                  <a:schemeClr val="tx1"/>
                </a:solidFill>
                <a:effectLst/>
                <a:latin typeface="+mn-lt"/>
                <a:ea typeface="+mn-ea"/>
                <a:cs typeface="+mn-cs"/>
              </a:rPr>
              <a:t>priority</a:t>
            </a:r>
            <a:r>
              <a:rPr lang="en-GB" sz="1600" b="0" kern="1200" dirty="0" smtClean="0">
                <a:solidFill>
                  <a:schemeClr val="tx1"/>
                </a:solidFill>
                <a:effectLst/>
                <a:latin typeface="+mn-lt"/>
                <a:ea typeface="+mn-ea"/>
                <a:cs typeface="+mn-cs"/>
              </a:rPr>
              <a:t> relative to its process class, where the relative priority can be within a range of +2 to –2 about the process class priority, as follows (there are additional priority classes which are not shown):</a:t>
            </a:r>
            <a:endParaRPr lang="en-IE" sz="1600" b="1"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20</a:t>
            </a:fld>
            <a:endParaRPr lang="en-IE"/>
          </a:p>
        </p:txBody>
      </p:sp>
    </p:spTree>
    <p:extLst>
      <p:ext uri="{BB962C8B-B14F-4D97-AF65-F5344CB8AC3E}">
        <p14:creationId xmlns:p14="http://schemas.microsoft.com/office/powerpoint/2010/main" val="3936321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IE" sz="1600" b="0" i="0" kern="1200" dirty="0" smtClean="0">
                <a:solidFill>
                  <a:schemeClr val="tx1"/>
                </a:solidFill>
                <a:effectLst/>
                <a:latin typeface="+mn-lt"/>
                <a:ea typeface="+mn-ea"/>
                <a:cs typeface="+mn-cs"/>
              </a:rPr>
              <a:t>The quantum allocated for a particular process </a:t>
            </a:r>
            <a:r>
              <a:rPr lang="en-IE" sz="1600" b="1" i="0" u="sng" kern="1200" dirty="0" smtClean="0">
                <a:solidFill>
                  <a:schemeClr val="tx1"/>
                </a:solidFill>
                <a:effectLst/>
                <a:latin typeface="+mn-lt"/>
                <a:ea typeface="+mn-ea"/>
                <a:cs typeface="+mn-cs"/>
                <a:hlinkClick r:id="rId3"/>
              </a:rPr>
              <a:t>may vary</a:t>
            </a:r>
            <a:r>
              <a:rPr lang="en-IE" sz="1600" b="1" i="0" kern="1200" dirty="0" smtClean="0">
                <a:solidFill>
                  <a:schemeClr val="tx1"/>
                </a:solidFill>
                <a:effectLst/>
                <a:latin typeface="+mn-lt"/>
                <a:ea typeface="+mn-ea"/>
                <a:cs typeface="+mn-cs"/>
              </a:rPr>
              <a:t>:</a:t>
            </a:r>
          </a:p>
          <a:p>
            <a:pPr fontAlgn="base"/>
            <a:r>
              <a:rPr lang="en-IE" sz="1600" kern="1200" dirty="0" smtClean="0">
                <a:solidFill>
                  <a:schemeClr val="tx1"/>
                </a:solidFill>
                <a:effectLst/>
                <a:latin typeface="+mn-lt"/>
                <a:ea typeface="+mn-ea"/>
                <a:cs typeface="+mn-cs"/>
              </a:rPr>
              <a:t>You can tune "slice" by adjusting </a:t>
            </a:r>
            <a:r>
              <a:rPr lang="en-IE" sz="1600" b="1" kern="1200" dirty="0" err="1" smtClean="0">
                <a:solidFill>
                  <a:schemeClr val="tx1"/>
                </a:solidFill>
                <a:effectLst/>
                <a:latin typeface="+mn-lt"/>
                <a:ea typeface="+mn-ea"/>
                <a:cs typeface="+mn-cs"/>
              </a:rPr>
              <a:t>sched_latency_ns</a:t>
            </a:r>
            <a:r>
              <a:rPr lang="en-IE" sz="1600" kern="1200" dirty="0" smtClean="0">
                <a:solidFill>
                  <a:schemeClr val="tx1"/>
                </a:solidFill>
                <a:effectLst/>
                <a:latin typeface="+mn-lt"/>
                <a:ea typeface="+mn-ea"/>
                <a:cs typeface="+mn-cs"/>
              </a:rPr>
              <a:t> and </a:t>
            </a:r>
            <a:r>
              <a:rPr lang="en-IE" sz="1600" b="1" kern="1200" dirty="0" err="1" smtClean="0">
                <a:solidFill>
                  <a:schemeClr val="tx1"/>
                </a:solidFill>
                <a:effectLst/>
                <a:latin typeface="+mn-lt"/>
                <a:ea typeface="+mn-ea"/>
                <a:cs typeface="+mn-cs"/>
              </a:rPr>
              <a:t>sched_min_granularity_ns</a:t>
            </a:r>
            <a:r>
              <a:rPr lang="en-IE" sz="1600" kern="1200" dirty="0" smtClean="0">
                <a:solidFill>
                  <a:schemeClr val="tx1"/>
                </a:solidFill>
                <a:effectLst/>
                <a:latin typeface="+mn-lt"/>
                <a:ea typeface="+mn-ea"/>
                <a:cs typeface="+mn-cs"/>
              </a:rPr>
              <a:t>, but note that "slice" is not a fixed quantum. Also note that CFS </a:t>
            </a:r>
            <a:r>
              <a:rPr lang="en-IE" sz="1600" kern="1200" dirty="0" err="1" smtClean="0">
                <a:solidFill>
                  <a:schemeClr val="tx1"/>
                </a:solidFill>
                <a:effectLst/>
                <a:latin typeface="+mn-lt"/>
                <a:ea typeface="+mn-ea"/>
                <a:cs typeface="+mn-cs"/>
              </a:rPr>
              <a:t>preemption</a:t>
            </a:r>
            <a:r>
              <a:rPr lang="en-IE" sz="1600" kern="1200" dirty="0" smtClean="0">
                <a:solidFill>
                  <a:schemeClr val="tx1"/>
                </a:solidFill>
                <a:effectLst/>
                <a:latin typeface="+mn-lt"/>
                <a:ea typeface="+mn-ea"/>
                <a:cs typeface="+mn-cs"/>
              </a:rPr>
              <a:t> decisions are based upon instantaneous state. A task may have received a full (variable) "slice" of CPU time, but </a:t>
            </a:r>
            <a:r>
              <a:rPr lang="en-IE" sz="1600" kern="1200" dirty="0" err="1" smtClean="0">
                <a:solidFill>
                  <a:schemeClr val="tx1"/>
                </a:solidFill>
                <a:effectLst/>
                <a:latin typeface="+mn-lt"/>
                <a:ea typeface="+mn-ea"/>
                <a:cs typeface="+mn-cs"/>
              </a:rPr>
              <a:t>preemption</a:t>
            </a:r>
            <a:r>
              <a:rPr lang="en-IE" sz="1600" kern="1200" dirty="0" smtClean="0">
                <a:solidFill>
                  <a:schemeClr val="tx1"/>
                </a:solidFill>
                <a:effectLst/>
                <a:latin typeface="+mn-lt"/>
                <a:ea typeface="+mn-ea"/>
                <a:cs typeface="+mn-cs"/>
              </a:rPr>
              <a:t> will be triggered only if a more deserving task is available, so a "slice" is not the "max uninterrupted CPU time" that you may expect it to be.. but it is somewhat similar.</a:t>
            </a:r>
          </a:p>
          <a:p>
            <a:pPr fontAlgn="base"/>
            <a:r>
              <a:rPr lang="en-IE" sz="1600" b="0" i="0" kern="1200" dirty="0" smtClean="0">
                <a:solidFill>
                  <a:schemeClr val="tx1"/>
                </a:solidFill>
                <a:effectLst/>
                <a:latin typeface="+mn-lt"/>
                <a:ea typeface="+mn-ea"/>
                <a:cs typeface="+mn-cs"/>
              </a:rPr>
              <a:t>For special-purpose </a:t>
            </a:r>
            <a:r>
              <a:rPr lang="en-IE" sz="1600" b="0" i="0" kern="1200" dirty="0" err="1" smtClean="0">
                <a:solidFill>
                  <a:schemeClr val="tx1"/>
                </a:solidFill>
                <a:effectLst/>
                <a:latin typeface="+mn-lt"/>
                <a:ea typeface="+mn-ea"/>
                <a:cs typeface="+mn-cs"/>
              </a:rPr>
              <a:t>realtime</a:t>
            </a:r>
            <a:r>
              <a:rPr lang="en-IE" sz="1600" b="0" i="0" kern="1200" dirty="0" smtClean="0">
                <a:solidFill>
                  <a:schemeClr val="tx1"/>
                </a:solidFill>
                <a:effectLst/>
                <a:latin typeface="+mn-lt"/>
                <a:ea typeface="+mn-ea"/>
                <a:cs typeface="+mn-cs"/>
              </a:rPr>
              <a:t> processes which use SCHED_RR, the default </a:t>
            </a:r>
            <a:r>
              <a:rPr lang="en-IE" sz="1600" b="0" i="0" kern="1200" dirty="0" err="1" smtClean="0">
                <a:solidFill>
                  <a:schemeClr val="tx1"/>
                </a:solidFill>
                <a:effectLst/>
                <a:latin typeface="+mn-lt"/>
                <a:ea typeface="+mn-ea"/>
                <a:cs typeface="+mn-cs"/>
              </a:rPr>
              <a:t>timeslice</a:t>
            </a:r>
            <a:r>
              <a:rPr lang="en-IE" sz="1600" b="0" i="0" kern="1200" dirty="0" smtClean="0">
                <a:solidFill>
                  <a:schemeClr val="tx1"/>
                </a:solidFill>
                <a:effectLst/>
                <a:latin typeface="+mn-lt"/>
                <a:ea typeface="+mn-ea"/>
                <a:cs typeface="+mn-cs"/>
              </a:rPr>
              <a:t> is defined in the Linux kernel as RR_TIMESLICE in </a:t>
            </a:r>
            <a:r>
              <a:rPr lang="en-IE" sz="1600" b="0" i="0" u="sng" kern="1200" dirty="0" smtClean="0">
                <a:solidFill>
                  <a:schemeClr val="tx1"/>
                </a:solidFill>
                <a:effectLst/>
                <a:latin typeface="+mn-lt"/>
                <a:ea typeface="+mn-ea"/>
                <a:cs typeface="+mn-cs"/>
                <a:hlinkClick r:id="rId4"/>
              </a:rPr>
              <a:t>include/</a:t>
            </a:r>
            <a:r>
              <a:rPr lang="en-IE" sz="1600" b="0" i="0" u="sng" kern="1200" dirty="0" err="1" smtClean="0">
                <a:solidFill>
                  <a:schemeClr val="tx1"/>
                </a:solidFill>
                <a:effectLst/>
                <a:latin typeface="+mn-lt"/>
                <a:ea typeface="+mn-ea"/>
                <a:cs typeface="+mn-cs"/>
                <a:hlinkClick r:id="rId4"/>
              </a:rPr>
              <a:t>linux</a:t>
            </a:r>
            <a:r>
              <a:rPr lang="en-IE" sz="1600" b="0" i="0" u="sng" kern="1200" dirty="0" smtClean="0">
                <a:solidFill>
                  <a:schemeClr val="tx1"/>
                </a:solidFill>
                <a:effectLst/>
                <a:latin typeface="+mn-lt"/>
                <a:ea typeface="+mn-ea"/>
                <a:cs typeface="+mn-cs"/>
                <a:hlinkClick r:id="rId4"/>
              </a:rPr>
              <a:t>/</a:t>
            </a:r>
            <a:r>
              <a:rPr lang="en-IE" sz="1600" b="0" i="0" u="sng" kern="1200" dirty="0" err="1" smtClean="0">
                <a:solidFill>
                  <a:schemeClr val="tx1"/>
                </a:solidFill>
                <a:effectLst/>
                <a:latin typeface="+mn-lt"/>
                <a:ea typeface="+mn-ea"/>
                <a:cs typeface="+mn-cs"/>
                <a:hlinkClick r:id="rId4"/>
              </a:rPr>
              <a:t>sched</a:t>
            </a:r>
            <a:r>
              <a:rPr lang="en-IE" sz="1600" b="0" i="0" u="sng" kern="1200" dirty="0" smtClean="0">
                <a:solidFill>
                  <a:schemeClr val="tx1"/>
                </a:solidFill>
                <a:effectLst/>
                <a:latin typeface="+mn-lt"/>
                <a:ea typeface="+mn-ea"/>
                <a:cs typeface="+mn-cs"/>
                <a:hlinkClick r:id="rId4"/>
              </a:rPr>
              <a:t>/</a:t>
            </a:r>
            <a:r>
              <a:rPr lang="en-IE" sz="1600" b="0" i="0" u="sng" kern="1200" dirty="0" err="1" smtClean="0">
                <a:solidFill>
                  <a:schemeClr val="tx1"/>
                </a:solidFill>
                <a:effectLst/>
                <a:latin typeface="+mn-lt"/>
                <a:ea typeface="+mn-ea"/>
                <a:cs typeface="+mn-cs"/>
                <a:hlinkClick r:id="rId4"/>
              </a:rPr>
              <a:t>rt.h</a:t>
            </a:r>
            <a:r>
              <a:rPr lang="en-IE" sz="1600" b="0" i="0" kern="1200" dirty="0" smtClean="0">
                <a:solidFill>
                  <a:schemeClr val="tx1"/>
                </a:solidFill>
                <a:effectLst/>
                <a:latin typeface="+mn-lt"/>
                <a:ea typeface="+mn-ea"/>
                <a:cs typeface="+mn-cs"/>
              </a:rPr>
              <a:t>.</a:t>
            </a:r>
          </a:p>
          <a:p>
            <a:r>
              <a:rPr lang="en-IE" sz="1600" kern="1200" dirty="0" smtClean="0">
                <a:solidFill>
                  <a:schemeClr val="tx1"/>
                </a:solidFill>
                <a:effectLst/>
                <a:latin typeface="+mn-lt"/>
                <a:ea typeface="+mn-ea"/>
                <a:cs typeface="+mn-cs"/>
              </a:rPr>
              <a:t>/* * default </a:t>
            </a:r>
            <a:r>
              <a:rPr lang="en-IE" sz="1600" kern="1200" dirty="0" err="1" smtClean="0">
                <a:solidFill>
                  <a:schemeClr val="tx1"/>
                </a:solidFill>
                <a:effectLst/>
                <a:latin typeface="+mn-lt"/>
                <a:ea typeface="+mn-ea"/>
                <a:cs typeface="+mn-cs"/>
              </a:rPr>
              <a:t>timeslice</a:t>
            </a:r>
            <a:r>
              <a:rPr lang="en-IE" sz="1600" kern="1200" dirty="0" smtClean="0">
                <a:solidFill>
                  <a:schemeClr val="tx1"/>
                </a:solidFill>
                <a:effectLst/>
                <a:latin typeface="+mn-lt"/>
                <a:ea typeface="+mn-ea"/>
                <a:cs typeface="+mn-cs"/>
              </a:rPr>
              <a:t> is 100 </a:t>
            </a:r>
            <a:r>
              <a:rPr lang="en-IE" sz="1600" kern="1200" dirty="0" err="1" smtClean="0">
                <a:solidFill>
                  <a:schemeClr val="tx1"/>
                </a:solidFill>
                <a:effectLst/>
                <a:latin typeface="+mn-lt"/>
                <a:ea typeface="+mn-ea"/>
                <a:cs typeface="+mn-cs"/>
              </a:rPr>
              <a:t>msecs</a:t>
            </a:r>
            <a:r>
              <a:rPr lang="en-IE" sz="1600" kern="1200" dirty="0" smtClean="0">
                <a:solidFill>
                  <a:schemeClr val="tx1"/>
                </a:solidFill>
                <a:effectLst/>
                <a:latin typeface="+mn-lt"/>
                <a:ea typeface="+mn-ea"/>
                <a:cs typeface="+mn-cs"/>
              </a:rPr>
              <a:t> (used only for SCHED_RR tasks). * </a:t>
            </a:r>
            <a:r>
              <a:rPr lang="en-IE" sz="1600" kern="1200" dirty="0" err="1" smtClean="0">
                <a:solidFill>
                  <a:schemeClr val="tx1"/>
                </a:solidFill>
                <a:effectLst/>
                <a:latin typeface="+mn-lt"/>
                <a:ea typeface="+mn-ea"/>
                <a:cs typeface="+mn-cs"/>
              </a:rPr>
              <a:t>Timeslices</a:t>
            </a:r>
            <a:r>
              <a:rPr lang="en-IE" sz="1600" kern="1200" dirty="0" smtClean="0">
                <a:solidFill>
                  <a:schemeClr val="tx1"/>
                </a:solidFill>
                <a:effectLst/>
                <a:latin typeface="+mn-lt"/>
                <a:ea typeface="+mn-ea"/>
                <a:cs typeface="+mn-cs"/>
              </a:rPr>
              <a:t> get refilled after they expire. */ #define RR_TIMESLICE (100 * HZ / 1000)</a:t>
            </a:r>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21</a:t>
            </a:fld>
            <a:endParaRPr lang="en-IE"/>
          </a:p>
        </p:txBody>
      </p:sp>
    </p:spTree>
    <p:extLst>
      <p:ext uri="{BB962C8B-B14F-4D97-AF65-F5344CB8AC3E}">
        <p14:creationId xmlns:p14="http://schemas.microsoft.com/office/powerpoint/2010/main" val="1746937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Three key fields are used in the UNIX PCB to support the scheduler design.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These three fields are: </a:t>
            </a:r>
            <a:r>
              <a:rPr lang="en-GB" sz="1600" b="1" kern="1200" dirty="0" err="1" smtClean="0">
                <a:solidFill>
                  <a:schemeClr val="tx1"/>
                </a:solidFill>
                <a:effectLst/>
                <a:latin typeface="+mn-lt"/>
                <a:ea typeface="+mn-ea"/>
                <a:cs typeface="+mn-cs"/>
              </a:rPr>
              <a:t>CPU_count</a:t>
            </a:r>
            <a:r>
              <a:rPr lang="en-GB" sz="1600" kern="1200" dirty="0" smtClean="0">
                <a:solidFill>
                  <a:schemeClr val="tx1"/>
                </a:solidFill>
                <a:effectLst/>
                <a:latin typeface="+mn-lt"/>
                <a:ea typeface="+mn-ea"/>
                <a:cs typeface="+mn-cs"/>
              </a:rPr>
              <a:t> field, </a:t>
            </a:r>
            <a:r>
              <a:rPr lang="en-GB" sz="1600" b="1" kern="1200" dirty="0" smtClean="0">
                <a:solidFill>
                  <a:schemeClr val="tx1"/>
                </a:solidFill>
                <a:effectLst/>
                <a:latin typeface="+mn-lt"/>
                <a:ea typeface="+mn-ea"/>
                <a:cs typeface="+mn-cs"/>
              </a:rPr>
              <a:t>priority</a:t>
            </a:r>
            <a:r>
              <a:rPr lang="en-GB" sz="1600" kern="1200" dirty="0" smtClean="0">
                <a:solidFill>
                  <a:schemeClr val="tx1"/>
                </a:solidFill>
                <a:effectLst/>
                <a:latin typeface="+mn-lt"/>
                <a:ea typeface="+mn-ea"/>
                <a:cs typeface="+mn-cs"/>
              </a:rPr>
              <a:t> field and </a:t>
            </a:r>
            <a:r>
              <a:rPr lang="en-GB" sz="1600" b="1" kern="1200" dirty="0" smtClean="0">
                <a:solidFill>
                  <a:schemeClr val="tx1"/>
                </a:solidFill>
                <a:effectLst/>
                <a:latin typeface="+mn-lt"/>
                <a:ea typeface="+mn-ea"/>
                <a:cs typeface="+mn-cs"/>
              </a:rPr>
              <a:t>nice</a:t>
            </a:r>
            <a:r>
              <a:rPr lang="en-GB" sz="1600" kern="1200" dirty="0" smtClean="0">
                <a:solidFill>
                  <a:schemeClr val="tx1"/>
                </a:solidFill>
                <a:effectLst/>
                <a:latin typeface="+mn-lt"/>
                <a:ea typeface="+mn-ea"/>
                <a:cs typeface="+mn-cs"/>
              </a:rPr>
              <a:t> field. The fields are shown in the slide.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smtClean="0">
                <a:solidFill>
                  <a:schemeClr val="tx1"/>
                </a:solidFill>
                <a:effectLst/>
                <a:latin typeface="+mn-lt"/>
                <a:ea typeface="+mn-ea"/>
                <a:cs typeface="+mn-cs"/>
              </a:rPr>
              <a:t>Note this is a simplified representation of an actual </a:t>
            </a:r>
            <a:r>
              <a:rPr lang="en-GB" sz="1600" b="1" kern="1200" dirty="0" smtClean="0">
                <a:solidFill>
                  <a:schemeClr val="tx1"/>
                </a:solidFill>
                <a:effectLst/>
                <a:latin typeface="+mn-lt"/>
                <a:ea typeface="+mn-ea"/>
                <a:cs typeface="+mn-cs"/>
              </a:rPr>
              <a:t>UNIX PCB</a:t>
            </a:r>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4</a:t>
            </a:fld>
            <a:endParaRPr lang="en-IE"/>
          </a:p>
        </p:txBody>
      </p:sp>
    </p:spTree>
    <p:extLst>
      <p:ext uri="{BB962C8B-B14F-4D97-AF65-F5344CB8AC3E}">
        <p14:creationId xmlns:p14="http://schemas.microsoft.com/office/powerpoint/2010/main" val="1946356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kern="1200" dirty="0" smtClean="0">
                <a:solidFill>
                  <a:schemeClr val="tx1"/>
                </a:solidFill>
                <a:effectLst/>
                <a:latin typeface="+mn-lt"/>
                <a:ea typeface="+mn-ea"/>
                <a:cs typeface="+mn-cs"/>
              </a:rPr>
              <a:t>The </a:t>
            </a:r>
            <a:r>
              <a:rPr lang="en-GB" sz="1600" b="1" kern="1200" dirty="0" smtClean="0">
                <a:solidFill>
                  <a:schemeClr val="tx1"/>
                </a:solidFill>
                <a:effectLst/>
                <a:latin typeface="+mn-lt"/>
                <a:ea typeface="+mn-ea"/>
                <a:cs typeface="+mn-cs"/>
              </a:rPr>
              <a:t>running</a:t>
            </a:r>
            <a:r>
              <a:rPr lang="en-GB" sz="1600" kern="1200" dirty="0" smtClean="0">
                <a:solidFill>
                  <a:schemeClr val="tx1"/>
                </a:solidFill>
                <a:effectLst/>
                <a:latin typeface="+mn-lt"/>
                <a:ea typeface="+mn-ea"/>
                <a:cs typeface="+mn-cs"/>
              </a:rPr>
              <a:t> process has its recent CPU usage (a </a:t>
            </a:r>
            <a:r>
              <a:rPr lang="en-GB" sz="1600" b="1" kern="1200" dirty="0" err="1" smtClean="0">
                <a:solidFill>
                  <a:schemeClr val="tx1"/>
                </a:solidFill>
                <a:effectLst/>
                <a:latin typeface="+mn-lt"/>
                <a:ea typeface="+mn-ea"/>
                <a:cs typeface="+mn-cs"/>
              </a:rPr>
              <a:t>CPU_count</a:t>
            </a:r>
            <a:r>
              <a:rPr lang="en-GB" sz="1600" kern="1200" dirty="0" smtClean="0">
                <a:solidFill>
                  <a:schemeClr val="tx1"/>
                </a:solidFill>
                <a:effectLst/>
                <a:latin typeface="+mn-lt"/>
                <a:ea typeface="+mn-ea"/>
                <a:cs typeface="+mn-cs"/>
              </a:rPr>
              <a:t> field in the PCB) incremented at regular intervals during its running state. Typically this interval is 1/60</a:t>
            </a:r>
            <a:r>
              <a:rPr lang="en-GB" sz="1600" kern="1200" baseline="30000" dirty="0" smtClean="0">
                <a:solidFill>
                  <a:schemeClr val="tx1"/>
                </a:solidFill>
                <a:effectLst/>
                <a:latin typeface="+mn-lt"/>
                <a:ea typeface="+mn-ea"/>
                <a:cs typeface="+mn-cs"/>
              </a:rPr>
              <a:t>th</a:t>
            </a:r>
            <a:r>
              <a:rPr lang="en-GB" sz="1600" kern="1200" dirty="0" smtClean="0">
                <a:solidFill>
                  <a:schemeClr val="tx1"/>
                </a:solidFill>
                <a:effectLst/>
                <a:latin typeface="+mn-lt"/>
                <a:ea typeface="+mn-ea"/>
                <a:cs typeface="+mn-cs"/>
              </a:rPr>
              <a:t> of a second.</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Once every second the priority of a process in user mode is adjusted and the recent CPU usage value (</a:t>
            </a:r>
            <a:r>
              <a:rPr lang="en-GB" sz="1600" kern="1200" dirty="0" err="1" smtClean="0">
                <a:solidFill>
                  <a:schemeClr val="tx1"/>
                </a:solidFill>
                <a:effectLst/>
                <a:latin typeface="+mn-lt"/>
                <a:ea typeface="+mn-ea"/>
                <a:cs typeface="+mn-cs"/>
              </a:rPr>
              <a:t>CPU_count</a:t>
            </a:r>
            <a:r>
              <a:rPr lang="en-GB" sz="1600" kern="1200" dirty="0" smtClean="0">
                <a:solidFill>
                  <a:schemeClr val="tx1"/>
                </a:solidFill>
                <a:effectLst/>
                <a:latin typeface="+mn-lt"/>
                <a:ea typeface="+mn-ea"/>
                <a:cs typeface="+mn-cs"/>
              </a:rPr>
              <a:t>) is adjusted according to a decay function. The sequence is as follows:</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Every second, for each user process in the ready queue:</a:t>
            </a:r>
            <a:endParaRPr lang="en-IE"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r>
              <a:rPr lang="en-GB" sz="1600" b="1" kern="1200" dirty="0" smtClean="0">
                <a:solidFill>
                  <a:schemeClr val="tx1"/>
                </a:solidFill>
                <a:effectLst/>
                <a:latin typeface="+mn-lt"/>
                <a:ea typeface="+mn-ea"/>
                <a:cs typeface="+mn-cs"/>
              </a:rPr>
              <a:t>        o </a:t>
            </a:r>
            <a:r>
              <a:rPr lang="en-GB" sz="1600" b="1" kern="1200" dirty="0" err="1" smtClean="0">
                <a:solidFill>
                  <a:schemeClr val="tx1"/>
                </a:solidFill>
                <a:effectLst/>
                <a:latin typeface="+mn-lt"/>
                <a:ea typeface="+mn-ea"/>
                <a:cs typeface="+mn-cs"/>
              </a:rPr>
              <a:t>CPU_count</a:t>
            </a:r>
            <a:r>
              <a:rPr lang="en-GB" sz="1600" b="1" kern="1200" dirty="0" smtClean="0">
                <a:solidFill>
                  <a:schemeClr val="tx1"/>
                </a:solidFill>
                <a:effectLst/>
                <a:latin typeface="+mn-lt"/>
                <a:ea typeface="+mn-ea"/>
                <a:cs typeface="+mn-cs"/>
              </a:rPr>
              <a:t> = </a:t>
            </a:r>
            <a:r>
              <a:rPr lang="en-GB" sz="1600" b="1" kern="1200" dirty="0" err="1" smtClean="0">
                <a:solidFill>
                  <a:schemeClr val="tx1"/>
                </a:solidFill>
                <a:effectLst/>
                <a:latin typeface="+mn-lt"/>
                <a:ea typeface="+mn-ea"/>
                <a:cs typeface="+mn-cs"/>
              </a:rPr>
              <a:t>CPU_count</a:t>
            </a:r>
            <a:r>
              <a:rPr lang="en-GB" sz="1600" b="1" kern="1200" dirty="0" smtClean="0">
                <a:solidFill>
                  <a:schemeClr val="tx1"/>
                </a:solidFill>
                <a:effectLst/>
                <a:latin typeface="+mn-lt"/>
                <a:ea typeface="+mn-ea"/>
                <a:cs typeface="+mn-cs"/>
              </a:rPr>
              <a:t>/2 </a:t>
            </a:r>
            <a:endParaRPr lang="en-IE" sz="1600" kern="1200" dirty="0" smtClean="0">
              <a:solidFill>
                <a:schemeClr val="tx1"/>
              </a:solidFill>
              <a:effectLst/>
              <a:latin typeface="+mn-lt"/>
              <a:ea typeface="+mn-ea"/>
              <a:cs typeface="+mn-cs"/>
            </a:endParaRPr>
          </a:p>
          <a:p>
            <a:r>
              <a:rPr lang="en-GB" sz="1600" b="1" kern="1200" dirty="0" smtClean="0">
                <a:solidFill>
                  <a:schemeClr val="tx1"/>
                </a:solidFill>
                <a:effectLst/>
                <a:latin typeface="+mn-lt"/>
                <a:ea typeface="+mn-ea"/>
                <a:cs typeface="+mn-cs"/>
              </a:rPr>
              <a:t>            o Priority = (</a:t>
            </a:r>
            <a:r>
              <a:rPr lang="en-GB" sz="1600" b="1" kern="1200" dirty="0" err="1" smtClean="0">
                <a:solidFill>
                  <a:schemeClr val="tx1"/>
                </a:solidFill>
                <a:effectLst/>
                <a:latin typeface="+mn-lt"/>
                <a:ea typeface="+mn-ea"/>
                <a:cs typeface="+mn-cs"/>
              </a:rPr>
              <a:t>CPU_count</a:t>
            </a:r>
            <a:r>
              <a:rPr lang="en-GB" sz="1600" b="1" kern="1200" dirty="0" smtClean="0">
                <a:solidFill>
                  <a:schemeClr val="tx1"/>
                </a:solidFill>
                <a:effectLst/>
                <a:latin typeface="+mn-lt"/>
                <a:ea typeface="+mn-ea"/>
                <a:cs typeface="+mn-cs"/>
              </a:rPr>
              <a:t>/2) + </a:t>
            </a:r>
            <a:r>
              <a:rPr lang="en-GB" sz="1600" b="1" kern="1200" dirty="0" err="1" smtClean="0">
                <a:solidFill>
                  <a:schemeClr val="tx1"/>
                </a:solidFill>
                <a:effectLst/>
                <a:latin typeface="+mn-lt"/>
                <a:ea typeface="+mn-ea"/>
                <a:cs typeface="+mn-cs"/>
              </a:rPr>
              <a:t>base_priority</a:t>
            </a:r>
            <a:r>
              <a:rPr lang="en-GB" sz="1600" b="1" kern="1200" dirty="0" smtClean="0">
                <a:solidFill>
                  <a:schemeClr val="tx1"/>
                </a:solidFill>
                <a:effectLst/>
                <a:latin typeface="+mn-lt"/>
                <a:ea typeface="+mn-ea"/>
                <a:cs typeface="+mn-cs"/>
              </a:rPr>
              <a:t> + nice</a:t>
            </a:r>
          </a:p>
          <a:p>
            <a:endParaRPr lang="en-GB" sz="1600" b="1" kern="1200" dirty="0" smtClean="0">
              <a:solidFill>
                <a:schemeClr val="tx1"/>
              </a:solidFill>
              <a:effectLst/>
              <a:latin typeface="+mn-lt"/>
              <a:ea typeface="+mn-ea"/>
              <a:cs typeface="+mn-cs"/>
            </a:endParaRPr>
          </a:p>
          <a:p>
            <a:r>
              <a:rPr lang="en-GB" sz="1600" b="1" kern="1200" dirty="0" smtClean="0">
                <a:solidFill>
                  <a:schemeClr val="tx1"/>
                </a:solidFill>
                <a:effectLst/>
                <a:latin typeface="+mn-lt"/>
                <a:ea typeface="+mn-ea"/>
                <a:cs typeface="+mn-cs"/>
              </a:rPr>
              <a:t> </a:t>
            </a:r>
            <a:endParaRPr lang="en-IE" sz="16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12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5</a:t>
            </a:fld>
            <a:endParaRPr lang="en-IE"/>
          </a:p>
        </p:txBody>
      </p:sp>
    </p:spTree>
    <p:extLst>
      <p:ext uri="{BB962C8B-B14F-4D97-AF65-F5344CB8AC3E}">
        <p14:creationId xmlns:p14="http://schemas.microsoft.com/office/powerpoint/2010/main" val="2484276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smtClean="0">
                <a:solidFill>
                  <a:schemeClr val="tx1"/>
                </a:solidFill>
                <a:effectLst/>
                <a:latin typeface="+mn-lt"/>
                <a:ea typeface="+mn-ea"/>
                <a:cs typeface="+mn-cs"/>
              </a:rPr>
              <a:t>The classical UNIX scheduler as described above seems to have a very long quantum time of one second. However, if a process does take a full second of CPU time, then its priority would be greatly reduced and it would take some time to regain its nominal priority. Thus, if a process is not to significantly lose its priority level it must not use too much CPU time. </a:t>
            </a:r>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6</a:t>
            </a:fld>
            <a:endParaRPr lang="en-IE"/>
          </a:p>
        </p:txBody>
      </p:sp>
    </p:spTree>
    <p:extLst>
      <p:ext uri="{BB962C8B-B14F-4D97-AF65-F5344CB8AC3E}">
        <p14:creationId xmlns:p14="http://schemas.microsoft.com/office/powerpoint/2010/main" val="3110150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Note, the </a:t>
            </a:r>
            <a:r>
              <a:rPr lang="en-US" sz="1600" b="1" kern="1200" dirty="0" smtClean="0">
                <a:solidFill>
                  <a:schemeClr val="tx1"/>
                </a:solidFill>
                <a:effectLst/>
                <a:latin typeface="+mn-lt"/>
                <a:ea typeface="+mn-ea"/>
                <a:cs typeface="+mn-cs"/>
              </a:rPr>
              <a:t>UNIX System V</a:t>
            </a:r>
            <a:r>
              <a:rPr lang="en-US" sz="1600" kern="1200" dirty="0" smtClean="0">
                <a:solidFill>
                  <a:schemeClr val="tx1"/>
                </a:solidFill>
                <a:effectLst/>
                <a:latin typeface="+mn-lt"/>
                <a:ea typeface="+mn-ea"/>
                <a:cs typeface="+mn-cs"/>
              </a:rPr>
              <a:t> range of nice values was (0..39). In </a:t>
            </a:r>
            <a:r>
              <a:rPr lang="en-US" sz="1600" b="1" kern="1200" dirty="0" smtClean="0">
                <a:solidFill>
                  <a:schemeClr val="tx1"/>
                </a:solidFill>
                <a:effectLst/>
                <a:latin typeface="+mn-lt"/>
                <a:ea typeface="+mn-ea"/>
                <a:cs typeface="+mn-cs"/>
              </a:rPr>
              <a:t>BSD UNIX</a:t>
            </a:r>
            <a:r>
              <a:rPr lang="en-US" sz="1600" kern="1200" dirty="0" smtClean="0">
                <a:solidFill>
                  <a:schemeClr val="tx1"/>
                </a:solidFill>
                <a:effectLst/>
                <a:latin typeface="+mn-lt"/>
                <a:ea typeface="+mn-ea"/>
                <a:cs typeface="+mn-cs"/>
              </a:rPr>
              <a:t> the range of nice values is still 40 levels, however the range is defined as the numbers (–20 .. +19), where the default nice value is 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A </a:t>
            </a:r>
            <a:r>
              <a:rPr lang="en-US" sz="1600" b="1" kern="1200" dirty="0" smtClean="0">
                <a:solidFill>
                  <a:schemeClr val="tx1"/>
                </a:solidFill>
                <a:effectLst/>
                <a:latin typeface="+mn-lt"/>
                <a:ea typeface="+mn-ea"/>
                <a:cs typeface="+mn-cs"/>
              </a:rPr>
              <a:t>user process</a:t>
            </a:r>
            <a:r>
              <a:rPr lang="en-US" sz="1600" kern="1200" dirty="0" smtClean="0">
                <a:solidFill>
                  <a:schemeClr val="tx1"/>
                </a:solidFill>
                <a:effectLst/>
                <a:latin typeface="+mn-lt"/>
                <a:ea typeface="+mn-ea"/>
                <a:cs typeface="+mn-cs"/>
              </a:rPr>
              <a:t> can decrease the priority to as low as +19 (i.e. a larger nice value) but only a </a:t>
            </a:r>
            <a:r>
              <a:rPr lang="en-US" sz="1600" b="1" kern="1200" dirty="0" err="1" smtClean="0">
                <a:solidFill>
                  <a:schemeClr val="tx1"/>
                </a:solidFill>
                <a:effectLst/>
                <a:latin typeface="+mn-lt"/>
                <a:ea typeface="+mn-ea"/>
                <a:cs typeface="+mn-cs"/>
              </a:rPr>
              <a:t>superuser</a:t>
            </a:r>
            <a:r>
              <a:rPr lang="en-US" sz="1600" b="1" kern="1200" dirty="0" smtClean="0">
                <a:solidFill>
                  <a:schemeClr val="tx1"/>
                </a:solidFill>
                <a:effectLst/>
                <a:latin typeface="+mn-lt"/>
                <a:ea typeface="+mn-ea"/>
                <a:cs typeface="+mn-cs"/>
              </a:rPr>
              <a:t> </a:t>
            </a:r>
            <a:r>
              <a:rPr lang="en-US" sz="1600" kern="1200" dirty="0" smtClean="0">
                <a:solidFill>
                  <a:schemeClr val="tx1"/>
                </a:solidFill>
                <a:effectLst/>
                <a:latin typeface="+mn-lt"/>
                <a:ea typeface="+mn-ea"/>
                <a:cs typeface="+mn-cs"/>
              </a:rPr>
              <a:t>can increase the priority of a process towards -19, beyond the default of 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The POSIX standard adopted the BSD scheme, so today UNIX/Linux implementations use the nice range of (-20 .. +19).</a:t>
            </a:r>
            <a:endParaRPr lang="en-IE" sz="16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7</a:t>
            </a:fld>
            <a:endParaRPr lang="en-IE"/>
          </a:p>
        </p:txBody>
      </p:sp>
    </p:spTree>
    <p:extLst>
      <p:ext uri="{BB962C8B-B14F-4D97-AF65-F5344CB8AC3E}">
        <p14:creationId xmlns:p14="http://schemas.microsoft.com/office/powerpoint/2010/main" val="693860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8</a:t>
            </a:fld>
            <a:endParaRPr lang="en-IE"/>
          </a:p>
        </p:txBody>
      </p:sp>
    </p:spTree>
    <p:extLst>
      <p:ext uri="{BB962C8B-B14F-4D97-AF65-F5344CB8AC3E}">
        <p14:creationId xmlns:p14="http://schemas.microsoft.com/office/powerpoint/2010/main" val="660444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UNIX schedulers have evolved since the classical UNIX scheduler and their designs are more streamlined. However, all UNIX schedulers must comply with the defined POSIX system calls, e.g. nice () etc. so the study of the classical scheduler is a good starting point.</a:t>
            </a:r>
            <a:endParaRPr lang="en-IE" sz="16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9</a:t>
            </a:fld>
            <a:endParaRPr lang="en-IE"/>
          </a:p>
        </p:txBody>
      </p:sp>
    </p:spTree>
    <p:extLst>
      <p:ext uri="{BB962C8B-B14F-4D97-AF65-F5344CB8AC3E}">
        <p14:creationId xmlns:p14="http://schemas.microsoft.com/office/powerpoint/2010/main" val="1307503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10</a:t>
            </a:fld>
            <a:endParaRPr lang="en-IE"/>
          </a:p>
        </p:txBody>
      </p:sp>
    </p:spTree>
    <p:extLst>
      <p:ext uri="{BB962C8B-B14F-4D97-AF65-F5344CB8AC3E}">
        <p14:creationId xmlns:p14="http://schemas.microsoft.com/office/powerpoint/2010/main" val="4064635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E" sz="12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48832CCC-606F-4F90-BA92-C9266F869194}" type="slidenum">
              <a:rPr lang="en-IE" smtClean="0"/>
              <a:t>11</a:t>
            </a:fld>
            <a:endParaRPr lang="en-IE"/>
          </a:p>
        </p:txBody>
      </p:sp>
    </p:spTree>
    <p:extLst>
      <p:ext uri="{BB962C8B-B14F-4D97-AF65-F5344CB8AC3E}">
        <p14:creationId xmlns:p14="http://schemas.microsoft.com/office/powerpoint/2010/main" val="577632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Date Placeholder 3"/>
          <p:cNvSpPr>
            <a:spLocks noGrp="1" noChangeArrowheads="1"/>
          </p:cNvSpPr>
          <p:nvPr>
            <p:ph type="dt" idx="10"/>
          </p:nvPr>
        </p:nvSpPr>
        <p:spPr>
          <a:xfrm>
            <a:off x="609601" y="6356350"/>
            <a:ext cx="2834217" cy="357188"/>
          </a:xfrm>
          <a:prstGeom prst="rect">
            <a:avLst/>
          </a:prstGeom>
          <a:ln/>
        </p:spPr>
        <p:txBody>
          <a:bodyPr/>
          <a:lstStyle>
            <a:lvl1pPr>
              <a:defRPr/>
            </a:lvl1pPr>
          </a:lstStyle>
          <a:p>
            <a:fld id="{F880104E-843B-419E-9F18-D869C42995EA}" type="datetimeFigureOut">
              <a:rPr lang="en-IE" smtClean="0"/>
              <a:t>05/03/2019</a:t>
            </a:fld>
            <a:endParaRPr lang="en-IE"/>
          </a:p>
        </p:txBody>
      </p:sp>
    </p:spTree>
    <p:extLst>
      <p:ext uri="{BB962C8B-B14F-4D97-AF65-F5344CB8AC3E}">
        <p14:creationId xmlns:p14="http://schemas.microsoft.com/office/powerpoint/2010/main" val="3374039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idx="11"/>
          </p:nvPr>
        </p:nvSpPr>
        <p:spPr>
          <a:xfrm>
            <a:off x="8737601" y="6356350"/>
            <a:ext cx="2834217" cy="357188"/>
          </a:xfrm>
          <a:prstGeom prst="rect">
            <a:avLst/>
          </a:prstGeom>
          <a:ln/>
        </p:spPr>
        <p:txBody>
          <a:bodyPr/>
          <a:lstStyle>
            <a:lvl1pPr>
              <a:defRPr/>
            </a:lvl1pPr>
          </a:lstStyle>
          <a:p>
            <a:fld id="{87513D93-928D-485A-8B1B-7DA13D6ED5D7}" type="slidenum">
              <a:rPr lang="en-IE" smtClean="0"/>
              <a:t>‹#›</a:t>
            </a:fld>
            <a:endParaRPr lang="en-IE"/>
          </a:p>
        </p:txBody>
      </p:sp>
      <p:sp>
        <p:nvSpPr>
          <p:cNvPr id="6"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431074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2851" y="274639"/>
            <a:ext cx="2738967" cy="58435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0051" cy="58435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idx="11"/>
          </p:nvPr>
        </p:nvSpPr>
        <p:spPr>
          <a:xfrm>
            <a:off x="8737601" y="6356350"/>
            <a:ext cx="2834217" cy="357188"/>
          </a:xfrm>
          <a:prstGeom prst="rect">
            <a:avLst/>
          </a:prstGeom>
          <a:ln/>
        </p:spPr>
        <p:txBody>
          <a:bodyPr/>
          <a:lstStyle>
            <a:lvl1pPr>
              <a:defRPr/>
            </a:lvl1pPr>
          </a:lstStyle>
          <a:p>
            <a:fld id="{87513D93-928D-485A-8B1B-7DA13D6ED5D7}" type="slidenum">
              <a:rPr lang="en-IE" smtClean="0"/>
              <a:t>‹#›</a:t>
            </a:fld>
            <a:endParaRPr lang="en-IE"/>
          </a:p>
        </p:txBody>
      </p:sp>
      <p:sp>
        <p:nvSpPr>
          <p:cNvPr id="6"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629255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1" y="274638"/>
            <a:ext cx="10962217" cy="1135062"/>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09600" y="1600201"/>
            <a:ext cx="5378451" cy="2182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1251" y="1600201"/>
            <a:ext cx="5380567" cy="2182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09600" y="3935413"/>
            <a:ext cx="5378451" cy="2182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191251" y="3935413"/>
            <a:ext cx="5380567" cy="2182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xfrm>
            <a:off x="609601" y="6356350"/>
            <a:ext cx="2834217" cy="357188"/>
          </a:xfrm>
          <a:prstGeom prst="rect">
            <a:avLst/>
          </a:prstGeom>
          <a:ln/>
        </p:spPr>
        <p:txBody>
          <a:bodyPr/>
          <a:lstStyle>
            <a:lvl1pPr>
              <a:defRPr/>
            </a:lvl1pPr>
          </a:lstStyle>
          <a:p>
            <a:fld id="{F880104E-843B-419E-9F18-D869C42995EA}" type="datetimeFigureOut">
              <a:rPr lang="en-IE" smtClean="0"/>
              <a:t>05/03/2019</a:t>
            </a:fld>
            <a:endParaRPr lang="en-IE"/>
          </a:p>
        </p:txBody>
      </p:sp>
      <p:sp>
        <p:nvSpPr>
          <p:cNvPr id="8" name="Rectangle 5"/>
          <p:cNvSpPr>
            <a:spLocks noGrp="1" noChangeArrowheads="1"/>
          </p:cNvSpPr>
          <p:nvPr>
            <p:ph type="sldNum" idx="11"/>
          </p:nvPr>
        </p:nvSpPr>
        <p:spPr>
          <a:xfrm>
            <a:off x="8737601" y="6356350"/>
            <a:ext cx="2834217" cy="357188"/>
          </a:xfrm>
          <a:prstGeom prst="rect">
            <a:avLst/>
          </a:prstGeom>
          <a:ln/>
        </p:spPr>
        <p:txBody>
          <a:bodyPr/>
          <a:lstStyle>
            <a:lvl1pPr>
              <a:defRPr/>
            </a:lvl1pPr>
          </a:lstStyle>
          <a:p>
            <a:fld id="{87513D93-928D-485A-8B1B-7DA13D6ED5D7}" type="slidenum">
              <a:rPr lang="en-IE" smtClean="0"/>
              <a:t>‹#›</a:t>
            </a:fld>
            <a:endParaRPr lang="en-IE"/>
          </a:p>
        </p:txBody>
      </p:sp>
    </p:spTree>
    <p:extLst>
      <p:ext uri="{BB962C8B-B14F-4D97-AF65-F5344CB8AC3E}">
        <p14:creationId xmlns:p14="http://schemas.microsoft.com/office/powerpoint/2010/main" val="226120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396418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5"/>
          <p:cNvSpPr>
            <a:spLocks noGrp="1" noChangeArrowheads="1"/>
          </p:cNvSpPr>
          <p:nvPr>
            <p:ph type="sldNum" idx="11"/>
          </p:nvPr>
        </p:nvSpPr>
        <p:spPr>
          <a:xfrm>
            <a:off x="8737601" y="6356350"/>
            <a:ext cx="2834217" cy="357188"/>
          </a:xfrm>
          <a:prstGeom prst="rect">
            <a:avLst/>
          </a:prstGeom>
          <a:ln/>
        </p:spPr>
        <p:txBody>
          <a:bodyPr/>
          <a:lstStyle>
            <a:lvl1pPr>
              <a:defRPr/>
            </a:lvl1pPr>
          </a:lstStyle>
          <a:p>
            <a:fld id="{87513D93-928D-485A-8B1B-7DA13D6ED5D7}" type="slidenum">
              <a:rPr lang="en-IE" smtClean="0"/>
              <a:t>‹#›</a:t>
            </a:fld>
            <a:endParaRPr lang="en-IE"/>
          </a:p>
        </p:txBody>
      </p:sp>
      <p:sp>
        <p:nvSpPr>
          <p:cNvPr id="7"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495175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8451" cy="4518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91251" y="1600200"/>
            <a:ext cx="5380567" cy="4518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1897297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84809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5"/>
          <p:cNvSpPr>
            <a:spLocks noGrp="1" noChangeArrowheads="1"/>
          </p:cNvSpPr>
          <p:nvPr>
            <p:ph type="sldNum" idx="11"/>
          </p:nvPr>
        </p:nvSpPr>
        <p:spPr>
          <a:xfrm>
            <a:off x="8737601" y="6356350"/>
            <a:ext cx="2834217" cy="357188"/>
          </a:xfrm>
          <a:prstGeom prst="rect">
            <a:avLst/>
          </a:prstGeom>
          <a:ln/>
        </p:spPr>
        <p:txBody>
          <a:bodyPr/>
          <a:lstStyle>
            <a:lvl1pPr>
              <a:defRPr/>
            </a:lvl1pPr>
          </a:lstStyle>
          <a:p>
            <a:fld id="{87513D93-928D-485A-8B1B-7DA13D6ED5D7}" type="slidenum">
              <a:rPr lang="en-IE" smtClean="0"/>
              <a:t>‹#›</a:t>
            </a:fld>
            <a:endParaRPr lang="en-IE"/>
          </a:p>
        </p:txBody>
      </p:sp>
      <p:sp>
        <p:nvSpPr>
          <p:cNvPr id="5"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1390836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3335790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Slide Number Placeholder 5"/>
          <p:cNvSpPr>
            <a:spLocks noGrp="1" noChangeArrowheads="1"/>
          </p:cNvSpPr>
          <p:nvPr>
            <p:ph type="sldNum" idx="11"/>
          </p:nvPr>
        </p:nvSpPr>
        <p:spPr>
          <a:xfrm>
            <a:off x="8737601" y="6356350"/>
            <a:ext cx="2834217" cy="357188"/>
          </a:xfrm>
          <a:prstGeom prst="rect">
            <a:avLst/>
          </a:prstGeom>
          <a:ln/>
        </p:spPr>
        <p:txBody>
          <a:bodyPr/>
          <a:lstStyle>
            <a:lvl1pPr>
              <a:defRPr/>
            </a:lvl1pPr>
          </a:lstStyle>
          <a:p>
            <a:fld id="{87513D93-928D-485A-8B1B-7DA13D6ED5D7}" type="slidenum">
              <a:rPr lang="en-IE" smtClean="0"/>
              <a:t>‹#›</a:t>
            </a:fld>
            <a:endParaRPr lang="en-IE"/>
          </a:p>
        </p:txBody>
      </p:sp>
      <p:sp>
        <p:nvSpPr>
          <p:cNvPr id="7"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55853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Slide Number Placeholder 5"/>
          <p:cNvSpPr>
            <a:spLocks noGrp="1" noChangeArrowheads="1"/>
          </p:cNvSpPr>
          <p:nvPr>
            <p:ph type="sldNum" idx="11"/>
          </p:nvPr>
        </p:nvSpPr>
        <p:spPr>
          <a:xfrm>
            <a:off x="8737601" y="6356350"/>
            <a:ext cx="2834217" cy="357188"/>
          </a:xfrm>
          <a:prstGeom prst="rect">
            <a:avLst/>
          </a:prstGeom>
          <a:ln/>
        </p:spPr>
        <p:txBody>
          <a:bodyPr/>
          <a:lstStyle>
            <a:lvl1pPr>
              <a:defRPr/>
            </a:lvl1pPr>
          </a:lstStyle>
          <a:p>
            <a:fld id="{87513D93-928D-485A-8B1B-7DA13D6ED5D7}" type="slidenum">
              <a:rPr lang="en-IE" smtClean="0"/>
              <a:t>‹#›</a:t>
            </a:fld>
            <a:endParaRPr lang="en-IE"/>
          </a:p>
        </p:txBody>
      </p:sp>
      <p:sp>
        <p:nvSpPr>
          <p:cNvPr id="7"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4008336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3461657" y="274638"/>
            <a:ext cx="8110161" cy="113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altLang="en-US" dirty="0" smtClean="0"/>
              <a:t>Click to edit the title text format</a:t>
            </a:r>
          </a:p>
        </p:txBody>
      </p:sp>
      <p:sp>
        <p:nvSpPr>
          <p:cNvPr id="1027" name="Rectangle 2"/>
          <p:cNvSpPr>
            <a:spLocks noGrp="1" noChangeArrowheads="1"/>
          </p:cNvSpPr>
          <p:nvPr>
            <p:ph type="body" idx="1"/>
          </p:nvPr>
        </p:nvSpPr>
        <p:spPr bwMode="auto">
          <a:xfrm>
            <a:off x="609601" y="1600200"/>
            <a:ext cx="10962217"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dirty="0" smtClean="0"/>
              <a:t>Click to edit the outline text format</a:t>
            </a:r>
          </a:p>
          <a:p>
            <a:pPr lvl="1"/>
            <a:r>
              <a:rPr lang="en-GB" altLang="en-US" dirty="0" smtClean="0"/>
              <a:t>Second Outline Level</a:t>
            </a:r>
          </a:p>
          <a:p>
            <a:pPr lvl="2"/>
            <a:r>
              <a:rPr lang="en-GB" altLang="en-US" dirty="0" smtClean="0"/>
              <a:t>Third Outline Level</a:t>
            </a:r>
          </a:p>
          <a:p>
            <a:pPr lvl="3"/>
            <a:r>
              <a:rPr lang="en-GB" altLang="en-US" dirty="0" smtClean="0"/>
              <a:t>Fourth Outline Level</a:t>
            </a:r>
          </a:p>
          <a:p>
            <a:pPr lvl="4"/>
            <a:r>
              <a:rPr lang="en-GB" altLang="en-US" dirty="0" smtClean="0"/>
              <a:t>Fifth Outline Level</a:t>
            </a:r>
          </a:p>
          <a:p>
            <a:pPr lvl="4"/>
            <a:r>
              <a:rPr lang="en-GB" altLang="en-US" dirty="0" smtClean="0"/>
              <a:t>Sixth Outline Level</a:t>
            </a:r>
          </a:p>
          <a:p>
            <a:pPr lvl="4"/>
            <a:r>
              <a:rPr lang="en-GB" altLang="en-US" dirty="0" smtClean="0"/>
              <a:t>Seventh Outline Level</a:t>
            </a:r>
          </a:p>
          <a:p>
            <a:pPr lvl="4"/>
            <a:r>
              <a:rPr lang="en-GB" altLang="en-US" dirty="0" smtClean="0"/>
              <a:t>Eighth Outline Level</a:t>
            </a:r>
          </a:p>
          <a:p>
            <a:pPr lvl="4"/>
            <a:r>
              <a:rPr lang="en-GB" altLang="en-US" dirty="0" smtClean="0"/>
              <a:t>Ninth Outline Level</a:t>
            </a:r>
          </a:p>
        </p:txBody>
      </p:sp>
      <p:sp>
        <p:nvSpPr>
          <p:cNvPr id="1028" name="Text Box 4"/>
          <p:cNvSpPr txBox="1">
            <a:spLocks noChangeArrowheads="1"/>
          </p:cNvSpPr>
          <p:nvPr/>
        </p:nvSpPr>
        <p:spPr bwMode="auto">
          <a:xfrm>
            <a:off x="4165600" y="6308726"/>
            <a:ext cx="3860800" cy="460375"/>
          </a:xfrm>
          <a:prstGeom prst="rect">
            <a:avLst/>
          </a:prstGeom>
          <a:noFill/>
          <a:ln w="9525">
            <a:noFill/>
            <a:round/>
            <a:headEnd/>
            <a:tailEnd/>
          </a:ln>
          <a:effectLst/>
        </p:spPr>
        <p:txBody>
          <a:bodyPr wrap="none" anchor="ctr"/>
          <a:lstStyle>
            <a:lvl1pPr eaLnBrk="0" hangingPunct="0">
              <a:defRPr sz="2400">
                <a:solidFill>
                  <a:schemeClr val="bg1"/>
                </a:solidFill>
                <a:latin typeface="Calibri" pitchFamily="34" charset="0"/>
                <a:ea typeface="MS Gothic" pitchFamily="49" charset="-128"/>
              </a:defRPr>
            </a:lvl1pPr>
            <a:lvl2pPr marL="37931725" indent="-37474525" eaLnBrk="0" hangingPunct="0">
              <a:defRPr sz="2400">
                <a:solidFill>
                  <a:schemeClr val="bg1"/>
                </a:solidFill>
                <a:latin typeface="Calibri" pitchFamily="34" charset="0"/>
                <a:ea typeface="MS Gothic" pitchFamily="49" charset="-128"/>
              </a:defRPr>
            </a:lvl2pPr>
            <a:lvl3pPr eaLnBrk="0" hangingPunct="0">
              <a:defRPr sz="2400">
                <a:solidFill>
                  <a:schemeClr val="bg1"/>
                </a:solidFill>
                <a:latin typeface="Calibri" pitchFamily="34" charset="0"/>
                <a:ea typeface="MS Gothic" pitchFamily="49" charset="-128"/>
              </a:defRPr>
            </a:lvl3pPr>
            <a:lvl4pPr eaLnBrk="0" hangingPunct="0">
              <a:defRPr sz="2400">
                <a:solidFill>
                  <a:schemeClr val="bg1"/>
                </a:solidFill>
                <a:latin typeface="Calibri" pitchFamily="34" charset="0"/>
                <a:ea typeface="MS Gothic" pitchFamily="49" charset="-128"/>
              </a:defRPr>
            </a:lvl4pPr>
            <a:lvl5pPr eaLnBrk="0" hangingPunct="0">
              <a:defRPr sz="2400">
                <a:solidFill>
                  <a:schemeClr val="bg1"/>
                </a:solidFill>
                <a:latin typeface="Calibri" pitchFamily="34" charset="0"/>
                <a:ea typeface="MS Gothic" pitchFamily="49" charset="-128"/>
              </a:defRPr>
            </a:lvl5pPr>
            <a:lvl6pPr marL="457200" eaLnBrk="0" fontAlgn="base" hangingPunct="0">
              <a:spcBef>
                <a:spcPct val="0"/>
              </a:spcBef>
              <a:spcAft>
                <a:spcPct val="0"/>
              </a:spcAft>
              <a:defRPr sz="2400">
                <a:solidFill>
                  <a:schemeClr val="bg1"/>
                </a:solidFill>
                <a:latin typeface="Calibri" pitchFamily="34" charset="0"/>
                <a:ea typeface="MS Gothic" pitchFamily="49" charset="-128"/>
              </a:defRPr>
            </a:lvl6pPr>
            <a:lvl7pPr marL="914400" eaLnBrk="0" fontAlgn="base" hangingPunct="0">
              <a:spcBef>
                <a:spcPct val="0"/>
              </a:spcBef>
              <a:spcAft>
                <a:spcPct val="0"/>
              </a:spcAft>
              <a:defRPr sz="2400">
                <a:solidFill>
                  <a:schemeClr val="bg1"/>
                </a:solidFill>
                <a:latin typeface="Calibri" pitchFamily="34" charset="0"/>
                <a:ea typeface="MS Gothic" pitchFamily="49" charset="-128"/>
              </a:defRPr>
            </a:lvl7pPr>
            <a:lvl8pPr marL="1371600" eaLnBrk="0" fontAlgn="base" hangingPunct="0">
              <a:spcBef>
                <a:spcPct val="0"/>
              </a:spcBef>
              <a:spcAft>
                <a:spcPct val="0"/>
              </a:spcAft>
              <a:defRPr sz="2400">
                <a:solidFill>
                  <a:schemeClr val="bg1"/>
                </a:solidFill>
                <a:latin typeface="Calibri" pitchFamily="34" charset="0"/>
                <a:ea typeface="MS Gothic" pitchFamily="49" charset="-128"/>
              </a:defRPr>
            </a:lvl8pPr>
            <a:lvl9pPr marL="1828800" eaLnBrk="0" fontAlgn="base" hangingPunct="0">
              <a:spcBef>
                <a:spcPct val="0"/>
              </a:spcBef>
              <a:spcAft>
                <a:spcPct val="0"/>
              </a:spcAft>
              <a:defRPr sz="2400">
                <a:solidFill>
                  <a:schemeClr val="bg1"/>
                </a:solidFill>
                <a:latin typeface="Calibri" pitchFamily="34" charset="0"/>
                <a:ea typeface="MS Gothic" pitchFamily="49" charset="-128"/>
              </a:defRPr>
            </a:lvl9pPr>
          </a:lstStyle>
          <a:p>
            <a:pPr eaLnBrk="1" hangingPunct="1">
              <a:buClr>
                <a:srgbClr val="000000"/>
              </a:buClr>
              <a:buSzPct val="100000"/>
              <a:buFont typeface="Calibri" panose="020F0502020204030204" pitchFamily="34" charset="0"/>
              <a:buNone/>
              <a:defRPr/>
            </a:pPr>
            <a:endParaRPr lang="en-US" sz="1800" smtClean="0"/>
          </a:p>
        </p:txBody>
      </p:sp>
      <p:sp>
        <p:nvSpPr>
          <p:cNvPr id="7" name="Rectangle 3"/>
          <p:cNvSpPr>
            <a:spLocks noGrp="1" noChangeArrowheads="1"/>
          </p:cNvSpPr>
          <p:nvPr>
            <p:ph type="dt" idx="2"/>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4591953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449263" rtl="0" eaLnBrk="1" fontAlgn="base" hangingPunct="1">
        <a:spcBef>
          <a:spcPct val="0"/>
        </a:spcBef>
        <a:spcAft>
          <a:spcPct val="0"/>
        </a:spcAft>
        <a:buClr>
          <a:srgbClr val="000000"/>
        </a:buClr>
        <a:buSzPct val="100000"/>
        <a:buFont typeface="Calibri" panose="020F0502020204030204" pitchFamily="34" charset="0"/>
        <a:defRPr sz="4200" b="1">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1pPr>
      <a:lvl2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2pPr>
      <a:lvl3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3pPr>
      <a:lvl4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4pPr>
      <a:lvl5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5pPr>
      <a:lvl6pPr marL="4572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6pPr>
      <a:lvl7pPr marL="9144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7pPr>
      <a:lvl8pPr marL="13716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8pPr>
      <a:lvl9pPr marL="18288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9pPr>
    </p:titleStyle>
    <p:bodyStyle>
      <a:lvl1pPr marL="334963" indent="-334963" algn="l" defTabSz="449263" rtl="0" eaLnBrk="1" fontAlgn="base" hangingPunct="1">
        <a:spcBef>
          <a:spcPts val="800"/>
        </a:spcBef>
        <a:spcAft>
          <a:spcPct val="0"/>
        </a:spcAft>
        <a:buClr>
          <a:srgbClr val="000000"/>
        </a:buClr>
        <a:buSzPct val="100000"/>
        <a:buFont typeface="Arial" panose="020B0604020202020204" pitchFamily="34" charset="0"/>
        <a:buChar char="•"/>
        <a:defRPr sz="240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1pPr>
      <a:lvl2pPr marL="735013" indent="-277813" algn="l" defTabSz="449263" rtl="0" eaLnBrk="1" fontAlgn="base" hangingPunct="1">
        <a:spcBef>
          <a:spcPts val="700"/>
        </a:spcBef>
        <a:spcAft>
          <a:spcPct val="0"/>
        </a:spcAft>
        <a:buClr>
          <a:srgbClr val="000000"/>
        </a:buClr>
        <a:buSzPct val="100000"/>
        <a:buFont typeface="Arial" panose="020B0604020202020204" pitchFamily="34" charset="0"/>
        <a:buChar char="–"/>
        <a:defRPr sz="280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2pPr>
      <a:lvl3pPr marL="1143000" indent="-228600" algn="l" defTabSz="449263" rtl="0" eaLnBrk="1" fontAlgn="base" hangingPunct="1">
        <a:spcBef>
          <a:spcPts val="600"/>
        </a:spcBef>
        <a:spcAft>
          <a:spcPct val="0"/>
        </a:spcAft>
        <a:buClr>
          <a:srgbClr val="000000"/>
        </a:buClr>
        <a:buSzPct val="100000"/>
        <a:buFont typeface="Arial" panose="020B0604020202020204" pitchFamily="34" charset="0"/>
        <a:buChar char="•"/>
        <a:defRPr sz="240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3pPr>
      <a:lvl4pPr marL="1600200" indent="-228600" algn="l" defTabSz="449263" rtl="0" eaLnBrk="1" fontAlgn="base" hangingPunct="1">
        <a:spcBef>
          <a:spcPts val="500"/>
        </a:spcBef>
        <a:spcAft>
          <a:spcPct val="0"/>
        </a:spcAft>
        <a:buClr>
          <a:srgbClr val="000000"/>
        </a:buClr>
        <a:buSzPct val="100000"/>
        <a:buFont typeface="Arial" panose="020B0604020202020204" pitchFamily="34" charset="0"/>
        <a:buChar char="–"/>
        <a:defRPr sz="200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4pPr>
      <a:lvl5pPr marL="2057400" indent="-228600" algn="l" defTabSz="449263" rtl="0" eaLnBrk="1" fontAlgn="base" hangingPunct="1">
        <a:spcBef>
          <a:spcPts val="500"/>
        </a:spcBef>
        <a:spcAft>
          <a:spcPct val="0"/>
        </a:spcAft>
        <a:buClr>
          <a:srgbClr val="000000"/>
        </a:buClr>
        <a:buSzPct val="100000"/>
        <a:buFont typeface="Arial" panose="020B0604020202020204" pitchFamily="34" charset="0"/>
        <a:buChar char="»"/>
        <a:defRPr sz="200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5pPr>
      <a:lvl6pPr marL="2514600" indent="-228600" algn="l" defTabSz="449263" rtl="0" eaLnBrk="1" fontAlgn="base" hangingPunct="1">
        <a:spcBef>
          <a:spcPts val="500"/>
        </a:spcBef>
        <a:spcAft>
          <a:spcPct val="0"/>
        </a:spcAft>
        <a:buClr>
          <a:srgbClr val="000000"/>
        </a:buClr>
        <a:buSzPct val="100000"/>
        <a:buFont typeface="Arial" pitchFamily="60" charset="0"/>
        <a:buChar char="»"/>
        <a:defRPr sz="2000">
          <a:solidFill>
            <a:srgbClr val="000000"/>
          </a:solidFill>
          <a:latin typeface="+mn-lt"/>
          <a:ea typeface="+mn-ea"/>
          <a:cs typeface="+mn-cs"/>
        </a:defRPr>
      </a:lvl6pPr>
      <a:lvl7pPr marL="2971800" indent="-228600" algn="l" defTabSz="449263" rtl="0" eaLnBrk="1" fontAlgn="base" hangingPunct="1">
        <a:spcBef>
          <a:spcPts val="500"/>
        </a:spcBef>
        <a:spcAft>
          <a:spcPct val="0"/>
        </a:spcAft>
        <a:buClr>
          <a:srgbClr val="000000"/>
        </a:buClr>
        <a:buSzPct val="100000"/>
        <a:buFont typeface="Arial" pitchFamily="60" charset="0"/>
        <a:buChar char="»"/>
        <a:defRPr sz="2000">
          <a:solidFill>
            <a:srgbClr val="000000"/>
          </a:solidFill>
          <a:latin typeface="+mn-lt"/>
          <a:ea typeface="+mn-ea"/>
          <a:cs typeface="+mn-cs"/>
        </a:defRPr>
      </a:lvl7pPr>
      <a:lvl8pPr marL="3429000" indent="-228600" algn="l" defTabSz="449263" rtl="0" eaLnBrk="1" fontAlgn="base" hangingPunct="1">
        <a:spcBef>
          <a:spcPts val="500"/>
        </a:spcBef>
        <a:spcAft>
          <a:spcPct val="0"/>
        </a:spcAft>
        <a:buClr>
          <a:srgbClr val="000000"/>
        </a:buClr>
        <a:buSzPct val="100000"/>
        <a:buFont typeface="Arial" pitchFamily="60" charset="0"/>
        <a:buChar char="»"/>
        <a:defRPr sz="2000">
          <a:solidFill>
            <a:srgbClr val="000000"/>
          </a:solidFill>
          <a:latin typeface="+mn-lt"/>
          <a:ea typeface="+mn-ea"/>
          <a:cs typeface="+mn-cs"/>
        </a:defRPr>
      </a:lvl8pPr>
      <a:lvl9pPr marL="3886200" indent="-228600" algn="l" defTabSz="449263" rtl="0" eaLnBrk="1" fontAlgn="base" hangingPunct="1">
        <a:spcBef>
          <a:spcPts val="500"/>
        </a:spcBef>
        <a:spcAft>
          <a:spcPct val="0"/>
        </a:spcAft>
        <a:buClr>
          <a:srgbClr val="000000"/>
        </a:buClr>
        <a:buSzPct val="100000"/>
        <a:buFont typeface="Arial" pitchFamily="60" charset="0"/>
        <a:buChar char="»"/>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7.wmf"/><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8.wmf"/><Relationship Id="rId4"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9.emf"/><Relationship Id="rId4"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0.wmf"/><Relationship Id="rId4"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3.wmf"/><Relationship Id="rId4" Type="http://schemas.openxmlformats.org/officeDocument/2006/relationships/oleObject" Target="../embeddings/oleObject9.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4.wmf"/><Relationship Id="rId4" Type="http://schemas.openxmlformats.org/officeDocument/2006/relationships/oleObject" Target="../embeddings/oleObject10.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2.bin"/><Relationship Id="rId5" Type="http://schemas.openxmlformats.org/officeDocument/2006/relationships/image" Target="../media/image15.wmf"/><Relationship Id="rId4" Type="http://schemas.openxmlformats.org/officeDocument/2006/relationships/oleObject" Target="../embeddings/oleObject11.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u="sng" dirty="0" smtClean="0"/>
              <a:t>UNIT </a:t>
            </a:r>
            <a:r>
              <a:rPr lang="en-IE" u="sng" dirty="0" smtClean="0"/>
              <a:t>4</a:t>
            </a:r>
            <a:endParaRPr lang="en-IE" u="sng" dirty="0"/>
          </a:p>
        </p:txBody>
      </p:sp>
      <p:sp>
        <p:nvSpPr>
          <p:cNvPr id="5" name="Content Placeholder 4"/>
          <p:cNvSpPr>
            <a:spLocks noGrp="1"/>
          </p:cNvSpPr>
          <p:nvPr>
            <p:ph idx="1"/>
          </p:nvPr>
        </p:nvSpPr>
        <p:spPr/>
        <p:txBody>
          <a:bodyPr/>
          <a:lstStyle/>
          <a:p>
            <a:r>
              <a:rPr lang="en-IE" b="1" dirty="0" smtClean="0"/>
              <a:t>Process Scheduling continued</a:t>
            </a:r>
          </a:p>
          <a:p>
            <a:pPr lvl="1"/>
            <a:r>
              <a:rPr lang="en-IE" sz="2000" b="1" dirty="0" smtClean="0"/>
              <a:t>UNIX Scheduler example</a:t>
            </a:r>
          </a:p>
          <a:p>
            <a:pPr lvl="1"/>
            <a:r>
              <a:rPr lang="en-IE" sz="2000" b="1" dirty="0" smtClean="0"/>
              <a:t>MS Windows Scheduler example</a:t>
            </a:r>
          </a:p>
          <a:p>
            <a:r>
              <a:rPr lang="en-IE" b="1" dirty="0" smtClean="0"/>
              <a:t>Concurrent processes execution</a:t>
            </a:r>
          </a:p>
          <a:p>
            <a:r>
              <a:rPr lang="en-IE" b="1" dirty="0" smtClean="0"/>
              <a:t>Inter-process Communication</a:t>
            </a:r>
            <a:endParaRPr lang="en-IE" b="1" dirty="0" smtClean="0"/>
          </a:p>
          <a:p>
            <a:r>
              <a:rPr lang="en-IE" b="1" dirty="0" smtClean="0"/>
              <a:t>Conceptual view of threads</a:t>
            </a:r>
            <a:endParaRPr lang="en-IE" b="1" dirty="0"/>
          </a:p>
        </p:txBody>
      </p:sp>
      <p:sp>
        <p:nvSpPr>
          <p:cNvPr id="6"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4560774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
        <p:nvSpPr>
          <p:cNvPr id="6" name="Title 1"/>
          <p:cNvSpPr txBox="1">
            <a:spLocks/>
          </p:cNvSpPr>
          <p:nvPr/>
        </p:nvSpPr>
        <p:spPr bwMode="auto">
          <a:xfrm>
            <a:off x="3461657" y="274639"/>
            <a:ext cx="8110161"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1" fontAlgn="base" hangingPunct="1">
              <a:spcBef>
                <a:spcPct val="0"/>
              </a:spcBef>
              <a:spcAft>
                <a:spcPct val="0"/>
              </a:spcAft>
              <a:buClr>
                <a:srgbClr val="000000"/>
              </a:buClr>
              <a:buSzPct val="100000"/>
              <a:buFont typeface="Calibri" panose="020F0502020204030204" pitchFamily="34" charset="0"/>
              <a:defRPr sz="4200" b="1">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1pPr>
            <a:lvl2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2pPr>
            <a:lvl3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3pPr>
            <a:lvl4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4pPr>
            <a:lvl5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5pPr>
            <a:lvl6pPr marL="4572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6pPr>
            <a:lvl7pPr marL="9144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7pPr>
            <a:lvl8pPr marL="13716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8pPr>
            <a:lvl9pPr marL="18288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9pPr>
          </a:lstStyle>
          <a:p>
            <a:r>
              <a:rPr lang="en-IE" kern="0" dirty="0" smtClean="0"/>
              <a:t>Unix-like scheduling. Example 2</a:t>
            </a:r>
            <a:endParaRPr lang="en-IE" kern="0" dirty="0"/>
          </a:p>
        </p:txBody>
      </p:sp>
      <p:sp>
        <p:nvSpPr>
          <p:cNvPr id="9" name="Rectangle 3"/>
          <p:cNvSpPr>
            <a:spLocks noChangeArrowheads="1"/>
          </p:cNvSpPr>
          <p:nvPr/>
        </p:nvSpPr>
        <p:spPr bwMode="auto">
          <a:xfrm>
            <a:off x="6946231" y="1070807"/>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lgn="l">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defRPr>
            </a:lvl2pPr>
            <a:lvl3pPr marL="1143000" indent="-228600" algn="l">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defRPr>
            </a:lvl3pPr>
            <a:lvl4pPr marL="1600200" indent="-228600" algn="l">
              <a:spcBef>
                <a:spcPct val="20000"/>
              </a:spcBef>
              <a:buClr>
                <a:schemeClr val="tx2"/>
              </a:buClr>
              <a:buSzPct val="100000"/>
              <a:buChar char="•"/>
              <a:defRPr sz="2000">
                <a:solidFill>
                  <a:schemeClr val="tx1"/>
                </a:solidFill>
                <a:latin typeface="Arial" panose="020B0604020202020204" pitchFamily="34" charset="0"/>
              </a:defRPr>
            </a:lvl4pPr>
            <a:lvl5pPr marL="2057400" indent="-228600" algn="l">
              <a:spcBef>
                <a:spcPct val="20000"/>
              </a:spcBef>
              <a:buClr>
                <a:schemeClr val="hlink"/>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9pPr>
          </a:lstStyle>
          <a:p>
            <a:pPr>
              <a:spcBef>
                <a:spcPct val="0"/>
              </a:spcBef>
              <a:buClrTx/>
              <a:buSzTx/>
              <a:buFontTx/>
              <a:buNone/>
            </a:pPr>
            <a:r>
              <a:rPr lang="en-US" altLang="en-US" sz="2400" b="1" i="1" dirty="0">
                <a:solidFill>
                  <a:srgbClr val="000066"/>
                </a:solidFill>
                <a:latin typeface="Liberation Serif" panose="02020603050405020304" pitchFamily="18" charset="0"/>
                <a:ea typeface="Liberation Serif" panose="02020603050405020304" pitchFamily="18" charset="0"/>
                <a:cs typeface="Liberation Serif" panose="02020603050405020304" pitchFamily="18" charset="0"/>
              </a:rPr>
              <a:t>EXHIBIT </a:t>
            </a:r>
            <a:r>
              <a:rPr lang="en-US" altLang="en-US" sz="2400" b="1" i="1" dirty="0" smtClean="0">
                <a:solidFill>
                  <a:srgbClr val="000066"/>
                </a:solidFill>
                <a:latin typeface="Liberation Serif" panose="02020603050405020304" pitchFamily="18" charset="0"/>
                <a:ea typeface="Liberation Serif" panose="02020603050405020304" pitchFamily="18" charset="0"/>
                <a:cs typeface="Liberation Serif" panose="02020603050405020304" pitchFamily="18" charset="0"/>
              </a:rPr>
              <a:t>2</a:t>
            </a:r>
            <a:r>
              <a:rPr lang="en-GB" altLang="en-US" sz="2400" dirty="0" smtClean="0">
                <a:latin typeface="Liberation Serif" panose="02020603050405020304" pitchFamily="18" charset="0"/>
                <a:ea typeface="Liberation Serif" panose="02020603050405020304" pitchFamily="18" charset="0"/>
                <a:cs typeface="Liberation Serif" panose="02020603050405020304" pitchFamily="18" charset="0"/>
              </a:rPr>
              <a:t> </a:t>
            </a:r>
            <a:endParaRPr lang="en-GB" altLang="en-US"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graphicFrame>
        <p:nvGraphicFramePr>
          <p:cNvPr id="11" name="Object 4"/>
          <p:cNvGraphicFramePr>
            <a:graphicFrameLocks noChangeAspect="1"/>
          </p:cNvGraphicFramePr>
          <p:nvPr>
            <p:extLst>
              <p:ext uri="{D42A27DB-BD31-4B8C-83A1-F6EECF244321}">
                <p14:modId xmlns:p14="http://schemas.microsoft.com/office/powerpoint/2010/main" val="951248569"/>
              </p:ext>
            </p:extLst>
          </p:nvPr>
        </p:nvGraphicFramePr>
        <p:xfrm>
          <a:off x="3429000" y="1528007"/>
          <a:ext cx="8763000" cy="4712703"/>
        </p:xfrm>
        <a:graphic>
          <a:graphicData uri="http://schemas.openxmlformats.org/presentationml/2006/ole">
            <mc:AlternateContent xmlns:mc="http://schemas.openxmlformats.org/markup-compatibility/2006">
              <mc:Choice xmlns:v="urn:schemas-microsoft-com:vml" Requires="v">
                <p:oleObj spid="_x0000_s3233" name="VISIO" r:id="rId4" imgW="6638544" imgH="4091940" progId="Visio.Drawing.4">
                  <p:embed/>
                </p:oleObj>
              </mc:Choice>
              <mc:Fallback>
                <p:oleObj name="VISIO" r:id="rId4" imgW="6638544" imgH="4091940" progId="Visio.Drawing.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1528007"/>
                        <a:ext cx="8763000" cy="4712703"/>
                      </a:xfrm>
                      <a:prstGeom prst="rect">
                        <a:avLst/>
                      </a:prstGeom>
                      <a:noFill/>
                      <a:ln>
                        <a:noFill/>
                      </a:ln>
                      <a:extLst/>
                    </p:spPr>
                  </p:pic>
                </p:oleObj>
              </mc:Fallback>
            </mc:AlternateContent>
          </a:graphicData>
        </a:graphic>
      </p:graphicFrame>
      <p:sp>
        <p:nvSpPr>
          <p:cNvPr id="12" name="TextBox 11"/>
          <p:cNvSpPr txBox="1"/>
          <p:nvPr/>
        </p:nvSpPr>
        <p:spPr>
          <a:xfrm>
            <a:off x="56435" y="1528007"/>
            <a:ext cx="3252250" cy="4585871"/>
          </a:xfrm>
          <a:prstGeom prst="rect">
            <a:avLst/>
          </a:prstGeom>
          <a:noFill/>
        </p:spPr>
        <p:txBody>
          <a:bodyPr wrap="square" rtlCol="0">
            <a:spAutoFit/>
          </a:bodyPr>
          <a:lstStyle/>
          <a:p>
            <a:r>
              <a:rPr lang="en-IE" b="1" dirty="0">
                <a:latin typeface="Liberation Serif" panose="02020603050405020304" pitchFamily="18" charset="0"/>
                <a:ea typeface="Liberation Serif" panose="02020603050405020304" pitchFamily="18" charset="0"/>
                <a:cs typeface="Liberation Serif" panose="02020603050405020304" pitchFamily="18" charset="0"/>
              </a:rPr>
              <a:t>Assume</a:t>
            </a: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a:t>
            </a:r>
            <a:r>
              <a:rPr lang="en-IE" sz="1600" dirty="0">
                <a:latin typeface="Liberation Serif" panose="02020603050405020304" pitchFamily="18" charset="0"/>
                <a:ea typeface="Liberation Serif" panose="02020603050405020304" pitchFamily="18" charset="0"/>
                <a:cs typeface="Liberation Serif" panose="02020603050405020304" pitchFamily="18" charset="0"/>
              </a:rPr>
              <a:t>	</a:t>
            </a:r>
            <a:endParaRPr lang="en-IE" sz="1600" dirty="0" smtClean="0">
              <a:latin typeface="Liberation Serif" panose="02020603050405020304" pitchFamily="18" charset="0"/>
              <a:ea typeface="Liberation Serif" panose="02020603050405020304" pitchFamily="18" charset="0"/>
              <a:cs typeface="Liberation Serif" panose="02020603050405020304" pitchFamily="18" charset="0"/>
            </a:endParaRPr>
          </a:p>
          <a:p>
            <a:r>
              <a:rPr lang="en-US" sz="1600" dirty="0">
                <a:latin typeface="Liberation Serif" panose="02020603050405020304" pitchFamily="18" charset="0"/>
                <a:ea typeface="Liberation Serif" panose="02020603050405020304" pitchFamily="18" charset="0"/>
                <a:cs typeface="Liberation Serif" panose="02020603050405020304" pitchFamily="18" charset="0"/>
              </a:rPr>
              <a:t>T</a:t>
            </a:r>
            <a:r>
              <a:rPr lang="en-US" sz="1600" dirty="0" smtClean="0">
                <a:latin typeface="Liberation Serif" panose="02020603050405020304" pitchFamily="18" charset="0"/>
                <a:ea typeface="Liberation Serif" panose="02020603050405020304" pitchFamily="18" charset="0"/>
                <a:cs typeface="Liberation Serif" panose="02020603050405020304" pitchFamily="18" charset="0"/>
              </a:rPr>
              <a:t>hree </a:t>
            </a:r>
            <a:r>
              <a:rPr lang="en-US" sz="1600" dirty="0">
                <a:latin typeface="Liberation Serif" panose="02020603050405020304" pitchFamily="18" charset="0"/>
                <a:ea typeface="Liberation Serif" panose="02020603050405020304" pitchFamily="18" charset="0"/>
                <a:cs typeface="Liberation Serif" panose="02020603050405020304" pitchFamily="18" charset="0"/>
              </a:rPr>
              <a:t>user processes P1, P2 and P3 are created simultaneously (their priority fields = 60). </a:t>
            </a:r>
            <a:endParaRPr lang="en-US" sz="1600" dirty="0" smtClean="0">
              <a:latin typeface="Liberation Serif" panose="02020603050405020304" pitchFamily="18" charset="0"/>
              <a:ea typeface="Liberation Serif" panose="02020603050405020304" pitchFamily="18" charset="0"/>
              <a:cs typeface="Liberation Serif" panose="02020603050405020304" pitchFamily="18" charset="0"/>
            </a:endParaRPr>
          </a:p>
          <a:p>
            <a:r>
              <a:rPr lang="en-GB" sz="1600" dirty="0">
                <a:latin typeface="Liberation Serif" panose="02020603050405020304" pitchFamily="18" charset="0"/>
                <a:ea typeface="Liberation Serif" panose="02020603050405020304" pitchFamily="18" charset="0"/>
                <a:cs typeface="Liberation Serif" panose="02020603050405020304" pitchFamily="18" charset="0"/>
              </a:rPr>
              <a:t>Clock interrupts system 60 times a </a:t>
            </a:r>
            <a:r>
              <a:rPr lang="en-GB" sz="1600" dirty="0" smtClean="0">
                <a:latin typeface="Liberation Serif" panose="02020603050405020304" pitchFamily="18" charset="0"/>
                <a:ea typeface="Liberation Serif" panose="02020603050405020304" pitchFamily="18" charset="0"/>
                <a:cs typeface="Liberation Serif" panose="02020603050405020304" pitchFamily="18" charset="0"/>
              </a:rPr>
              <a:t>second.</a:t>
            </a:r>
          </a:p>
          <a:p>
            <a:r>
              <a:rPr lang="en-IE" sz="1600" dirty="0">
                <a:latin typeface="Liberation Serif" panose="02020603050405020304" pitchFamily="18" charset="0"/>
                <a:ea typeface="Liberation Serif" panose="02020603050405020304" pitchFamily="18" charset="0"/>
                <a:cs typeface="Liberation Serif" panose="02020603050405020304" pitchFamily="18" charset="0"/>
              </a:rPr>
              <a:t>The CPU count for the running process is incremented at each </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interrupt.</a:t>
            </a:r>
            <a:endParaRPr lang="en-IE" sz="1600" dirty="0">
              <a:latin typeface="Liberation Serif" panose="02020603050405020304" pitchFamily="18" charset="0"/>
              <a:ea typeface="Liberation Serif" panose="02020603050405020304" pitchFamily="18" charset="0"/>
              <a:cs typeface="Liberation Serif" panose="02020603050405020304" pitchFamily="18" charset="0"/>
            </a:endParaRPr>
          </a:p>
          <a:p>
            <a:endParaRPr lang="en-US" sz="1600" dirty="0" smtClean="0">
              <a:latin typeface="Liberation Serif" panose="02020603050405020304" pitchFamily="18" charset="0"/>
              <a:ea typeface="Liberation Serif" panose="02020603050405020304" pitchFamily="18" charset="0"/>
              <a:cs typeface="Liberation Serif" panose="02020603050405020304" pitchFamily="18" charset="0"/>
            </a:endParaRPr>
          </a:p>
          <a:p>
            <a:r>
              <a:rPr lang="en-US" sz="1600" b="1" dirty="0" smtClean="0">
                <a:latin typeface="Liberation Serif" panose="02020603050405020304" pitchFamily="18" charset="0"/>
                <a:ea typeface="Liberation Serif" panose="02020603050405020304" pitchFamily="18" charset="0"/>
                <a:cs typeface="Liberation Serif" panose="02020603050405020304" pitchFamily="18" charset="0"/>
              </a:rPr>
              <a:t>Process </a:t>
            </a:r>
            <a:r>
              <a:rPr lang="en-US" sz="1600" b="1" dirty="0">
                <a:latin typeface="Liberation Serif" panose="02020603050405020304" pitchFamily="18" charset="0"/>
                <a:ea typeface="Liberation Serif" panose="02020603050405020304" pitchFamily="18" charset="0"/>
                <a:cs typeface="Liberation Serif" panose="02020603050405020304" pitchFamily="18" charset="0"/>
              </a:rPr>
              <a:t>3</a:t>
            </a:r>
            <a:r>
              <a:rPr lang="en-US" sz="1600" dirty="0">
                <a:latin typeface="Liberation Serif" panose="02020603050405020304" pitchFamily="18" charset="0"/>
                <a:ea typeface="Liberation Serif" panose="02020603050405020304" pitchFamily="18" charset="0"/>
                <a:cs typeface="Liberation Serif" panose="02020603050405020304" pitchFamily="18" charset="0"/>
              </a:rPr>
              <a:t> is given a nice value of </a:t>
            </a:r>
            <a:r>
              <a:rPr lang="en-US" sz="1600" b="1" dirty="0">
                <a:latin typeface="Liberation Serif" panose="02020603050405020304" pitchFamily="18" charset="0"/>
                <a:ea typeface="Liberation Serif" panose="02020603050405020304" pitchFamily="18" charset="0"/>
                <a:cs typeface="Liberation Serif" panose="02020603050405020304" pitchFamily="18" charset="0"/>
              </a:rPr>
              <a:t>8</a:t>
            </a:r>
            <a:r>
              <a:rPr lang="en-US" sz="1600" dirty="0">
                <a:latin typeface="Liberation Serif" panose="02020603050405020304" pitchFamily="18" charset="0"/>
                <a:ea typeface="Liberation Serif" panose="02020603050405020304" pitchFamily="18" charset="0"/>
                <a:cs typeface="Liberation Serif" panose="02020603050405020304" pitchFamily="18" charset="0"/>
              </a:rPr>
              <a:t>.</a:t>
            </a:r>
            <a:endParaRPr lang="en-IE" sz="1600" dirty="0">
              <a:latin typeface="Liberation Serif" panose="02020603050405020304" pitchFamily="18" charset="0"/>
              <a:ea typeface="Liberation Serif" panose="02020603050405020304" pitchFamily="18" charset="0"/>
              <a:cs typeface="Liberation Serif" panose="02020603050405020304" pitchFamily="18" charset="0"/>
            </a:endParaRPr>
          </a:p>
          <a:p>
            <a:endParaRPr lang="en-IE" sz="1600" dirty="0">
              <a:latin typeface="Liberation Serif" panose="02020603050405020304" pitchFamily="18" charset="0"/>
              <a:ea typeface="Liberation Serif" panose="02020603050405020304" pitchFamily="18" charset="0"/>
              <a:cs typeface="Liberation Serif" panose="02020603050405020304" pitchFamily="18" charset="0"/>
            </a:endParaRPr>
          </a:p>
          <a:p>
            <a:r>
              <a:rPr lang="en-IE" b="1" u="sng" dirty="0" smtClean="0">
                <a:latin typeface="Liberation Serif" panose="02020603050405020304" pitchFamily="18" charset="0"/>
                <a:ea typeface="Liberation Serif" panose="02020603050405020304" pitchFamily="18" charset="0"/>
                <a:cs typeface="Liberation Serif" panose="02020603050405020304" pitchFamily="18" charset="0"/>
              </a:rPr>
              <a:t>Example 2  </a:t>
            </a:r>
            <a:endParaRPr lang="en-IE" b="1" u="sng" dirty="0">
              <a:latin typeface="Liberation Serif" panose="02020603050405020304" pitchFamily="18" charset="0"/>
              <a:ea typeface="Liberation Serif" panose="02020603050405020304" pitchFamily="18" charset="0"/>
              <a:cs typeface="Liberation Serif" panose="02020603050405020304" pitchFamily="18" charset="0"/>
            </a:endParaRPr>
          </a:p>
          <a:p>
            <a:r>
              <a:rPr lang="en-GB" sz="1600" dirty="0">
                <a:latin typeface="Liberation Serif" panose="02020603050405020304" pitchFamily="18" charset="0"/>
                <a:ea typeface="Liberation Serif" panose="02020603050405020304" pitchFamily="18" charset="0"/>
                <a:cs typeface="Liberation Serif" panose="02020603050405020304" pitchFamily="18" charset="0"/>
              </a:rPr>
              <a:t>As Example 1, but this time </a:t>
            </a:r>
            <a:r>
              <a:rPr lang="en-GB" sz="1600" b="1" dirty="0">
                <a:latin typeface="Liberation Serif" panose="02020603050405020304" pitchFamily="18" charset="0"/>
                <a:ea typeface="Liberation Serif" panose="02020603050405020304" pitchFamily="18" charset="0"/>
                <a:cs typeface="Liberation Serif" panose="02020603050405020304" pitchFamily="18" charset="0"/>
              </a:rPr>
              <a:t>process 3</a:t>
            </a:r>
            <a:r>
              <a:rPr lang="en-GB" sz="1600" dirty="0">
                <a:latin typeface="Liberation Serif" panose="02020603050405020304" pitchFamily="18" charset="0"/>
                <a:ea typeface="Liberation Serif" panose="02020603050405020304" pitchFamily="18" charset="0"/>
                <a:cs typeface="Liberation Serif" panose="02020603050405020304" pitchFamily="18" charset="0"/>
              </a:rPr>
              <a:t> has a its nice field set to </a:t>
            </a:r>
            <a:r>
              <a:rPr lang="en-GB" sz="1600" b="1" dirty="0">
                <a:latin typeface="Liberation Serif" panose="02020603050405020304" pitchFamily="18" charset="0"/>
                <a:ea typeface="Liberation Serif" panose="02020603050405020304" pitchFamily="18" charset="0"/>
                <a:cs typeface="Liberation Serif" panose="02020603050405020304" pitchFamily="18" charset="0"/>
              </a:rPr>
              <a:t>8</a:t>
            </a:r>
            <a:r>
              <a:rPr lang="en-GB" sz="1600" dirty="0">
                <a:latin typeface="Liberation Serif" panose="02020603050405020304" pitchFamily="18" charset="0"/>
                <a:ea typeface="Liberation Serif" panose="02020603050405020304" pitchFamily="18" charset="0"/>
                <a:cs typeface="Liberation Serif" panose="02020603050405020304" pitchFamily="18" charset="0"/>
              </a:rPr>
              <a:t>. </a:t>
            </a:r>
            <a:endParaRPr lang="en-GB" sz="1600" dirty="0" smtClean="0">
              <a:latin typeface="Liberation Serif" panose="02020603050405020304" pitchFamily="18" charset="0"/>
              <a:ea typeface="Liberation Serif" panose="02020603050405020304" pitchFamily="18" charset="0"/>
              <a:cs typeface="Liberation Serif" panose="02020603050405020304" pitchFamily="18" charset="0"/>
            </a:endParaRPr>
          </a:p>
          <a:p>
            <a:r>
              <a:rPr lang="en-GB" sz="1600" dirty="0" smtClean="0">
                <a:latin typeface="Liberation Serif" panose="02020603050405020304" pitchFamily="18" charset="0"/>
                <a:ea typeface="Liberation Serif" panose="02020603050405020304" pitchFamily="18" charset="0"/>
                <a:cs typeface="Liberation Serif" panose="02020603050405020304" pitchFamily="18" charset="0"/>
              </a:rPr>
              <a:t>Note </a:t>
            </a:r>
            <a:r>
              <a:rPr lang="en-GB" sz="1600" dirty="0">
                <a:latin typeface="Liberation Serif" panose="02020603050405020304" pitchFamily="18" charset="0"/>
                <a:ea typeface="Liberation Serif" panose="02020603050405020304" pitchFamily="18" charset="0"/>
                <a:cs typeface="Liberation Serif" panose="02020603050405020304" pitchFamily="18" charset="0"/>
              </a:rPr>
              <a:t>how this lowers the priority of </a:t>
            </a:r>
            <a:r>
              <a:rPr lang="en-GB" sz="1600" b="1" dirty="0">
                <a:latin typeface="Liberation Serif" panose="02020603050405020304" pitchFamily="18" charset="0"/>
                <a:ea typeface="Liberation Serif" panose="02020603050405020304" pitchFamily="18" charset="0"/>
                <a:cs typeface="Liberation Serif" panose="02020603050405020304" pitchFamily="18" charset="0"/>
              </a:rPr>
              <a:t>process 3</a:t>
            </a:r>
            <a:r>
              <a:rPr lang="en-GB" sz="1600" dirty="0">
                <a:latin typeface="Liberation Serif" panose="02020603050405020304" pitchFamily="18" charset="0"/>
                <a:ea typeface="Liberation Serif" panose="02020603050405020304" pitchFamily="18" charset="0"/>
                <a:cs typeface="Liberation Serif" panose="02020603050405020304" pitchFamily="18" charset="0"/>
              </a:rPr>
              <a:t> so that is gets less CPU time, as shown in Exhibit 2.</a:t>
            </a:r>
            <a:endParaRPr lang="en-IE" sz="16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Tree>
    <p:extLst>
      <p:ext uri="{BB962C8B-B14F-4D97-AF65-F5344CB8AC3E}">
        <p14:creationId xmlns:p14="http://schemas.microsoft.com/office/powerpoint/2010/main" val="4294358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657" y="274638"/>
            <a:ext cx="8110161" cy="723983"/>
          </a:xfrm>
        </p:spPr>
        <p:txBody>
          <a:bodyPr/>
          <a:lstStyle/>
          <a:p>
            <a:r>
              <a:rPr lang="en-IE" dirty="0" smtClean="0"/>
              <a:t>Exam Question</a:t>
            </a:r>
            <a:endParaRPr lang="en-IE" dirty="0"/>
          </a:p>
        </p:txBody>
      </p:sp>
      <p:sp>
        <p:nvSpPr>
          <p:cNvPr id="3" name="Content Placeholder 2"/>
          <p:cNvSpPr>
            <a:spLocks noGrp="1"/>
          </p:cNvSpPr>
          <p:nvPr>
            <p:ph idx="1"/>
          </p:nvPr>
        </p:nvSpPr>
        <p:spPr>
          <a:xfrm>
            <a:off x="609601" y="1409700"/>
            <a:ext cx="10962217" cy="4708525"/>
          </a:xfrm>
        </p:spPr>
        <p:txBody>
          <a:bodyPr/>
          <a:lstStyle/>
          <a:p>
            <a:pPr marL="0" indent="0">
              <a:buNone/>
            </a:pPr>
            <a:r>
              <a:rPr lang="en-GB" sz="1800" b="1" dirty="0"/>
              <a:t>Example </a:t>
            </a:r>
            <a:r>
              <a:rPr lang="en-GB" sz="1800" b="1" dirty="0" smtClean="0"/>
              <a:t>2 </a:t>
            </a:r>
            <a:r>
              <a:rPr lang="en-GB" sz="1800" b="1" dirty="0"/>
              <a:t>represents a typical exam question which might be phrased as follows:</a:t>
            </a:r>
            <a:endParaRPr lang="en-IE" sz="1800" dirty="0"/>
          </a:p>
          <a:p>
            <a:pPr marL="228600" indent="-228600">
              <a:buFont typeface="+mj-lt"/>
              <a:buAutoNum type="alphaLcParenR"/>
            </a:pPr>
            <a:r>
              <a:rPr lang="en-GB" sz="1600" dirty="0"/>
              <a:t> </a:t>
            </a:r>
            <a:r>
              <a:rPr lang="en-IE" sz="1600" dirty="0" smtClean="0"/>
              <a:t> </a:t>
            </a:r>
            <a:r>
              <a:rPr lang="en-US" sz="1600" dirty="0" smtClean="0"/>
              <a:t>A </a:t>
            </a:r>
            <a:r>
              <a:rPr lang="en-US" sz="1600" dirty="0"/>
              <a:t>classical UNIX-like scheduler treats </a:t>
            </a:r>
            <a:r>
              <a:rPr lang="en-US" sz="1600" b="1" dirty="0"/>
              <a:t>kernel mode</a:t>
            </a:r>
            <a:r>
              <a:rPr lang="en-US" sz="1600" dirty="0"/>
              <a:t> and </a:t>
            </a:r>
            <a:r>
              <a:rPr lang="en-US" sz="1600" b="1" dirty="0"/>
              <a:t>user mode</a:t>
            </a:r>
            <a:r>
              <a:rPr lang="en-US" sz="1600" dirty="0"/>
              <a:t> processes differently. Briefly describe the scheduling </a:t>
            </a:r>
            <a:r>
              <a:rPr lang="en-US" sz="1600" dirty="0" smtClean="0"/>
              <a:t>policy </a:t>
            </a:r>
            <a:r>
              <a:rPr lang="en-US" sz="1600" dirty="0"/>
              <a:t>which is applied to each of these two </a:t>
            </a:r>
            <a:r>
              <a:rPr lang="en-US" sz="1600" dirty="0" smtClean="0"/>
              <a:t> modes</a:t>
            </a:r>
            <a:r>
              <a:rPr lang="en-US" sz="1600" dirty="0"/>
              <a:t>. </a:t>
            </a:r>
            <a:endParaRPr lang="en-IE" sz="1600" dirty="0"/>
          </a:p>
          <a:p>
            <a:pPr marL="228600" lvl="0" indent="-228600">
              <a:buFont typeface="+mj-lt"/>
              <a:buAutoNum type="alphaLcParenR"/>
            </a:pPr>
            <a:r>
              <a:rPr lang="en-US" sz="1600" dirty="0" smtClean="0"/>
              <a:t>Assume </a:t>
            </a:r>
            <a:r>
              <a:rPr lang="en-US" sz="1600" dirty="0"/>
              <a:t>a UNIX-like scheduler operates as follows:</a:t>
            </a:r>
            <a:endParaRPr lang="en-IE" sz="1600" dirty="0"/>
          </a:p>
          <a:p>
            <a:pPr marL="0" indent="0">
              <a:spcBef>
                <a:spcPts val="0"/>
              </a:spcBef>
              <a:buNone/>
            </a:pPr>
            <a:r>
              <a:rPr lang="en-US" sz="1600" dirty="0"/>
              <a:t>	</a:t>
            </a:r>
            <a:r>
              <a:rPr lang="en-US" sz="1600" dirty="0" smtClean="0"/>
              <a:t>- A </a:t>
            </a:r>
            <a:r>
              <a:rPr lang="en-US" sz="1600" b="1" dirty="0"/>
              <a:t>base priority</a:t>
            </a:r>
            <a:r>
              <a:rPr lang="en-US" sz="1600" dirty="0"/>
              <a:t> (threshold) for user processes is set to a value of </a:t>
            </a:r>
            <a:r>
              <a:rPr lang="en-US" sz="1600" b="1" dirty="0"/>
              <a:t>60</a:t>
            </a:r>
            <a:r>
              <a:rPr lang="en-US" sz="1600" dirty="0"/>
              <a:t> within a priority range </a:t>
            </a:r>
            <a:r>
              <a:rPr lang="en-US" sz="1600" b="1" dirty="0"/>
              <a:t>0..99</a:t>
            </a:r>
            <a:r>
              <a:rPr lang="en-US" sz="1600" dirty="0"/>
              <a:t> where 99 is lowest priority.</a:t>
            </a:r>
            <a:endParaRPr lang="en-IE" sz="1600" dirty="0"/>
          </a:p>
          <a:p>
            <a:pPr marL="0" lvl="0" indent="0">
              <a:spcBef>
                <a:spcPts val="0"/>
              </a:spcBef>
              <a:buNone/>
            </a:pPr>
            <a:r>
              <a:rPr lang="en-US" sz="1600" dirty="0" smtClean="0"/>
              <a:t>	- A </a:t>
            </a:r>
            <a:r>
              <a:rPr lang="en-US" sz="1600" dirty="0"/>
              <a:t>clock interrupts the processor </a:t>
            </a:r>
            <a:r>
              <a:rPr lang="en-US" sz="1600" b="1" dirty="0"/>
              <a:t>60</a:t>
            </a:r>
            <a:r>
              <a:rPr lang="en-US" sz="1600" dirty="0"/>
              <a:t> times per second, incrementing the </a:t>
            </a:r>
            <a:r>
              <a:rPr lang="en-US" sz="1600" b="1" dirty="0"/>
              <a:t>CPU_count</a:t>
            </a:r>
            <a:r>
              <a:rPr lang="en-US" sz="1600" dirty="0"/>
              <a:t> field for the </a:t>
            </a:r>
            <a:r>
              <a:rPr lang="en-US" sz="1600" b="1" i="1" dirty="0"/>
              <a:t>running</a:t>
            </a:r>
            <a:r>
              <a:rPr lang="en-US" sz="1600" i="1" dirty="0"/>
              <a:t> </a:t>
            </a:r>
            <a:r>
              <a:rPr lang="en-US" sz="1600" dirty="0"/>
              <a:t>user processes on </a:t>
            </a:r>
            <a:r>
              <a:rPr lang="en-US" sz="1600" dirty="0" smtClean="0"/>
              <a:t>	each </a:t>
            </a:r>
            <a:r>
              <a:rPr lang="en-US" sz="1600" dirty="0"/>
              <a:t>interrupt.</a:t>
            </a:r>
            <a:endParaRPr lang="en-IE" sz="1600" dirty="0"/>
          </a:p>
          <a:p>
            <a:pPr marL="0" lvl="0" indent="0">
              <a:spcBef>
                <a:spcPts val="0"/>
              </a:spcBef>
              <a:buNone/>
            </a:pPr>
            <a:r>
              <a:rPr lang="en-US" sz="1600" dirty="0" smtClean="0"/>
              <a:t>	- Rescheduling </a:t>
            </a:r>
            <a:r>
              <a:rPr lang="en-US" sz="1600" dirty="0"/>
              <a:t>occurs once every second, where the scheduler recalculates the priorities for all </a:t>
            </a:r>
            <a:r>
              <a:rPr lang="en-US" sz="1600" i="1" dirty="0"/>
              <a:t>ready</a:t>
            </a:r>
            <a:r>
              <a:rPr lang="en-US" sz="1600" dirty="0"/>
              <a:t> user processes and for </a:t>
            </a:r>
            <a:r>
              <a:rPr lang="en-US" sz="1600" dirty="0" smtClean="0"/>
              <a:t>	the </a:t>
            </a:r>
            <a:r>
              <a:rPr lang="en-US" sz="1600" i="1" dirty="0"/>
              <a:t>running</a:t>
            </a:r>
            <a:r>
              <a:rPr lang="en-US" sz="1600" dirty="0"/>
              <a:t> process, as follows</a:t>
            </a:r>
            <a:r>
              <a:rPr lang="en-US" sz="1600" dirty="0" smtClean="0"/>
              <a:t>:</a:t>
            </a:r>
            <a:endParaRPr lang="en-IE" sz="1600" dirty="0"/>
          </a:p>
          <a:p>
            <a:pPr marL="808037" lvl="2" indent="0">
              <a:buNone/>
            </a:pPr>
            <a:r>
              <a:rPr lang="en-US" sz="1600" i="1" dirty="0"/>
              <a:t>CPU_count =  (CPU_count / 2);</a:t>
            </a:r>
            <a:endParaRPr lang="en-IE" sz="1600" dirty="0"/>
          </a:p>
          <a:p>
            <a:pPr marL="808037" lvl="2" indent="0">
              <a:buNone/>
            </a:pPr>
            <a:r>
              <a:rPr lang="en-US" sz="1600" i="1" dirty="0"/>
              <a:t>Priority =  ( CPU_count / 2 )  +  base_priority  + nice</a:t>
            </a:r>
            <a:r>
              <a:rPr lang="en-US" sz="1600" i="1" dirty="0" smtClean="0"/>
              <a:t>;</a:t>
            </a:r>
            <a:r>
              <a:rPr lang="en-US" sz="1600" i="1" dirty="0"/>
              <a:t> </a:t>
            </a:r>
            <a:endParaRPr lang="en-US" sz="1600" i="1" dirty="0" smtClean="0"/>
          </a:p>
          <a:p>
            <a:pPr marL="808037" lvl="2" indent="0">
              <a:buNone/>
            </a:pPr>
            <a:endParaRPr lang="en-IE" sz="1600" dirty="0"/>
          </a:p>
          <a:p>
            <a:pPr marL="0" indent="0">
              <a:buNone/>
            </a:pPr>
            <a:r>
              <a:rPr lang="en-US" sz="1600" dirty="0"/>
              <a:t>Assume three user processes P1, P2 and P3 are created simultaneously (their priority fields = 60). </a:t>
            </a:r>
            <a:endParaRPr lang="en-US" sz="1600" dirty="0" smtClean="0"/>
          </a:p>
          <a:p>
            <a:pPr marL="0" indent="0">
              <a:buNone/>
            </a:pPr>
            <a:r>
              <a:rPr lang="en-US" sz="1600" b="1" dirty="0" smtClean="0"/>
              <a:t>Process </a:t>
            </a:r>
            <a:r>
              <a:rPr lang="en-US" sz="1600" b="1" dirty="0"/>
              <a:t>3</a:t>
            </a:r>
            <a:r>
              <a:rPr lang="en-US" sz="1600" dirty="0"/>
              <a:t> is given a nice value of </a:t>
            </a:r>
            <a:r>
              <a:rPr lang="en-US" sz="1600" b="1" dirty="0"/>
              <a:t>8</a:t>
            </a:r>
            <a:r>
              <a:rPr lang="en-US" sz="1600" dirty="0"/>
              <a:t>. Ignoring any other process activity and ignoring any scheduling or context switching overhead show in a diagram how these three processes are given access to the CPU for the first six seconds of operation. In your diagram show calculations for each process at the one-second intervals.</a:t>
            </a:r>
            <a:endParaRPr lang="en-IE" sz="1600" dirty="0"/>
          </a:p>
          <a:p>
            <a:pPr marL="0" indent="0">
              <a:buNone/>
            </a:pPr>
            <a:endParaRPr lang="en-IE" sz="2000" dirty="0"/>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9945136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828" y="1720121"/>
            <a:ext cx="2293315" cy="1904822"/>
          </a:xfrm>
        </p:spPr>
        <p:txBody>
          <a:bodyPr/>
          <a:lstStyle/>
          <a:p>
            <a:pPr marL="0" indent="0">
              <a:buNone/>
            </a:pPr>
            <a:r>
              <a:rPr lang="en-IE" altLang="en-US" b="1" dirty="0" smtClean="0"/>
              <a:t>Simplified </a:t>
            </a:r>
          </a:p>
          <a:p>
            <a:pPr marL="0" indent="0">
              <a:buNone/>
            </a:pPr>
            <a:r>
              <a:rPr lang="en-IE" altLang="en-US" b="1" dirty="0" smtClean="0"/>
              <a:t>UNIX (LINUX) </a:t>
            </a:r>
          </a:p>
          <a:p>
            <a:pPr marL="0" indent="0">
              <a:buNone/>
            </a:pPr>
            <a:r>
              <a:rPr lang="en-IE" altLang="en-US" b="1" dirty="0" smtClean="0"/>
              <a:t>Block Diagram</a:t>
            </a:r>
            <a:endParaRPr lang="en-IE" dirty="0"/>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
        <p:nvSpPr>
          <p:cNvPr id="8" name="TextBox 7"/>
          <p:cNvSpPr txBox="1"/>
          <p:nvPr/>
        </p:nvSpPr>
        <p:spPr>
          <a:xfrm>
            <a:off x="10541920" y="982882"/>
            <a:ext cx="1584000" cy="646331"/>
          </a:xfrm>
          <a:prstGeom prst="rect">
            <a:avLst/>
          </a:prstGeom>
          <a:noFill/>
          <a:ln>
            <a:solidFill>
              <a:schemeClr val="bg1"/>
            </a:solidFill>
          </a:ln>
        </p:spPr>
        <p:txBody>
          <a:bodyPr wrap="square" rtlCol="0">
            <a:spAutoFit/>
          </a:bodyPr>
          <a:lstStyle/>
          <a:p>
            <a:pPr algn="ctr"/>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GNU </a:t>
            </a:r>
          </a:p>
          <a:p>
            <a:pPr algn="ctr"/>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‘free software’</a:t>
            </a:r>
            <a:endParaRPr lang="en-IE" dirty="0">
              <a:latin typeface="Liberation Serif" panose="02020603050405020304" pitchFamily="18" charset="0"/>
              <a:ea typeface="Liberation Serif" panose="02020603050405020304" pitchFamily="18" charset="0"/>
              <a:cs typeface="Liberation Serif" panose="02020603050405020304" pitchFamily="18" charset="0"/>
            </a:endParaRPr>
          </a:p>
        </p:txBody>
      </p:sp>
      <p:grpSp>
        <p:nvGrpSpPr>
          <p:cNvPr id="35" name="Group 34"/>
          <p:cNvGrpSpPr/>
          <p:nvPr/>
        </p:nvGrpSpPr>
        <p:grpSpPr>
          <a:xfrm>
            <a:off x="2031220" y="239481"/>
            <a:ext cx="9806700" cy="5776528"/>
            <a:chOff x="2031220" y="239481"/>
            <a:chExt cx="9806700" cy="5776528"/>
          </a:xfrm>
        </p:grpSpPr>
        <p:sp>
          <p:nvSpPr>
            <p:cNvPr id="16" name="Rectangle 15"/>
            <p:cNvSpPr/>
            <p:nvPr/>
          </p:nvSpPr>
          <p:spPr bwMode="auto">
            <a:xfrm>
              <a:off x="4789712" y="239481"/>
              <a:ext cx="5029202" cy="2547261"/>
            </a:xfrm>
            <a:prstGeom prst="rect">
              <a:avLst/>
            </a:prstGeom>
            <a:solidFill>
              <a:schemeClr val="accent5">
                <a:lumMod val="20000"/>
                <a:lumOff val="8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endParaRPr kumimoji="0" lang="en-IE" sz="1800" b="0" i="0" u="none" strike="noStrike" cap="none" normalizeH="0" baseline="0">
                <a:ln>
                  <a:noFill/>
                </a:ln>
                <a:solidFill>
                  <a:schemeClr val="bg1"/>
                </a:solidFill>
                <a:effectLst/>
                <a:latin typeface="Calibri" pitchFamily="60" charset="0"/>
              </a:endParaRPr>
            </a:p>
          </p:txBody>
        </p:sp>
        <p:sp>
          <p:nvSpPr>
            <p:cNvPr id="7" name="TextBox 6"/>
            <p:cNvSpPr txBox="1"/>
            <p:nvPr/>
          </p:nvSpPr>
          <p:spPr>
            <a:xfrm>
              <a:off x="5565855" y="390795"/>
              <a:ext cx="3564000" cy="369332"/>
            </a:xfrm>
            <a:prstGeom prst="rect">
              <a:avLst/>
            </a:prstGeom>
            <a:noFill/>
            <a:ln>
              <a:solidFill>
                <a:schemeClr val="tx1"/>
              </a:solidFill>
            </a:ln>
          </p:spPr>
          <p:txBody>
            <a:bodyPr wrap="square" rtlCol="0">
              <a:spAutoFit/>
            </a:bodyPr>
            <a:lstStyle/>
            <a:p>
              <a:pPr algn="ctr"/>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USER APPLICATIONS</a:t>
              </a:r>
              <a:endParaRPr lang="en-IE"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9" name="TextBox 8"/>
            <p:cNvSpPr txBox="1"/>
            <p:nvPr/>
          </p:nvSpPr>
          <p:spPr>
            <a:xfrm>
              <a:off x="4963884" y="859960"/>
              <a:ext cx="783771" cy="1107996"/>
            </a:xfrm>
            <a:prstGeom prst="rect">
              <a:avLst/>
            </a:prstGeom>
            <a:noFill/>
            <a:ln>
              <a:solidFill>
                <a:schemeClr val="tx1"/>
              </a:solidFill>
            </a:ln>
          </p:spPr>
          <p:txBody>
            <a:bodyPr wrap="square" rtlCol="0">
              <a:spAutoFit/>
            </a:bodyPr>
            <a:lstStyle/>
            <a:p>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Shells</a:t>
              </a:r>
            </a:p>
            <a:p>
              <a:r>
                <a:rPr lang="en-IE" sz="1600" dirty="0" smtClean="0"/>
                <a:t>Bash</a:t>
              </a:r>
            </a:p>
            <a:p>
              <a:r>
                <a:rPr lang="en-IE" sz="1600" dirty="0" err="1" smtClean="0"/>
                <a:t>Korn</a:t>
              </a:r>
              <a:endParaRPr lang="en-IE" sz="1600" dirty="0" smtClean="0"/>
            </a:p>
            <a:p>
              <a:r>
                <a:rPr lang="en-IE" sz="1600" dirty="0" err="1" smtClean="0"/>
                <a:t>Sh</a:t>
              </a:r>
              <a:r>
                <a:rPr lang="en-IE" sz="1600" dirty="0" smtClean="0"/>
                <a:t> etc.</a:t>
              </a:r>
              <a:endParaRPr lang="en-IE" sz="1600" dirty="0"/>
            </a:p>
          </p:txBody>
        </p:sp>
        <p:sp>
          <p:nvSpPr>
            <p:cNvPr id="10" name="TextBox 9"/>
            <p:cNvSpPr txBox="1"/>
            <p:nvPr/>
          </p:nvSpPr>
          <p:spPr>
            <a:xfrm>
              <a:off x="5942705" y="859960"/>
              <a:ext cx="1230979" cy="1107996"/>
            </a:xfrm>
            <a:prstGeom prst="rect">
              <a:avLst/>
            </a:prstGeom>
            <a:noFill/>
            <a:ln>
              <a:solidFill>
                <a:schemeClr val="tx1"/>
              </a:solidFill>
            </a:ln>
          </p:spPr>
          <p:txBody>
            <a:bodyPr wrap="square" rtlCol="0">
              <a:spAutoFit/>
            </a:bodyPr>
            <a:lstStyle/>
            <a:p>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Compilers</a:t>
              </a:r>
            </a:p>
            <a:p>
              <a:r>
                <a:rPr lang="en-IE" sz="1600" dirty="0" err="1" smtClean="0"/>
                <a:t>Gcc</a:t>
              </a:r>
              <a:endParaRPr lang="en-IE" sz="1600" dirty="0" smtClean="0"/>
            </a:p>
            <a:p>
              <a:r>
                <a:rPr lang="en-IE" sz="1600" dirty="0" smtClean="0"/>
                <a:t>G+</a:t>
              </a:r>
            </a:p>
            <a:p>
              <a:r>
                <a:rPr lang="en-IE" sz="1600" dirty="0" smtClean="0"/>
                <a:t>Etc.</a:t>
              </a:r>
              <a:endParaRPr lang="en-IE" sz="1600" dirty="0"/>
            </a:p>
          </p:txBody>
        </p:sp>
        <p:sp>
          <p:nvSpPr>
            <p:cNvPr id="11" name="TextBox 10"/>
            <p:cNvSpPr txBox="1"/>
            <p:nvPr/>
          </p:nvSpPr>
          <p:spPr>
            <a:xfrm>
              <a:off x="7254433" y="859960"/>
              <a:ext cx="1230979" cy="1107996"/>
            </a:xfrm>
            <a:prstGeom prst="rect">
              <a:avLst/>
            </a:prstGeom>
            <a:noFill/>
            <a:ln>
              <a:solidFill>
                <a:schemeClr val="tx1"/>
              </a:solidFill>
            </a:ln>
          </p:spPr>
          <p:txBody>
            <a:bodyPr wrap="square" rtlCol="0">
              <a:spAutoFit/>
            </a:bodyPr>
            <a:lstStyle/>
            <a:p>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Editors</a:t>
              </a:r>
            </a:p>
            <a:p>
              <a:r>
                <a:rPr lang="en-IE" sz="1600" dirty="0" smtClean="0"/>
                <a:t>Vi</a:t>
              </a:r>
            </a:p>
            <a:p>
              <a:r>
                <a:rPr lang="en-IE" sz="1600" dirty="0" err="1" smtClean="0"/>
                <a:t>Emacs</a:t>
              </a:r>
              <a:endParaRPr lang="en-IE" sz="1600" dirty="0" smtClean="0"/>
            </a:p>
            <a:p>
              <a:r>
                <a:rPr lang="en-IE" sz="1600" dirty="0" smtClean="0"/>
                <a:t>Nano etc.</a:t>
              </a:r>
              <a:endParaRPr lang="en-IE" sz="1600" dirty="0"/>
            </a:p>
          </p:txBody>
        </p:sp>
        <p:sp>
          <p:nvSpPr>
            <p:cNvPr id="12" name="TextBox 11"/>
            <p:cNvSpPr txBox="1"/>
            <p:nvPr/>
          </p:nvSpPr>
          <p:spPr>
            <a:xfrm>
              <a:off x="8566161" y="861057"/>
              <a:ext cx="1116000" cy="646331"/>
            </a:xfrm>
            <a:prstGeom prst="rect">
              <a:avLst/>
            </a:prstGeom>
            <a:noFill/>
            <a:ln>
              <a:solidFill>
                <a:schemeClr val="tx1"/>
              </a:solidFill>
            </a:ln>
          </p:spPr>
          <p:txBody>
            <a:bodyPr wrap="square" rtlCol="0">
              <a:spAutoFit/>
            </a:bodyPr>
            <a:lstStyle/>
            <a:p>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Libraries</a:t>
              </a:r>
            </a:p>
            <a:p>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various</a:t>
              </a:r>
            </a:p>
          </p:txBody>
        </p:sp>
        <p:sp>
          <p:nvSpPr>
            <p:cNvPr id="13" name="TextBox 12"/>
            <p:cNvSpPr txBox="1"/>
            <p:nvPr/>
          </p:nvSpPr>
          <p:spPr>
            <a:xfrm>
              <a:off x="4963884" y="2086943"/>
              <a:ext cx="4718277" cy="369332"/>
            </a:xfrm>
            <a:prstGeom prst="rect">
              <a:avLst/>
            </a:prstGeom>
            <a:noFill/>
            <a:ln>
              <a:solidFill>
                <a:schemeClr val="tx1"/>
              </a:solidFill>
            </a:ln>
          </p:spPr>
          <p:txBody>
            <a:bodyPr wrap="square" rtlCol="0">
              <a:spAutoFit/>
            </a:bodyPr>
            <a:lstStyle/>
            <a:p>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Utilities: </a:t>
              </a:r>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grep, </a:t>
              </a:r>
              <a:r>
                <a:rPr lang="en-IE" dirty="0" err="1" smtClean="0">
                  <a:latin typeface="Liberation Serif" panose="02020603050405020304" pitchFamily="18" charset="0"/>
                  <a:ea typeface="Liberation Serif" panose="02020603050405020304" pitchFamily="18" charset="0"/>
                  <a:cs typeface="Liberation Serif" panose="02020603050405020304" pitchFamily="18" charset="0"/>
                </a:rPr>
                <a:t>awk</a:t>
              </a:r>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 </a:t>
              </a:r>
              <a:r>
                <a:rPr lang="en-IE" dirty="0" err="1" smtClean="0">
                  <a:latin typeface="Liberation Serif" panose="02020603050405020304" pitchFamily="18" charset="0"/>
                  <a:ea typeface="Liberation Serif" panose="02020603050405020304" pitchFamily="18" charset="0"/>
                  <a:cs typeface="Liberation Serif" panose="02020603050405020304" pitchFamily="18" charset="0"/>
                </a:rPr>
                <a:t>sed</a:t>
              </a:r>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 etc.</a:t>
              </a:r>
            </a:p>
          </p:txBody>
        </p:sp>
        <p:sp>
          <p:nvSpPr>
            <p:cNvPr id="14" name="Right Brace 13"/>
            <p:cNvSpPr/>
            <p:nvPr/>
          </p:nvSpPr>
          <p:spPr bwMode="auto">
            <a:xfrm>
              <a:off x="10062949" y="239481"/>
              <a:ext cx="478971" cy="2441255"/>
            </a:xfrm>
            <a:prstGeom prst="rightBrace">
              <a:avLst>
                <a:gd name="adj1" fmla="val 0"/>
                <a:gd name="adj2" fmla="val 44330"/>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endParaRPr kumimoji="0" lang="en-IE" sz="1800" b="0" i="0" u="none" strike="noStrike" cap="none" normalizeH="0" baseline="0">
                <a:ln>
                  <a:noFill/>
                </a:ln>
                <a:solidFill>
                  <a:schemeClr val="bg1"/>
                </a:solidFill>
                <a:effectLst/>
                <a:latin typeface="Calibri" pitchFamily="60" charset="0"/>
              </a:endParaRPr>
            </a:p>
          </p:txBody>
        </p:sp>
        <p:sp>
          <p:nvSpPr>
            <p:cNvPr id="17" name="Left Brace 16"/>
            <p:cNvSpPr/>
            <p:nvPr/>
          </p:nvSpPr>
          <p:spPr bwMode="auto">
            <a:xfrm>
              <a:off x="4205538" y="247084"/>
              <a:ext cx="391885" cy="2433651"/>
            </a:xfrm>
            <a:prstGeom prst="leftBrace">
              <a:avLst>
                <a:gd name="adj1" fmla="val 0"/>
                <a:gd name="adj2" fmla="val 50000"/>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endParaRPr kumimoji="0" lang="en-IE" sz="1800" b="0" i="0" u="none" strike="noStrike" cap="none" normalizeH="0" baseline="0">
                <a:ln>
                  <a:noFill/>
                </a:ln>
                <a:solidFill>
                  <a:schemeClr val="bg1"/>
                </a:solidFill>
                <a:effectLst/>
                <a:latin typeface="Calibri" pitchFamily="60" charset="0"/>
              </a:endParaRPr>
            </a:p>
          </p:txBody>
        </p:sp>
        <p:sp>
          <p:nvSpPr>
            <p:cNvPr id="18" name="TextBox 17"/>
            <p:cNvSpPr txBox="1"/>
            <p:nvPr/>
          </p:nvSpPr>
          <p:spPr>
            <a:xfrm rot="16200000">
              <a:off x="3102236" y="1391303"/>
              <a:ext cx="1631685" cy="369332"/>
            </a:xfrm>
            <a:prstGeom prst="rect">
              <a:avLst/>
            </a:prstGeom>
            <a:solidFill>
              <a:schemeClr val="bg1"/>
            </a:solidFill>
            <a:ln>
              <a:solidFill>
                <a:schemeClr val="bg1"/>
              </a:solidFill>
            </a:ln>
          </p:spPr>
          <p:txBody>
            <a:bodyPr wrap="square" rtlCol="0">
              <a:spAutoFit/>
            </a:bodyPr>
            <a:lstStyle/>
            <a:p>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USER LEVEL</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9" name="Rectangle 18"/>
            <p:cNvSpPr/>
            <p:nvPr/>
          </p:nvSpPr>
          <p:spPr bwMode="auto">
            <a:xfrm>
              <a:off x="4822369" y="2917360"/>
              <a:ext cx="5029200" cy="2547261"/>
            </a:xfrm>
            <a:prstGeom prst="rect">
              <a:avLst/>
            </a:prstGeom>
            <a:solidFill>
              <a:schemeClr val="accent5">
                <a:lumMod val="20000"/>
                <a:lumOff val="8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endParaRPr kumimoji="0" lang="en-IE" sz="1800" b="0" i="0" u="none" strike="noStrike" cap="none" normalizeH="0" baseline="0">
                <a:ln>
                  <a:noFill/>
                </a:ln>
                <a:solidFill>
                  <a:schemeClr val="bg1"/>
                </a:solidFill>
                <a:effectLst/>
                <a:latin typeface="Calibri" pitchFamily="60" charset="0"/>
              </a:endParaRPr>
            </a:p>
          </p:txBody>
        </p:sp>
        <p:sp>
          <p:nvSpPr>
            <p:cNvPr id="20" name="Left Brace 19"/>
            <p:cNvSpPr/>
            <p:nvPr/>
          </p:nvSpPr>
          <p:spPr bwMode="auto">
            <a:xfrm>
              <a:off x="4211990" y="2971790"/>
              <a:ext cx="391885" cy="2433651"/>
            </a:xfrm>
            <a:prstGeom prst="leftBrace">
              <a:avLst>
                <a:gd name="adj1" fmla="val 0"/>
                <a:gd name="adj2" fmla="val 50000"/>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endParaRPr kumimoji="0" lang="en-IE" sz="1800" b="0" i="0" u="none" strike="noStrike" cap="none" normalizeH="0" baseline="0">
                <a:ln>
                  <a:noFill/>
                </a:ln>
                <a:solidFill>
                  <a:schemeClr val="bg1"/>
                </a:solidFill>
                <a:effectLst/>
                <a:latin typeface="Calibri" pitchFamily="60" charset="0"/>
              </a:endParaRPr>
            </a:p>
          </p:txBody>
        </p:sp>
        <p:sp>
          <p:nvSpPr>
            <p:cNvPr id="21" name="TextBox 20"/>
            <p:cNvSpPr txBox="1"/>
            <p:nvPr/>
          </p:nvSpPr>
          <p:spPr>
            <a:xfrm rot="16200000">
              <a:off x="2901744" y="4003948"/>
              <a:ext cx="2032667" cy="369332"/>
            </a:xfrm>
            <a:prstGeom prst="rect">
              <a:avLst/>
            </a:prstGeom>
            <a:solidFill>
              <a:schemeClr val="bg1"/>
            </a:solidFill>
            <a:ln>
              <a:solidFill>
                <a:schemeClr val="bg1"/>
              </a:solidFill>
            </a:ln>
          </p:spPr>
          <p:txBody>
            <a:bodyPr wrap="square" rtlCol="0">
              <a:spAutoFit/>
            </a:bodyPr>
            <a:lstStyle/>
            <a:p>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KERNEL  LEVEL</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2" name="TextBox 21"/>
            <p:cNvSpPr txBox="1"/>
            <p:nvPr/>
          </p:nvSpPr>
          <p:spPr>
            <a:xfrm>
              <a:off x="4963884" y="3172280"/>
              <a:ext cx="1382486" cy="369332"/>
            </a:xfrm>
            <a:prstGeom prst="rect">
              <a:avLst/>
            </a:prstGeom>
            <a:noFill/>
            <a:ln>
              <a:solidFill>
                <a:schemeClr val="tx1"/>
              </a:solidFill>
            </a:ln>
          </p:spPr>
          <p:txBody>
            <a:bodyPr wrap="square" rtlCol="0">
              <a:spAutoFit/>
            </a:bodyPr>
            <a:lstStyle/>
            <a:p>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File System</a:t>
              </a:r>
              <a:endParaRPr lang="en-IE"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3" name="TextBox 22"/>
            <p:cNvSpPr txBox="1"/>
            <p:nvPr/>
          </p:nvSpPr>
          <p:spPr>
            <a:xfrm>
              <a:off x="6564864" y="3172280"/>
              <a:ext cx="3047222" cy="369332"/>
            </a:xfrm>
            <a:prstGeom prst="rect">
              <a:avLst/>
            </a:prstGeom>
            <a:noFill/>
            <a:ln>
              <a:solidFill>
                <a:schemeClr val="tx1"/>
              </a:solidFill>
            </a:ln>
          </p:spPr>
          <p:txBody>
            <a:bodyPr wrap="square" rtlCol="0">
              <a:spAutoFit/>
            </a:bodyPr>
            <a:lstStyle/>
            <a:p>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Process Control Scheduler etc.</a:t>
              </a:r>
              <a:endParaRPr lang="en-IE"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4" name="TextBox 23"/>
            <p:cNvSpPr txBox="1"/>
            <p:nvPr/>
          </p:nvSpPr>
          <p:spPr>
            <a:xfrm>
              <a:off x="4963884" y="3612448"/>
              <a:ext cx="1116000" cy="369332"/>
            </a:xfrm>
            <a:prstGeom prst="rect">
              <a:avLst/>
            </a:prstGeom>
            <a:noFill/>
            <a:ln>
              <a:solidFill>
                <a:schemeClr val="tx1"/>
              </a:solidFill>
            </a:ln>
          </p:spPr>
          <p:txBody>
            <a:bodyPr wrap="square" rtlCol="0">
              <a:spAutoFit/>
            </a:bodyPr>
            <a:lstStyle/>
            <a:p>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Character</a:t>
              </a:r>
              <a:endParaRPr lang="en-IE"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5" name="TextBox 24"/>
            <p:cNvSpPr txBox="1"/>
            <p:nvPr/>
          </p:nvSpPr>
          <p:spPr>
            <a:xfrm>
              <a:off x="6096777" y="3612448"/>
              <a:ext cx="756000" cy="369332"/>
            </a:xfrm>
            <a:prstGeom prst="rect">
              <a:avLst/>
            </a:prstGeom>
            <a:noFill/>
            <a:ln>
              <a:solidFill>
                <a:schemeClr val="tx1"/>
              </a:solidFill>
            </a:ln>
          </p:spPr>
          <p:txBody>
            <a:bodyPr wrap="square" rtlCol="0">
              <a:spAutoFit/>
            </a:bodyPr>
            <a:lstStyle/>
            <a:p>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Block</a:t>
              </a:r>
              <a:endParaRPr lang="en-IE"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6" name="TextBox 25"/>
            <p:cNvSpPr txBox="1"/>
            <p:nvPr/>
          </p:nvSpPr>
          <p:spPr>
            <a:xfrm>
              <a:off x="4963883" y="4093000"/>
              <a:ext cx="1908000" cy="540000"/>
            </a:xfrm>
            <a:prstGeom prst="rect">
              <a:avLst/>
            </a:prstGeom>
            <a:noFill/>
            <a:ln>
              <a:solidFill>
                <a:schemeClr val="tx1"/>
              </a:solidFill>
            </a:ln>
          </p:spPr>
          <p:txBody>
            <a:bodyPr wrap="square" rtlCol="0">
              <a:spAutoFit/>
            </a:bodyPr>
            <a:lstStyle/>
            <a:p>
              <a:pPr algn="ctr"/>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Device Drivers</a:t>
              </a:r>
              <a:endParaRPr lang="en-IE"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7" name="TextBox 26"/>
            <p:cNvSpPr txBox="1"/>
            <p:nvPr/>
          </p:nvSpPr>
          <p:spPr>
            <a:xfrm>
              <a:off x="7102926" y="3612448"/>
              <a:ext cx="2026929" cy="369332"/>
            </a:xfrm>
            <a:prstGeom prst="rect">
              <a:avLst/>
            </a:prstGeom>
            <a:noFill/>
            <a:ln>
              <a:solidFill>
                <a:schemeClr val="tx1"/>
              </a:solidFill>
            </a:ln>
          </p:spPr>
          <p:txBody>
            <a:bodyPr wrap="square" rtlCol="0">
              <a:spAutoFit/>
            </a:bodyPr>
            <a:lstStyle/>
            <a:p>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Memory Manager</a:t>
              </a:r>
              <a:endParaRPr lang="en-IE"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8" name="TextBox 27"/>
            <p:cNvSpPr txBox="1"/>
            <p:nvPr/>
          </p:nvSpPr>
          <p:spPr>
            <a:xfrm>
              <a:off x="7013397" y="4103857"/>
              <a:ext cx="2598688" cy="646331"/>
            </a:xfrm>
            <a:prstGeom prst="rect">
              <a:avLst/>
            </a:prstGeom>
            <a:noFill/>
            <a:ln>
              <a:solidFill>
                <a:schemeClr val="tx1"/>
              </a:solidFill>
            </a:ln>
          </p:spPr>
          <p:txBody>
            <a:bodyPr wrap="square" rtlCol="0">
              <a:spAutoFit/>
            </a:bodyPr>
            <a:lstStyle/>
            <a:p>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Inter-process Communication</a:t>
              </a:r>
              <a:endParaRPr lang="en-IE"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9" name="TextBox 28"/>
            <p:cNvSpPr txBox="1"/>
            <p:nvPr/>
          </p:nvSpPr>
          <p:spPr>
            <a:xfrm>
              <a:off x="4963882" y="4889359"/>
              <a:ext cx="4648203" cy="369332"/>
            </a:xfrm>
            <a:prstGeom prst="rect">
              <a:avLst/>
            </a:prstGeom>
            <a:noFill/>
            <a:ln>
              <a:solidFill>
                <a:schemeClr val="tx1"/>
              </a:solidFill>
            </a:ln>
          </p:spPr>
          <p:txBody>
            <a:bodyPr wrap="square" rtlCol="0">
              <a:spAutoFit/>
            </a:bodyPr>
            <a:lstStyle/>
            <a:p>
              <a:pPr algn="ctr"/>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Hardware Control</a:t>
              </a:r>
              <a:endParaRPr lang="en-IE"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0" name="TextBox 29"/>
            <p:cNvSpPr txBox="1"/>
            <p:nvPr/>
          </p:nvSpPr>
          <p:spPr>
            <a:xfrm>
              <a:off x="5226640" y="2670226"/>
              <a:ext cx="4156846" cy="369332"/>
            </a:xfrm>
            <a:prstGeom prst="rect">
              <a:avLst/>
            </a:prstGeom>
            <a:solidFill>
              <a:schemeClr val="accent5">
                <a:lumMod val="40000"/>
                <a:lumOff val="60000"/>
              </a:schemeClr>
            </a:solidFill>
            <a:ln>
              <a:solidFill>
                <a:schemeClr val="tx1"/>
              </a:solidFill>
            </a:ln>
          </p:spPr>
          <p:txBody>
            <a:bodyPr wrap="square" rtlCol="0" anchor="ctr">
              <a:spAutoFit/>
            </a:bodyPr>
            <a:lstStyle/>
            <a:p>
              <a:pPr algn="ctr"/>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System Calls Interface (POSIX)</a:t>
              </a:r>
              <a:endParaRPr lang="en-IE"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1" name="TextBox 30"/>
            <p:cNvSpPr txBox="1"/>
            <p:nvPr/>
          </p:nvSpPr>
          <p:spPr>
            <a:xfrm>
              <a:off x="4822369" y="5646677"/>
              <a:ext cx="5029200" cy="369332"/>
            </a:xfrm>
            <a:prstGeom prst="rect">
              <a:avLst/>
            </a:prstGeom>
            <a:noFill/>
            <a:ln w="28575">
              <a:solidFill>
                <a:schemeClr val="tx1"/>
              </a:solidFill>
            </a:ln>
          </p:spPr>
          <p:txBody>
            <a:bodyPr wrap="square" rtlCol="0">
              <a:spAutoFit/>
            </a:bodyPr>
            <a:lstStyle/>
            <a:p>
              <a:pPr algn="ct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HARDWARE</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2" name="TextBox 31"/>
            <p:cNvSpPr txBox="1"/>
            <p:nvPr/>
          </p:nvSpPr>
          <p:spPr>
            <a:xfrm>
              <a:off x="2031220" y="5646677"/>
              <a:ext cx="2648859" cy="369332"/>
            </a:xfrm>
            <a:prstGeom prst="rect">
              <a:avLst/>
            </a:prstGeom>
            <a:solidFill>
              <a:schemeClr val="bg1"/>
            </a:solidFill>
            <a:ln>
              <a:solidFill>
                <a:schemeClr val="bg1"/>
              </a:solidFill>
            </a:ln>
          </p:spPr>
          <p:txBody>
            <a:bodyPr wrap="square" rtlCol="0">
              <a:spAutoFit/>
            </a:bodyPr>
            <a:lstStyle/>
            <a:p>
              <a:pPr algn="ct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HARDWARE  LEVEL</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3" name="TextBox 32"/>
            <p:cNvSpPr txBox="1"/>
            <p:nvPr/>
          </p:nvSpPr>
          <p:spPr>
            <a:xfrm>
              <a:off x="10541920" y="3658614"/>
              <a:ext cx="1296000" cy="646331"/>
            </a:xfrm>
            <a:prstGeom prst="rect">
              <a:avLst/>
            </a:prstGeom>
            <a:noFill/>
            <a:ln>
              <a:solidFill>
                <a:schemeClr val="bg1"/>
              </a:solidFill>
            </a:ln>
          </p:spPr>
          <p:txBody>
            <a:bodyPr wrap="square" rtlCol="0">
              <a:spAutoFit/>
            </a:bodyPr>
            <a:lstStyle/>
            <a:p>
              <a:pPr algn="ctr"/>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LINUX</a:t>
              </a:r>
            </a:p>
            <a:p>
              <a:pPr algn="ctr"/>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KERNEL</a:t>
              </a:r>
              <a:endParaRPr lang="en-IE"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4" name="Right Brace 33"/>
            <p:cNvSpPr/>
            <p:nvPr/>
          </p:nvSpPr>
          <p:spPr bwMode="auto">
            <a:xfrm>
              <a:off x="10062949" y="2917360"/>
              <a:ext cx="478971" cy="2441255"/>
            </a:xfrm>
            <a:prstGeom prst="rightBrace">
              <a:avLst>
                <a:gd name="adj1" fmla="val 0"/>
                <a:gd name="adj2" fmla="val 44330"/>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endParaRPr kumimoji="0" lang="en-IE" sz="1800" b="0" i="0" u="none" strike="noStrike" cap="none" normalizeH="0" baseline="0">
                <a:ln>
                  <a:noFill/>
                </a:ln>
                <a:solidFill>
                  <a:schemeClr val="bg1"/>
                </a:solidFill>
                <a:effectLst/>
                <a:latin typeface="Calibri" pitchFamily="60" charset="0"/>
              </a:endParaRPr>
            </a:p>
          </p:txBody>
        </p:sp>
      </p:grpSp>
    </p:spTree>
    <p:extLst>
      <p:ext uri="{BB962C8B-B14F-4D97-AF65-F5344CB8AC3E}">
        <p14:creationId xmlns:p14="http://schemas.microsoft.com/office/powerpoint/2010/main" val="38877135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175" y="1643744"/>
            <a:ext cx="3113312" cy="2492828"/>
          </a:xfrm>
        </p:spPr>
        <p:txBody>
          <a:bodyPr/>
          <a:lstStyle/>
          <a:p>
            <a:pPr algn="just">
              <a:spcBef>
                <a:spcPct val="0"/>
              </a:spcBef>
              <a:buClrTx/>
              <a:buSzTx/>
              <a:buFontTx/>
              <a:buNone/>
            </a:pPr>
            <a:r>
              <a:rPr lang="en-US" altLang="en-US" b="1" dirty="0" smtClean="0"/>
              <a:t>Microsoft Windows</a:t>
            </a:r>
            <a:endParaRPr lang="en-US" altLang="en-US" b="1" dirty="0"/>
          </a:p>
          <a:p>
            <a:pPr algn="just">
              <a:spcBef>
                <a:spcPct val="0"/>
              </a:spcBef>
              <a:buClrTx/>
              <a:buSzTx/>
              <a:buFontTx/>
              <a:buNone/>
            </a:pPr>
            <a:r>
              <a:rPr lang="en-US" altLang="en-US" b="1" dirty="0" smtClean="0"/>
              <a:t>Operating System</a:t>
            </a:r>
          </a:p>
          <a:p>
            <a:pPr algn="just">
              <a:spcBef>
                <a:spcPct val="0"/>
              </a:spcBef>
              <a:buClrTx/>
              <a:buSzTx/>
              <a:buFontTx/>
              <a:buNone/>
            </a:pPr>
            <a:r>
              <a:rPr lang="en-US" altLang="en-US" b="1" dirty="0" smtClean="0"/>
              <a:t>Block Diagram</a:t>
            </a:r>
            <a:r>
              <a:rPr lang="en-GB" altLang="en-US" b="1" dirty="0" smtClean="0"/>
              <a:t> </a:t>
            </a:r>
            <a:endParaRPr lang="en-GB" altLang="en-US" b="1" dirty="0"/>
          </a:p>
          <a:p>
            <a:pPr>
              <a:spcBef>
                <a:spcPct val="0"/>
              </a:spcBef>
              <a:buClrTx/>
              <a:buSzTx/>
              <a:buFontTx/>
              <a:buNone/>
            </a:pPr>
            <a:endParaRPr lang="en-GB" altLang="en-US" b="1" dirty="0"/>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graphicFrame>
        <p:nvGraphicFramePr>
          <p:cNvPr id="7" name="Object 5"/>
          <p:cNvGraphicFramePr>
            <a:graphicFrameLocks noChangeAspect="1"/>
          </p:cNvGraphicFramePr>
          <p:nvPr>
            <p:extLst>
              <p:ext uri="{D42A27DB-BD31-4B8C-83A1-F6EECF244321}">
                <p14:modId xmlns:p14="http://schemas.microsoft.com/office/powerpoint/2010/main" val="3361984430"/>
              </p:ext>
            </p:extLst>
          </p:nvPr>
        </p:nvGraphicFramePr>
        <p:xfrm>
          <a:off x="4278086" y="152400"/>
          <a:ext cx="7333321" cy="6073775"/>
        </p:xfrm>
        <a:graphic>
          <a:graphicData uri="http://schemas.openxmlformats.org/presentationml/2006/ole">
            <mc:AlternateContent xmlns:mc="http://schemas.openxmlformats.org/markup-compatibility/2006">
              <mc:Choice xmlns:v="urn:schemas-microsoft-com:vml" Requires="v">
                <p:oleObj spid="_x0000_s15392" name="VISIO" r:id="rId4" imgW="7773924" imgH="7559040" progId="Visio.Drawing.6">
                  <p:embed/>
                </p:oleObj>
              </mc:Choice>
              <mc:Fallback>
                <p:oleObj name="VISIO" r:id="rId4" imgW="7773924" imgH="755904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8086" y="152400"/>
                        <a:ext cx="7333321" cy="6073775"/>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9787158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
        <p:nvSpPr>
          <p:cNvPr id="6" name="Rectangle 5"/>
          <p:cNvSpPr/>
          <p:nvPr/>
        </p:nvSpPr>
        <p:spPr>
          <a:xfrm>
            <a:off x="3929538" y="217714"/>
            <a:ext cx="7555290" cy="461665"/>
          </a:xfrm>
          <a:prstGeom prst="rect">
            <a:avLst/>
          </a:prstGeom>
        </p:spPr>
        <p:txBody>
          <a:bodyPr wrap="square">
            <a:spAutoFit/>
          </a:bodyPr>
          <a:lstStyle/>
          <a:p>
            <a:pPr algn="just">
              <a:spcBef>
                <a:spcPct val="0"/>
              </a:spcBef>
              <a:buClrTx/>
              <a:buSzTx/>
              <a:buFontTx/>
              <a:buNone/>
            </a:pPr>
            <a:r>
              <a:rPr lang="en-US" altLang="en-US" sz="2400" b="1" dirty="0">
                <a:latin typeface="Liberation Serif" panose="02020603050405020304" pitchFamily="18" charset="0"/>
                <a:ea typeface="Liberation Serif" panose="02020603050405020304" pitchFamily="18" charset="0"/>
                <a:cs typeface="Liberation Serif" panose="02020603050405020304" pitchFamily="18" charset="0"/>
              </a:rPr>
              <a:t>Microsoft Windows: </a:t>
            </a:r>
            <a:r>
              <a:rPr lang="en-US" altLang="en-US" sz="2400" b="1" dirty="0" smtClean="0">
                <a:latin typeface="Liberation Serif" panose="02020603050405020304" pitchFamily="18" charset="0"/>
                <a:ea typeface="Liberation Serif" panose="02020603050405020304" pitchFamily="18" charset="0"/>
                <a:cs typeface="Liberation Serif" panose="02020603050405020304" pitchFamily="18" charset="0"/>
              </a:rPr>
              <a:t>User </a:t>
            </a:r>
            <a:r>
              <a:rPr lang="en-US" altLang="en-US" sz="2400" b="1" dirty="0">
                <a:latin typeface="Liberation Serif" panose="02020603050405020304" pitchFamily="18" charset="0"/>
                <a:ea typeface="Liberation Serif" panose="02020603050405020304" pitchFamily="18" charset="0"/>
                <a:cs typeface="Liberation Serif" panose="02020603050405020304" pitchFamily="18" charset="0"/>
              </a:rPr>
              <a:t>level - Block Diagram</a:t>
            </a:r>
            <a:r>
              <a:rPr lang="en-GB" altLang="en-US" sz="2400" b="1" dirty="0">
                <a:latin typeface="Liberation Serif" panose="02020603050405020304" pitchFamily="18" charset="0"/>
                <a:ea typeface="Liberation Serif" panose="02020603050405020304" pitchFamily="18" charset="0"/>
                <a:cs typeface="Liberation Serif" panose="02020603050405020304" pitchFamily="18" charset="0"/>
              </a:rPr>
              <a:t> </a:t>
            </a:r>
            <a:endParaRPr lang="en-GB" altLang="en-US" sz="24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graphicFrame>
        <p:nvGraphicFramePr>
          <p:cNvPr id="7" name="Object 3"/>
          <p:cNvGraphicFramePr>
            <a:graphicFrameLocks noChangeAspect="1"/>
          </p:cNvGraphicFramePr>
          <p:nvPr>
            <p:extLst>
              <p:ext uri="{D42A27DB-BD31-4B8C-83A1-F6EECF244321}">
                <p14:modId xmlns:p14="http://schemas.microsoft.com/office/powerpoint/2010/main" val="1813337259"/>
              </p:ext>
            </p:extLst>
          </p:nvPr>
        </p:nvGraphicFramePr>
        <p:xfrm>
          <a:off x="3502381" y="794656"/>
          <a:ext cx="8409604" cy="4855029"/>
        </p:xfrm>
        <a:graphic>
          <a:graphicData uri="http://schemas.openxmlformats.org/presentationml/2006/ole">
            <mc:AlternateContent xmlns:mc="http://schemas.openxmlformats.org/markup-compatibility/2006">
              <mc:Choice xmlns:v="urn:schemas-microsoft-com:vml" Requires="v">
                <p:oleObj spid="_x0000_s16415" name="VISIO" r:id="rId4" imgW="5373000" imgH="2865240" progId="Visio.Drawing.6">
                  <p:embed/>
                </p:oleObj>
              </mc:Choice>
              <mc:Fallback>
                <p:oleObj name="VISIO" r:id="rId4" imgW="5373000" imgH="286524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2381" y="794656"/>
                        <a:ext cx="8409604" cy="4855029"/>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6857900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
        <p:nvSpPr>
          <p:cNvPr id="6" name="Rectangle 3"/>
          <p:cNvSpPr>
            <a:spLocks noChangeArrowheads="1"/>
          </p:cNvSpPr>
          <p:nvPr/>
        </p:nvSpPr>
        <p:spPr bwMode="auto">
          <a:xfrm>
            <a:off x="3265714" y="141515"/>
            <a:ext cx="84799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lgn="l">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defRPr>
            </a:lvl2pPr>
            <a:lvl3pPr marL="1143000" indent="-228600" algn="l">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defRPr>
            </a:lvl3pPr>
            <a:lvl4pPr marL="1600200" indent="-228600" algn="l">
              <a:spcBef>
                <a:spcPct val="20000"/>
              </a:spcBef>
              <a:buClr>
                <a:schemeClr val="tx2"/>
              </a:buClr>
              <a:buSzPct val="100000"/>
              <a:buChar char="•"/>
              <a:defRPr sz="2000">
                <a:solidFill>
                  <a:schemeClr val="tx1"/>
                </a:solidFill>
                <a:latin typeface="Arial" panose="020B0604020202020204" pitchFamily="34" charset="0"/>
              </a:defRPr>
            </a:lvl4pPr>
            <a:lvl5pPr marL="2057400" indent="-228600" algn="l">
              <a:spcBef>
                <a:spcPct val="20000"/>
              </a:spcBef>
              <a:buClr>
                <a:schemeClr val="hlink"/>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9pPr>
          </a:lstStyle>
          <a:p>
            <a:pPr algn="just">
              <a:spcBef>
                <a:spcPct val="0"/>
              </a:spcBef>
              <a:buClrTx/>
              <a:buSzTx/>
              <a:buFontTx/>
              <a:buNone/>
            </a:pPr>
            <a:r>
              <a:rPr lang="en-US" altLang="en-US" sz="2400" b="1" dirty="0">
                <a:latin typeface="Liberation Serif" panose="02020603050405020304" pitchFamily="18" charset="0"/>
                <a:ea typeface="Liberation Serif" panose="02020603050405020304" pitchFamily="18" charset="0"/>
                <a:cs typeface="Liberation Serif" panose="02020603050405020304" pitchFamily="18" charset="0"/>
              </a:rPr>
              <a:t>Microsoft Windows: System/kernel level - Block Diagram</a:t>
            </a:r>
            <a:r>
              <a:rPr lang="en-GB" altLang="en-US" sz="2400" b="1" dirty="0">
                <a:latin typeface="Liberation Serif" panose="02020603050405020304" pitchFamily="18" charset="0"/>
                <a:ea typeface="Liberation Serif" panose="02020603050405020304" pitchFamily="18" charset="0"/>
                <a:cs typeface="Liberation Serif" panose="02020603050405020304" pitchFamily="18" charset="0"/>
              </a:rPr>
              <a:t> </a:t>
            </a:r>
          </a:p>
        </p:txBody>
      </p:sp>
      <p:graphicFrame>
        <p:nvGraphicFramePr>
          <p:cNvPr id="8" name="Object 4"/>
          <p:cNvGraphicFramePr>
            <a:graphicFrameLocks noChangeAspect="1"/>
          </p:cNvGraphicFramePr>
          <p:nvPr>
            <p:extLst>
              <p:ext uri="{D42A27DB-BD31-4B8C-83A1-F6EECF244321}">
                <p14:modId xmlns:p14="http://schemas.microsoft.com/office/powerpoint/2010/main" val="3769299361"/>
              </p:ext>
            </p:extLst>
          </p:nvPr>
        </p:nvGraphicFramePr>
        <p:xfrm>
          <a:off x="3581399" y="838201"/>
          <a:ext cx="7892143" cy="5150662"/>
        </p:xfrm>
        <a:graphic>
          <a:graphicData uri="http://schemas.openxmlformats.org/presentationml/2006/ole">
            <mc:AlternateContent xmlns:mc="http://schemas.openxmlformats.org/markup-compatibility/2006">
              <mc:Choice xmlns:v="urn:schemas-microsoft-com:vml" Requires="v">
                <p:oleObj spid="_x0000_s17437" name="VISIO" r:id="rId4" imgW="5372100" imgH="3473196" progId="Visio.Drawing.4">
                  <p:embed/>
                </p:oleObj>
              </mc:Choice>
              <mc:Fallback>
                <p:oleObj name="VISIO" r:id="rId4" imgW="5372100" imgH="3473196" progId="Visio.Drawing.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399" y="838201"/>
                        <a:ext cx="7892143" cy="515066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012700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
        <p:nvSpPr>
          <p:cNvPr id="8" name="Rectangle 3"/>
          <p:cNvSpPr>
            <a:spLocks noChangeArrowheads="1"/>
          </p:cNvSpPr>
          <p:nvPr/>
        </p:nvSpPr>
        <p:spPr bwMode="auto">
          <a:xfrm>
            <a:off x="3853542" y="228600"/>
            <a:ext cx="5638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lgn="l">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defRPr>
            </a:lvl2pPr>
            <a:lvl3pPr marL="1143000" indent="-228600" algn="l">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defRPr>
            </a:lvl3pPr>
            <a:lvl4pPr marL="1600200" indent="-228600" algn="l">
              <a:spcBef>
                <a:spcPct val="20000"/>
              </a:spcBef>
              <a:buClr>
                <a:schemeClr val="tx2"/>
              </a:buClr>
              <a:buSzPct val="100000"/>
              <a:buChar char="•"/>
              <a:defRPr sz="2000">
                <a:solidFill>
                  <a:schemeClr val="tx1"/>
                </a:solidFill>
                <a:latin typeface="Arial" panose="020B0604020202020204" pitchFamily="34" charset="0"/>
              </a:defRPr>
            </a:lvl4pPr>
            <a:lvl5pPr marL="2057400" indent="-228600" algn="l">
              <a:spcBef>
                <a:spcPct val="20000"/>
              </a:spcBef>
              <a:buClr>
                <a:schemeClr val="hlink"/>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9pPr>
          </a:lstStyle>
          <a:p>
            <a:pPr algn="just">
              <a:spcBef>
                <a:spcPct val="0"/>
              </a:spcBef>
              <a:buClrTx/>
              <a:buSzTx/>
              <a:buFontTx/>
              <a:buNone/>
            </a:pPr>
            <a:r>
              <a:rPr lang="en-US" altLang="en-US" sz="2400" b="1" dirty="0">
                <a:latin typeface="Liberation Serif" panose="02020603050405020304" pitchFamily="18" charset="0"/>
                <a:ea typeface="Liberation Serif" panose="02020603050405020304" pitchFamily="18" charset="0"/>
                <a:cs typeface="Liberation Serif" panose="02020603050405020304" pitchFamily="18" charset="0"/>
              </a:rPr>
              <a:t>Microsoft Windows: summary history</a:t>
            </a:r>
            <a:r>
              <a:rPr lang="en-GB" altLang="en-US" sz="2400" b="1" dirty="0">
                <a:latin typeface="Liberation Serif" panose="02020603050405020304" pitchFamily="18" charset="0"/>
                <a:ea typeface="Liberation Serif" panose="02020603050405020304" pitchFamily="18" charset="0"/>
                <a:cs typeface="Liberation Serif" panose="02020603050405020304" pitchFamily="18" charset="0"/>
              </a:rPr>
              <a:t> </a:t>
            </a:r>
          </a:p>
        </p:txBody>
      </p:sp>
      <p:pic>
        <p:nvPicPr>
          <p:cNvPr id="9" name="Picture 4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3542" y="840432"/>
            <a:ext cx="6139544" cy="460009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53542" y="5494956"/>
            <a:ext cx="6139544" cy="6327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7909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657" y="274638"/>
            <a:ext cx="8110161" cy="911905"/>
          </a:xfrm>
        </p:spPr>
        <p:txBody>
          <a:bodyPr/>
          <a:lstStyle/>
          <a:p>
            <a:r>
              <a:rPr lang="en-IE" dirty="0" smtClean="0"/>
              <a:t>Windows Processes &amp; Threads</a:t>
            </a:r>
            <a:endParaRPr lang="en-IE" dirty="0"/>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
        <p:nvSpPr>
          <p:cNvPr id="5" name="Content Placeholder 4"/>
          <p:cNvSpPr>
            <a:spLocks noGrp="1"/>
          </p:cNvSpPr>
          <p:nvPr>
            <p:ph idx="1"/>
          </p:nvPr>
        </p:nvSpPr>
        <p:spPr>
          <a:xfrm>
            <a:off x="609601" y="1491344"/>
            <a:ext cx="10962217" cy="4626882"/>
          </a:xfrm>
        </p:spPr>
        <p:txBody>
          <a:bodyPr/>
          <a:lstStyle/>
          <a:p>
            <a:r>
              <a:rPr lang="en-IE" b="1" dirty="0" smtClean="0"/>
              <a:t>Windows process</a:t>
            </a:r>
            <a:r>
              <a:rPr lang="en-IE" dirty="0" smtClean="0"/>
              <a:t>: </a:t>
            </a:r>
            <a:r>
              <a:rPr lang="en-IE" dirty="0"/>
              <a:t>The process is the traditional process based multitasking scheme where the process represents the program in </a:t>
            </a:r>
            <a:r>
              <a:rPr lang="en-IE" dirty="0" smtClean="0"/>
              <a:t>execution.</a:t>
            </a:r>
          </a:p>
          <a:p>
            <a:pPr lvl="1"/>
            <a:r>
              <a:rPr lang="en-IE" sz="2000" dirty="0"/>
              <a:t>The process environment, in terms of memory usage, registers etc., is defined for the process and the actual executing code is referred to as a </a:t>
            </a:r>
            <a:r>
              <a:rPr lang="en-IE" sz="2000" i="1" dirty="0"/>
              <a:t>thread of execution</a:t>
            </a:r>
            <a:r>
              <a:rPr lang="en-IE" sz="2000" dirty="0"/>
              <a:t>. Thus for any operating system’s process, we could refer to the </a:t>
            </a:r>
            <a:r>
              <a:rPr lang="en-IE" sz="2000" dirty="0" smtClean="0"/>
              <a:t>execution </a:t>
            </a:r>
            <a:r>
              <a:rPr lang="en-IE" sz="2000" dirty="0"/>
              <a:t>of code as the </a:t>
            </a:r>
            <a:r>
              <a:rPr lang="en-IE" sz="2000" i="1" dirty="0"/>
              <a:t>thread</a:t>
            </a:r>
            <a:r>
              <a:rPr lang="en-IE" sz="2000" dirty="0"/>
              <a:t> of execution. </a:t>
            </a:r>
            <a:endParaRPr lang="en-IE" sz="2000" dirty="0" smtClean="0"/>
          </a:p>
          <a:p>
            <a:pPr lvl="1"/>
            <a:r>
              <a:rPr lang="en-IE" sz="2000" dirty="0" smtClean="0"/>
              <a:t>Any traditional process would have a single thread of execution</a:t>
            </a:r>
          </a:p>
          <a:p>
            <a:pPr marL="457200" lvl="1" indent="0">
              <a:buNone/>
            </a:pPr>
            <a:endParaRPr lang="en-IE" sz="2000" dirty="0" smtClean="0"/>
          </a:p>
          <a:p>
            <a:r>
              <a:rPr lang="en-IE" b="1" dirty="0" smtClean="0"/>
              <a:t>Windows Thread: </a:t>
            </a:r>
            <a:r>
              <a:rPr lang="en-US" dirty="0"/>
              <a:t>In the Windows operating system a thread is a dispatchable unit of program execution, thus any process must have at least a single thread</a:t>
            </a:r>
            <a:r>
              <a:rPr lang="en-US" dirty="0" smtClean="0"/>
              <a:t>.</a:t>
            </a:r>
          </a:p>
          <a:p>
            <a:pPr lvl="1"/>
            <a:r>
              <a:rPr lang="en-IE" sz="2000" dirty="0"/>
              <a:t>However, Windows allows a single process to have multiple threads. Windows allows the multitasking of threads so a single process can have a number of threads executing simultaneously (in a time-sliced manner).</a:t>
            </a:r>
          </a:p>
          <a:p>
            <a:pPr lvl="1"/>
            <a:endParaRPr lang="en-IE" b="1" dirty="0"/>
          </a:p>
        </p:txBody>
      </p:sp>
    </p:spTree>
    <p:extLst>
      <p:ext uri="{BB962C8B-B14F-4D97-AF65-F5344CB8AC3E}">
        <p14:creationId xmlns:p14="http://schemas.microsoft.com/office/powerpoint/2010/main" val="41261065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49" y="1600201"/>
            <a:ext cx="4571737" cy="1135062"/>
          </a:xfrm>
        </p:spPr>
        <p:txBody>
          <a:bodyPr/>
          <a:lstStyle/>
          <a:p>
            <a:r>
              <a:rPr lang="en-IE" sz="2800" dirty="0" smtClean="0"/>
              <a:t>Concept: Windows Threads</a:t>
            </a:r>
            <a:endParaRPr lang="en-IE" sz="2800" dirty="0"/>
          </a:p>
        </p:txBody>
      </p:sp>
      <p:sp>
        <p:nvSpPr>
          <p:cNvPr id="3" name="Content Placeholder 2"/>
          <p:cNvSpPr>
            <a:spLocks noGrp="1"/>
          </p:cNvSpPr>
          <p:nvPr>
            <p:ph idx="1"/>
          </p:nvPr>
        </p:nvSpPr>
        <p:spPr>
          <a:xfrm>
            <a:off x="609602" y="1600201"/>
            <a:ext cx="1349828" cy="3341914"/>
          </a:xfrm>
        </p:spPr>
        <p:txBody>
          <a:bodyPr/>
          <a:lstStyle/>
          <a:p>
            <a:pPr>
              <a:spcBef>
                <a:spcPct val="0"/>
              </a:spcBef>
              <a:buClrTx/>
              <a:buSzTx/>
              <a:buNone/>
            </a:pPr>
            <a:endParaRPr lang="en-IE" altLang="en-US" b="1" dirty="0"/>
          </a:p>
          <a:p>
            <a:pPr>
              <a:spcBef>
                <a:spcPct val="0"/>
              </a:spcBef>
              <a:buClrTx/>
              <a:buSzTx/>
              <a:buFontTx/>
              <a:buNone/>
            </a:pPr>
            <a:endParaRPr lang="en-IE" altLang="en-US" b="1" dirty="0"/>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graphicFrame>
        <p:nvGraphicFramePr>
          <p:cNvPr id="14" name="Object 6"/>
          <p:cNvGraphicFramePr>
            <a:graphicFrameLocks noChangeAspect="1"/>
          </p:cNvGraphicFramePr>
          <p:nvPr>
            <p:extLst>
              <p:ext uri="{D42A27DB-BD31-4B8C-83A1-F6EECF244321}">
                <p14:modId xmlns:p14="http://schemas.microsoft.com/office/powerpoint/2010/main" val="3972315870"/>
              </p:ext>
            </p:extLst>
          </p:nvPr>
        </p:nvGraphicFramePr>
        <p:xfrm>
          <a:off x="5257800" y="0"/>
          <a:ext cx="4474029" cy="6230921"/>
        </p:xfrm>
        <a:graphic>
          <a:graphicData uri="http://schemas.openxmlformats.org/presentationml/2006/ole">
            <mc:AlternateContent xmlns:mc="http://schemas.openxmlformats.org/markup-compatibility/2006">
              <mc:Choice xmlns:v="urn:schemas-microsoft-com:vml" Requires="v">
                <p:oleObj spid="_x0000_s18454" name="VISIO" r:id="rId4" imgW="3483864" imgH="6004560" progId="Visio.Drawing.4">
                  <p:embed/>
                </p:oleObj>
              </mc:Choice>
              <mc:Fallback>
                <p:oleObj name="VISIO" r:id="rId4" imgW="3483864" imgH="6004560" progId="Visio.Drawing.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0"/>
                        <a:ext cx="4474029" cy="6230921"/>
                      </a:xfrm>
                      <a:prstGeom prst="rect">
                        <a:avLst/>
                      </a:prstGeom>
                      <a:solidFill>
                        <a:schemeClr val="accent2">
                          <a:lumMod val="20000"/>
                          <a:lumOff val="80000"/>
                        </a:schemeClr>
                      </a:solidFill>
                      <a:ln>
                        <a:noFill/>
                      </a:ln>
                      <a:effectLst/>
                      <a:extLst/>
                    </p:spPr>
                  </p:pic>
                </p:oleObj>
              </mc:Fallback>
            </mc:AlternateContent>
          </a:graphicData>
        </a:graphic>
      </p:graphicFrame>
    </p:spTree>
    <p:extLst>
      <p:ext uri="{BB962C8B-B14F-4D97-AF65-F5344CB8AC3E}">
        <p14:creationId xmlns:p14="http://schemas.microsoft.com/office/powerpoint/2010/main" val="34471761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1600200"/>
            <a:ext cx="1763485" cy="1328057"/>
          </a:xfrm>
        </p:spPr>
        <p:txBody>
          <a:bodyPr/>
          <a:lstStyle/>
          <a:p>
            <a:pPr marL="0" indent="0">
              <a:buNone/>
            </a:pPr>
            <a:r>
              <a:rPr lang="en-US" altLang="en-US" b="1" dirty="0" smtClean="0"/>
              <a:t>Windows Priority Levels</a:t>
            </a:r>
            <a:endParaRPr lang="en-US" altLang="en-US" b="1" dirty="0"/>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graphicFrame>
        <p:nvGraphicFramePr>
          <p:cNvPr id="27" name="Object 3"/>
          <p:cNvGraphicFramePr>
            <a:graphicFrameLocks noChangeAspect="1"/>
          </p:cNvGraphicFramePr>
          <p:nvPr>
            <p:extLst>
              <p:ext uri="{D42A27DB-BD31-4B8C-83A1-F6EECF244321}">
                <p14:modId xmlns:p14="http://schemas.microsoft.com/office/powerpoint/2010/main" val="1735226400"/>
              </p:ext>
            </p:extLst>
          </p:nvPr>
        </p:nvGraphicFramePr>
        <p:xfrm>
          <a:off x="4212771" y="216807"/>
          <a:ext cx="5965372" cy="6019800"/>
        </p:xfrm>
        <a:graphic>
          <a:graphicData uri="http://schemas.openxmlformats.org/presentationml/2006/ole">
            <mc:AlternateContent xmlns:mc="http://schemas.openxmlformats.org/markup-compatibility/2006">
              <mc:Choice xmlns:v="urn:schemas-microsoft-com:vml" Requires="v">
                <p:oleObj spid="_x0000_s19478" name="VISIO" r:id="rId4" imgW="6675120" imgH="6220968" progId="Visio.Drawing.6">
                  <p:embed/>
                </p:oleObj>
              </mc:Choice>
              <mc:Fallback>
                <p:oleObj name="VISIO" r:id="rId4" imgW="6675120" imgH="6220968"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2771" y="216807"/>
                        <a:ext cx="5965372" cy="6019800"/>
                      </a:xfrm>
                      <a:prstGeom prst="rect">
                        <a:avLst/>
                      </a:prstGeom>
                      <a:noFill/>
                      <a:ln>
                        <a:noFill/>
                      </a:ln>
                      <a:extLst/>
                    </p:spPr>
                  </p:pic>
                </p:oleObj>
              </mc:Fallback>
            </mc:AlternateContent>
          </a:graphicData>
        </a:graphic>
      </p:graphicFrame>
      <p:sp>
        <p:nvSpPr>
          <p:cNvPr id="28" name="Rectangle 5"/>
          <p:cNvSpPr>
            <a:spLocks noChangeArrowheads="1"/>
          </p:cNvSpPr>
          <p:nvPr/>
        </p:nvSpPr>
        <p:spPr bwMode="auto">
          <a:xfrm>
            <a:off x="484414" y="3526970"/>
            <a:ext cx="1872343"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lgn="l">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defRPr>
            </a:lvl2pPr>
            <a:lvl3pPr marL="1143000" indent="-228600" algn="l">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defRPr>
            </a:lvl3pPr>
            <a:lvl4pPr marL="1600200" indent="-228600" algn="l">
              <a:spcBef>
                <a:spcPct val="20000"/>
              </a:spcBef>
              <a:buClr>
                <a:schemeClr val="tx2"/>
              </a:buClr>
              <a:buSzPct val="100000"/>
              <a:buChar char="•"/>
              <a:defRPr sz="2000">
                <a:solidFill>
                  <a:schemeClr val="tx1"/>
                </a:solidFill>
                <a:latin typeface="Arial" panose="020B0604020202020204" pitchFamily="34" charset="0"/>
              </a:defRPr>
            </a:lvl4pPr>
            <a:lvl5pPr marL="2057400" indent="-228600" algn="l">
              <a:spcBef>
                <a:spcPct val="20000"/>
              </a:spcBef>
              <a:buClr>
                <a:schemeClr val="hlink"/>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9pPr>
          </a:lstStyle>
          <a:p>
            <a:pPr>
              <a:spcBef>
                <a:spcPct val="0"/>
              </a:spcBef>
              <a:buClrTx/>
              <a:buSzTx/>
              <a:buFontTx/>
              <a:buNone/>
            </a:pPr>
            <a:r>
              <a:rPr lang="en-GB" altLang="en-US" sz="2000" dirty="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rPr>
              <a:t>Post Windows NT-4 two additional priority classes, </a:t>
            </a:r>
            <a:r>
              <a:rPr lang="en-GB" altLang="en-US" sz="2000" i="1" dirty="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rPr>
              <a:t>Below Normal</a:t>
            </a:r>
            <a:r>
              <a:rPr lang="en-GB" altLang="en-US" sz="2000" dirty="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rPr>
              <a:t> and </a:t>
            </a:r>
            <a:r>
              <a:rPr lang="en-GB" altLang="en-US" sz="2000" i="1" dirty="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rPr>
              <a:t>Above Normal</a:t>
            </a:r>
            <a:r>
              <a:rPr lang="en-GB" altLang="en-US" sz="2000" dirty="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rPr>
              <a:t> were introduced.</a:t>
            </a:r>
            <a:r>
              <a:rPr lang="en-GB" altLang="en-US" sz="2000" dirty="0">
                <a:latin typeface="Liberation Serif" panose="02020603050405020304" pitchFamily="18" charset="0"/>
                <a:ea typeface="Liberation Serif" panose="02020603050405020304" pitchFamily="18" charset="0"/>
                <a:cs typeface="Liberation Serif" panose="02020603050405020304" pitchFamily="18" charset="0"/>
              </a:rPr>
              <a:t> </a:t>
            </a:r>
          </a:p>
        </p:txBody>
      </p:sp>
    </p:spTree>
    <p:extLst>
      <p:ext uri="{BB962C8B-B14F-4D97-AF65-F5344CB8AC3E}">
        <p14:creationId xmlns:p14="http://schemas.microsoft.com/office/powerpoint/2010/main" val="1756835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Unit </a:t>
            </a:r>
            <a:r>
              <a:rPr lang="en-IE" dirty="0" smtClean="0"/>
              <a:t>4 </a:t>
            </a:r>
            <a:r>
              <a:rPr lang="en-IE" dirty="0" smtClean="0"/>
              <a:t>Learning Objectives</a:t>
            </a:r>
            <a:endParaRPr lang="en-IE" dirty="0"/>
          </a:p>
        </p:txBody>
      </p:sp>
      <p:sp>
        <p:nvSpPr>
          <p:cNvPr id="3" name="Content Placeholder 2"/>
          <p:cNvSpPr>
            <a:spLocks noGrp="1"/>
          </p:cNvSpPr>
          <p:nvPr>
            <p:ph idx="1"/>
          </p:nvPr>
        </p:nvSpPr>
        <p:spPr/>
        <p:txBody>
          <a:bodyPr/>
          <a:lstStyle/>
          <a:p>
            <a:r>
              <a:rPr lang="en-IE" dirty="0" smtClean="0"/>
              <a:t>To provide </a:t>
            </a:r>
            <a:r>
              <a:rPr lang="en-IE" dirty="0" smtClean="0"/>
              <a:t>a practical example of UNIX Scheduler operation</a:t>
            </a:r>
            <a:endParaRPr lang="en-IE" dirty="0" smtClean="0"/>
          </a:p>
          <a:p>
            <a:r>
              <a:rPr lang="en-IE" dirty="0" smtClean="0"/>
              <a:t>To </a:t>
            </a:r>
            <a:r>
              <a:rPr lang="en-IE" dirty="0" smtClean="0"/>
              <a:t>explain the structure and operation of the Windows Scheduler</a:t>
            </a:r>
          </a:p>
          <a:p>
            <a:r>
              <a:rPr lang="en-IE" dirty="0" smtClean="0"/>
              <a:t>To </a:t>
            </a:r>
            <a:r>
              <a:rPr lang="en-IE" dirty="0" smtClean="0"/>
              <a:t>provide an overview of Inter-process communication (IPC) </a:t>
            </a:r>
            <a:r>
              <a:rPr lang="en-IE" dirty="0" smtClean="0"/>
              <a:t>using named pipes at the shell </a:t>
            </a:r>
            <a:r>
              <a:rPr lang="en-IE" dirty="0" smtClean="0"/>
              <a:t>level</a:t>
            </a:r>
          </a:p>
          <a:p>
            <a:r>
              <a:rPr lang="en-IE" dirty="0" smtClean="0"/>
              <a:t>To provide examples of </a:t>
            </a:r>
            <a:r>
              <a:rPr lang="en-IE" dirty="0" smtClean="0"/>
              <a:t>concurrent processes execution and jobs control</a:t>
            </a:r>
            <a:r>
              <a:rPr lang="en-IE" dirty="0" smtClean="0"/>
              <a:t> </a:t>
            </a:r>
            <a:r>
              <a:rPr lang="en-IE" dirty="0" smtClean="0"/>
              <a:t>in Linux</a:t>
            </a:r>
            <a:endParaRPr lang="en-IE" dirty="0"/>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36775015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8304" y="170882"/>
            <a:ext cx="9057218" cy="933676"/>
          </a:xfrm>
        </p:spPr>
        <p:txBody>
          <a:bodyPr/>
          <a:lstStyle/>
          <a:p>
            <a:r>
              <a:rPr lang="en-IE" dirty="0" smtClean="0"/>
              <a:t>Windows Process &amp; Thread Priorities</a:t>
            </a:r>
            <a:endParaRPr lang="en-IE" dirty="0"/>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
        <p:nvSpPr>
          <p:cNvPr id="18" name="Text Box 71"/>
          <p:cNvSpPr txBox="1">
            <a:spLocks noChangeArrowheads="1"/>
          </p:cNvSpPr>
          <p:nvPr/>
        </p:nvSpPr>
        <p:spPr bwMode="auto">
          <a:xfrm>
            <a:off x="609601" y="1670956"/>
            <a:ext cx="4093028" cy="805543"/>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a:lstStyle>
            <a:lvl1pPr algn="l">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lgn="l">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defRPr>
            </a:lvl2pPr>
            <a:lvl3pPr marL="1143000" indent="-228600" algn="l">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defRPr>
            </a:lvl3pPr>
            <a:lvl4pPr marL="1600200" indent="-228600" algn="l">
              <a:spcBef>
                <a:spcPct val="20000"/>
              </a:spcBef>
              <a:buClr>
                <a:schemeClr val="tx2"/>
              </a:buClr>
              <a:buSzPct val="100000"/>
              <a:buChar char="•"/>
              <a:defRPr sz="2000">
                <a:solidFill>
                  <a:schemeClr val="tx1"/>
                </a:solidFill>
                <a:latin typeface="Arial" panose="020B0604020202020204" pitchFamily="34" charset="0"/>
              </a:defRPr>
            </a:lvl4pPr>
            <a:lvl5pPr marL="2057400" indent="-228600" algn="l">
              <a:spcBef>
                <a:spcPct val="20000"/>
              </a:spcBef>
              <a:buClr>
                <a:schemeClr val="hlink"/>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9pPr>
          </a:lstStyle>
          <a:p>
            <a:pPr>
              <a:spcBef>
                <a:spcPct val="0"/>
              </a:spcBef>
              <a:buClrTx/>
              <a:buSzTx/>
              <a:buFontTx/>
              <a:buNone/>
            </a:pPr>
            <a:r>
              <a:rPr kumimoji="0" lang="en-IE" altLang="en-US" sz="2000" b="1" noProof="1">
                <a:ln w="0"/>
                <a:latin typeface="Liberation Serif" panose="02020603050405020304" pitchFamily="18" charset="0"/>
                <a:ea typeface="Liberation Serif" panose="02020603050405020304" pitchFamily="18" charset="0"/>
                <a:cs typeface="Liberation Serif" panose="02020603050405020304" pitchFamily="18" charset="0"/>
              </a:rPr>
              <a:t>A Process is assigned a Priority Class:</a:t>
            </a:r>
            <a:endParaRPr kumimoji="0" lang="en-US" altLang="en-US" sz="2000" b="1" dirty="0">
              <a:ln w="0"/>
              <a:latin typeface="Liberation Serif" panose="02020603050405020304" pitchFamily="18" charset="0"/>
              <a:ea typeface="Liberation Serif" panose="02020603050405020304" pitchFamily="18" charset="0"/>
              <a:cs typeface="Liberation Serif" panose="02020603050405020304" pitchFamily="18" charset="0"/>
            </a:endParaRPr>
          </a:p>
        </p:txBody>
      </p:sp>
      <p:graphicFrame>
        <p:nvGraphicFramePr>
          <p:cNvPr id="19" name="Object 69"/>
          <p:cNvGraphicFramePr>
            <a:graphicFrameLocks noChangeAspect="1"/>
          </p:cNvGraphicFramePr>
          <p:nvPr>
            <p:extLst>
              <p:ext uri="{D42A27DB-BD31-4B8C-83A1-F6EECF244321}">
                <p14:modId xmlns:p14="http://schemas.microsoft.com/office/powerpoint/2010/main" val="2966488664"/>
              </p:ext>
            </p:extLst>
          </p:nvPr>
        </p:nvGraphicFramePr>
        <p:xfrm>
          <a:off x="609601" y="2667000"/>
          <a:ext cx="4657406" cy="2656114"/>
        </p:xfrm>
        <a:graphic>
          <a:graphicData uri="http://schemas.openxmlformats.org/presentationml/2006/ole">
            <mc:AlternateContent xmlns:mc="http://schemas.openxmlformats.org/markup-compatibility/2006">
              <mc:Choice xmlns:v="urn:schemas-microsoft-com:vml" Requires="v">
                <p:oleObj spid="_x0000_s20514" name="VISIO" r:id="rId4" imgW="2668524" imgH="1478280" progId="Visio.Drawing.4">
                  <p:embed/>
                </p:oleObj>
              </mc:Choice>
              <mc:Fallback>
                <p:oleObj name="VISIO" r:id="rId4" imgW="2668524" imgH="1478280" progId="Visio.Drawing.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1" y="2667000"/>
                        <a:ext cx="4657406" cy="2656114"/>
                      </a:xfrm>
                      <a:prstGeom prst="rect">
                        <a:avLst/>
                      </a:prstGeom>
                      <a:solidFill>
                        <a:schemeClr val="accent2">
                          <a:lumMod val="20000"/>
                          <a:lumOff val="80000"/>
                        </a:schemeClr>
                      </a:solidFill>
                      <a:ln>
                        <a:noFill/>
                      </a:ln>
                      <a:effectLst/>
                      <a:extLst/>
                    </p:spPr>
                  </p:pic>
                </p:oleObj>
              </mc:Fallback>
            </mc:AlternateContent>
          </a:graphicData>
        </a:graphic>
      </p:graphicFrame>
      <p:sp>
        <p:nvSpPr>
          <p:cNvPr id="20" name="Text Box 72"/>
          <p:cNvSpPr txBox="1">
            <a:spLocks noChangeArrowheads="1"/>
          </p:cNvSpPr>
          <p:nvPr/>
        </p:nvSpPr>
        <p:spPr bwMode="auto">
          <a:xfrm>
            <a:off x="5845629" y="1600198"/>
            <a:ext cx="4256314" cy="876301"/>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a:lstStyle>
            <a:lvl1pPr algn="l">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lgn="l">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defRPr>
            </a:lvl2pPr>
            <a:lvl3pPr marL="1143000" indent="-228600" algn="l">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defRPr>
            </a:lvl3pPr>
            <a:lvl4pPr marL="1600200" indent="-228600" algn="l">
              <a:spcBef>
                <a:spcPct val="20000"/>
              </a:spcBef>
              <a:buClr>
                <a:schemeClr val="tx2"/>
              </a:buClr>
              <a:buSzPct val="100000"/>
              <a:buChar char="•"/>
              <a:defRPr sz="2000">
                <a:solidFill>
                  <a:schemeClr val="tx1"/>
                </a:solidFill>
                <a:latin typeface="Arial" panose="020B0604020202020204" pitchFamily="34" charset="0"/>
              </a:defRPr>
            </a:lvl4pPr>
            <a:lvl5pPr marL="2057400" indent="-228600" algn="l">
              <a:spcBef>
                <a:spcPct val="20000"/>
              </a:spcBef>
              <a:buClr>
                <a:schemeClr val="hlink"/>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9pPr>
          </a:lstStyle>
          <a:p>
            <a:pPr>
              <a:spcBef>
                <a:spcPct val="0"/>
              </a:spcBef>
              <a:buClrTx/>
              <a:buSzTx/>
              <a:buFontTx/>
              <a:buNone/>
            </a:pPr>
            <a:r>
              <a:rPr kumimoji="0" lang="en-US" altLang="en-US" sz="2000" b="1" dirty="0">
                <a:latin typeface="Liberation Serif" panose="02020603050405020304" pitchFamily="18" charset="0"/>
                <a:ea typeface="Liberation Serif" panose="02020603050405020304" pitchFamily="18" charset="0"/>
                <a:cs typeface="Liberation Serif" panose="02020603050405020304" pitchFamily="18" charset="0"/>
              </a:rPr>
              <a:t>A thread is assigned a priority relative to its process Priority Class:</a:t>
            </a:r>
          </a:p>
        </p:txBody>
      </p:sp>
      <p:graphicFrame>
        <p:nvGraphicFramePr>
          <p:cNvPr id="21" name="Object 70"/>
          <p:cNvGraphicFramePr>
            <a:graphicFrameLocks noChangeAspect="1"/>
          </p:cNvGraphicFramePr>
          <p:nvPr>
            <p:extLst>
              <p:ext uri="{D42A27DB-BD31-4B8C-83A1-F6EECF244321}">
                <p14:modId xmlns:p14="http://schemas.microsoft.com/office/powerpoint/2010/main" val="834008215"/>
              </p:ext>
            </p:extLst>
          </p:nvPr>
        </p:nvGraphicFramePr>
        <p:xfrm>
          <a:off x="5845629" y="2667000"/>
          <a:ext cx="4452258" cy="2671355"/>
        </p:xfrm>
        <a:graphic>
          <a:graphicData uri="http://schemas.openxmlformats.org/presentationml/2006/ole">
            <mc:AlternateContent xmlns:mc="http://schemas.openxmlformats.org/markup-compatibility/2006">
              <mc:Choice xmlns:v="urn:schemas-microsoft-com:vml" Requires="v">
                <p:oleObj spid="_x0000_s20515" name="VISIO" r:id="rId6" imgW="2276856" imgH="1272540" progId="Visio.Drawing.4">
                  <p:embed/>
                </p:oleObj>
              </mc:Choice>
              <mc:Fallback>
                <p:oleObj name="VISIO" r:id="rId6" imgW="2276856" imgH="1272540" progId="Visio.Drawing.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45629" y="2667000"/>
                        <a:ext cx="4452258" cy="2671355"/>
                      </a:xfrm>
                      <a:prstGeom prst="rect">
                        <a:avLst/>
                      </a:prstGeom>
                      <a:solidFill>
                        <a:schemeClr val="accent2">
                          <a:lumMod val="20000"/>
                          <a:lumOff val="80000"/>
                        </a:schemeClr>
                      </a:solidFill>
                      <a:ln>
                        <a:noFill/>
                      </a:ln>
                      <a:effectLst/>
                      <a:extLst/>
                    </p:spPr>
                  </p:pic>
                </p:oleObj>
              </mc:Fallback>
            </mc:AlternateContent>
          </a:graphicData>
        </a:graphic>
      </p:graphicFrame>
    </p:spTree>
    <p:extLst>
      <p:ext uri="{BB962C8B-B14F-4D97-AF65-F5344CB8AC3E}">
        <p14:creationId xmlns:p14="http://schemas.microsoft.com/office/powerpoint/2010/main" val="33253460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657" y="274638"/>
            <a:ext cx="8110161" cy="924178"/>
          </a:xfrm>
        </p:spPr>
        <p:txBody>
          <a:bodyPr/>
          <a:lstStyle/>
          <a:p>
            <a:r>
              <a:rPr lang="en-IE" dirty="0" smtClean="0"/>
              <a:t>Time Quantum</a:t>
            </a:r>
            <a:endParaRPr lang="en-IE" dirty="0"/>
          </a:p>
        </p:txBody>
      </p:sp>
      <p:sp>
        <p:nvSpPr>
          <p:cNvPr id="3" name="Content Placeholder 2"/>
          <p:cNvSpPr>
            <a:spLocks noGrp="1"/>
          </p:cNvSpPr>
          <p:nvPr>
            <p:ph idx="1"/>
          </p:nvPr>
        </p:nvSpPr>
        <p:spPr>
          <a:xfrm>
            <a:off x="609601" y="1600200"/>
            <a:ext cx="10962217" cy="4561114"/>
          </a:xfrm>
        </p:spPr>
        <p:txBody>
          <a:bodyPr/>
          <a:lstStyle/>
          <a:p>
            <a:r>
              <a:rPr lang="en-GB" b="1" dirty="0" smtClean="0"/>
              <a:t>Microsoft Windows</a:t>
            </a:r>
          </a:p>
          <a:p>
            <a:pPr lvl="1"/>
            <a:r>
              <a:rPr lang="en-GB" sz="2000" b="1" dirty="0" smtClean="0"/>
              <a:t>The Windows Server OS has a time quantum of 120 </a:t>
            </a:r>
            <a:r>
              <a:rPr lang="en-GB" sz="2000" b="1" dirty="0" err="1" smtClean="0"/>
              <a:t>ms</a:t>
            </a:r>
            <a:endParaRPr lang="en-GB" sz="2000" b="1" dirty="0" smtClean="0"/>
          </a:p>
          <a:p>
            <a:pPr lvl="1"/>
            <a:r>
              <a:rPr lang="en-GB" sz="2000" b="1" dirty="0" smtClean="0"/>
              <a:t>The Windows Workstation/Desktop OS has a time quantum of 10 </a:t>
            </a:r>
            <a:r>
              <a:rPr lang="en-GB" sz="2000" b="1" dirty="0" err="1" smtClean="0"/>
              <a:t>ms</a:t>
            </a:r>
            <a:r>
              <a:rPr lang="en-GB" sz="2000" b="1" dirty="0" smtClean="0"/>
              <a:t> or 20 </a:t>
            </a:r>
            <a:r>
              <a:rPr lang="en-GB" sz="2000" b="1" dirty="0" err="1" smtClean="0"/>
              <a:t>ms</a:t>
            </a:r>
            <a:endParaRPr lang="en-GB" sz="2000" b="1" dirty="0" smtClean="0"/>
          </a:p>
          <a:p>
            <a:pPr lvl="1"/>
            <a:endParaRPr lang="en-IE" sz="2000" dirty="0"/>
          </a:p>
          <a:p>
            <a:r>
              <a:rPr lang="en-IE" b="1" dirty="0" smtClean="0"/>
              <a:t>Linux</a:t>
            </a:r>
          </a:p>
          <a:p>
            <a:pPr lvl="1"/>
            <a:r>
              <a:rPr lang="en-IE" sz="2000" b="1" dirty="0" smtClean="0"/>
              <a:t>Server (Red Hat) OS has an adjustable time quantum of 1 </a:t>
            </a:r>
            <a:r>
              <a:rPr lang="en-IE" sz="2000" b="1" dirty="0" err="1" smtClean="0"/>
              <a:t>ms</a:t>
            </a:r>
            <a:r>
              <a:rPr lang="en-IE" sz="2000" b="1" dirty="0" smtClean="0"/>
              <a:t> (lowest value). Typical real-time scheduling time quantum is 1000000 us or 1 s.  </a:t>
            </a:r>
            <a:r>
              <a:rPr lang="en-IE" sz="1600" b="1" dirty="0" smtClean="0">
                <a:solidFill>
                  <a:srgbClr val="0070C0"/>
                </a:solidFill>
              </a:rPr>
              <a:t>(/proc/sys/kernel/</a:t>
            </a:r>
            <a:r>
              <a:rPr lang="en-IE" sz="1600" b="1" dirty="0" err="1" smtClean="0">
                <a:solidFill>
                  <a:srgbClr val="0070C0"/>
                </a:solidFill>
              </a:rPr>
              <a:t>sched_rt_period_us</a:t>
            </a:r>
            <a:r>
              <a:rPr lang="en-IE" sz="1600" b="1" dirty="0" smtClean="0">
                <a:solidFill>
                  <a:srgbClr val="0070C0"/>
                </a:solidFill>
              </a:rPr>
              <a:t>)</a:t>
            </a:r>
          </a:p>
          <a:p>
            <a:pPr lvl="1"/>
            <a:r>
              <a:rPr lang="en-IE" sz="2000" b="1" dirty="0" smtClean="0">
                <a:solidFill>
                  <a:schemeClr val="tx1"/>
                </a:solidFill>
              </a:rPr>
              <a:t>Workstation (Ubuntu) OS has a </a:t>
            </a:r>
            <a:r>
              <a:rPr lang="en-IE" sz="2000" b="1" dirty="0" err="1" smtClean="0">
                <a:solidFill>
                  <a:schemeClr val="tx1"/>
                </a:solidFill>
              </a:rPr>
              <a:t>tunable</a:t>
            </a:r>
            <a:r>
              <a:rPr lang="en-IE" sz="2000" b="1" dirty="0" smtClean="0">
                <a:solidFill>
                  <a:schemeClr val="tx1"/>
                </a:solidFill>
              </a:rPr>
              <a:t> time quantum of 100 </a:t>
            </a:r>
            <a:r>
              <a:rPr lang="en-IE" sz="2000" b="1" dirty="0" err="1" smtClean="0">
                <a:solidFill>
                  <a:schemeClr val="tx1"/>
                </a:solidFill>
              </a:rPr>
              <a:t>ms</a:t>
            </a:r>
            <a:r>
              <a:rPr lang="en-IE" sz="2000" b="1" dirty="0" smtClean="0">
                <a:solidFill>
                  <a:schemeClr val="tx1"/>
                </a:solidFill>
              </a:rPr>
              <a:t>. </a:t>
            </a:r>
            <a:r>
              <a:rPr lang="en-IE" sz="2000" b="1" dirty="0" smtClean="0">
                <a:solidFill>
                  <a:srgbClr val="0070C0"/>
                </a:solidFill>
              </a:rPr>
              <a:t>(</a:t>
            </a:r>
            <a:r>
              <a:rPr lang="en-IE" sz="2000" dirty="0" smtClean="0">
                <a:solidFill>
                  <a:srgbClr val="0070C0"/>
                </a:solidFill>
              </a:rPr>
              <a:t>/proc/sys/kernel/</a:t>
            </a:r>
            <a:r>
              <a:rPr lang="en-IE" sz="2000" dirty="0" err="1" smtClean="0">
                <a:solidFill>
                  <a:srgbClr val="0070C0"/>
                </a:solidFill>
              </a:rPr>
              <a:t>sched_rr_timeslice_ms</a:t>
            </a:r>
            <a:r>
              <a:rPr lang="en-IE" sz="2000" dirty="0" smtClean="0">
                <a:solidFill>
                  <a:srgbClr val="0070C0"/>
                </a:solidFill>
              </a:rPr>
              <a:t>)</a:t>
            </a:r>
          </a:p>
          <a:p>
            <a:pPr marL="0" indent="0">
              <a:buNone/>
            </a:pPr>
            <a:r>
              <a:rPr lang="en-IE" sz="2000" b="1" dirty="0" smtClean="0">
                <a:solidFill>
                  <a:schemeClr val="accent1"/>
                </a:solidFill>
              </a:rPr>
              <a:t>hristo@hristo-lubuntu18</a:t>
            </a:r>
            <a:r>
              <a:rPr lang="en-IE" sz="2000" b="1" dirty="0">
                <a:solidFill>
                  <a:schemeClr val="tx1"/>
                </a:solidFill>
              </a:rPr>
              <a:t>:</a:t>
            </a:r>
            <a:r>
              <a:rPr lang="en-IE" sz="2000" b="1" dirty="0">
                <a:solidFill>
                  <a:schemeClr val="accent1"/>
                </a:solidFill>
              </a:rPr>
              <a:t>~</a:t>
            </a:r>
            <a:r>
              <a:rPr lang="en-IE" sz="2000" b="1" dirty="0">
                <a:solidFill>
                  <a:schemeClr val="tx1"/>
                </a:solidFill>
              </a:rPr>
              <a:t>$</a:t>
            </a:r>
            <a:r>
              <a:rPr lang="en-IE" sz="2000" b="1" dirty="0">
                <a:solidFill>
                  <a:srgbClr val="0070C0"/>
                </a:solidFill>
              </a:rPr>
              <a:t> </a:t>
            </a:r>
            <a:r>
              <a:rPr lang="en-IE" sz="2000" b="1" dirty="0" err="1">
                <a:solidFill>
                  <a:schemeClr val="tx1"/>
                </a:solidFill>
              </a:rPr>
              <a:t>sysctl</a:t>
            </a:r>
            <a:r>
              <a:rPr lang="en-IE" sz="2000" b="1" dirty="0">
                <a:solidFill>
                  <a:schemeClr val="tx1"/>
                </a:solidFill>
              </a:rPr>
              <a:t> </a:t>
            </a:r>
            <a:r>
              <a:rPr lang="en-IE" sz="2000" b="1" dirty="0" err="1">
                <a:solidFill>
                  <a:schemeClr val="tx1"/>
                </a:solidFill>
              </a:rPr>
              <a:t>kernel.sched_rr_timeslice_ms</a:t>
            </a:r>
            <a:r>
              <a:rPr lang="en-IE" sz="2000" b="1" dirty="0">
                <a:solidFill>
                  <a:schemeClr val="tx1"/>
                </a:solidFill>
              </a:rPr>
              <a:t> </a:t>
            </a:r>
          </a:p>
          <a:p>
            <a:pPr marL="0" indent="0">
              <a:buNone/>
            </a:pPr>
            <a:r>
              <a:rPr lang="en-IE" sz="2000" b="1" dirty="0" err="1">
                <a:solidFill>
                  <a:schemeClr val="tx1"/>
                </a:solidFill>
              </a:rPr>
              <a:t>kernel.sched_rr_timeslice_ms</a:t>
            </a:r>
            <a:r>
              <a:rPr lang="en-IE" sz="2000" b="1" dirty="0">
                <a:solidFill>
                  <a:schemeClr val="tx1"/>
                </a:solidFill>
              </a:rPr>
              <a:t> = 100</a:t>
            </a:r>
            <a:endParaRPr lang="en-IE" sz="2000" b="1" dirty="0">
              <a:solidFill>
                <a:schemeClr val="tx1"/>
              </a:solidFill>
            </a:endParaRPr>
          </a:p>
          <a:p>
            <a:pPr marL="457200" lvl="1" indent="0">
              <a:buNone/>
            </a:pPr>
            <a:endParaRPr lang="en-GB" sz="2000" b="1" dirty="0"/>
          </a:p>
        </p:txBody>
      </p:sp>
      <p:sp>
        <p:nvSpPr>
          <p:cNvPr id="5" name="Date Placeholder 4"/>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42480100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5"/>
          <p:cNvGraphicFramePr>
            <a:graphicFrameLocks noChangeAspect="1"/>
          </p:cNvGraphicFramePr>
          <p:nvPr>
            <p:extLst/>
          </p:nvPr>
        </p:nvGraphicFramePr>
        <p:xfrm>
          <a:off x="5017274" y="233916"/>
          <a:ext cx="7020000" cy="5881112"/>
        </p:xfrm>
        <a:graphic>
          <a:graphicData uri="http://schemas.openxmlformats.org/presentationml/2006/ole">
            <mc:AlternateContent xmlns:mc="http://schemas.openxmlformats.org/markup-compatibility/2006">
              <mc:Choice xmlns:v="urn:schemas-microsoft-com:vml" Requires="v">
                <p:oleObj spid="_x0000_s11344" name="VISIO" r:id="rId4" imgW="5603748" imgH="4770120" progId="Visio.Drawing.6">
                  <p:embed/>
                </p:oleObj>
              </mc:Choice>
              <mc:Fallback>
                <p:oleObj name="VISIO" r:id="rId4" imgW="5603748" imgH="477012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7274" y="233916"/>
                        <a:ext cx="7020000" cy="588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3"/>
          <p:cNvSpPr>
            <a:spLocks noChangeArrowheads="1"/>
          </p:cNvSpPr>
          <p:nvPr/>
        </p:nvSpPr>
        <p:spPr bwMode="auto">
          <a:xfrm>
            <a:off x="496186" y="1857154"/>
            <a:ext cx="281054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lgn="l">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defRPr>
            </a:lvl2pPr>
            <a:lvl3pPr marL="1143000" indent="-228600" algn="l">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defRPr>
            </a:lvl3pPr>
            <a:lvl4pPr marL="1600200" indent="-228600" algn="l">
              <a:spcBef>
                <a:spcPct val="20000"/>
              </a:spcBef>
              <a:buClr>
                <a:schemeClr val="tx2"/>
              </a:buClr>
              <a:buSzPct val="100000"/>
              <a:buChar char="•"/>
              <a:defRPr sz="2000">
                <a:solidFill>
                  <a:schemeClr val="tx1"/>
                </a:solidFill>
                <a:latin typeface="Arial" panose="020B0604020202020204" pitchFamily="34" charset="0"/>
              </a:defRPr>
            </a:lvl4pPr>
            <a:lvl5pPr marL="2057400" indent="-228600" algn="l">
              <a:spcBef>
                <a:spcPct val="20000"/>
              </a:spcBef>
              <a:buClr>
                <a:schemeClr val="hlink"/>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9pPr>
          </a:lstStyle>
          <a:p>
            <a:pPr>
              <a:spcBef>
                <a:spcPct val="0"/>
              </a:spcBef>
              <a:buClrTx/>
              <a:buSzTx/>
              <a:buFontTx/>
              <a:buNone/>
            </a:pPr>
            <a:r>
              <a:rPr lang="en-US" altLang="en-US" sz="2400" b="1" dirty="0">
                <a:solidFill>
                  <a:srgbClr val="000066"/>
                </a:solidFill>
                <a:latin typeface="Liberation Serif" panose="02020603050405020304" pitchFamily="18" charset="0"/>
                <a:ea typeface="Liberation Serif" panose="02020603050405020304" pitchFamily="18" charset="0"/>
                <a:cs typeface="Liberation Serif" panose="02020603050405020304" pitchFamily="18" charset="0"/>
              </a:rPr>
              <a:t>UNIX PRIORITY STRUCTURE</a:t>
            </a:r>
            <a:r>
              <a:rPr lang="en-GB" altLang="en-US" sz="2400" dirty="0">
                <a:solidFill>
                  <a:srgbClr val="000066"/>
                </a:solidFill>
                <a:latin typeface="Liberation Serif" panose="02020603050405020304" pitchFamily="18" charset="0"/>
                <a:ea typeface="Liberation Serif" panose="02020603050405020304" pitchFamily="18" charset="0"/>
                <a:cs typeface="Liberation Serif" panose="02020603050405020304" pitchFamily="18" charset="0"/>
              </a:rPr>
              <a:t> </a:t>
            </a:r>
            <a:endParaRPr lang="en-GB" altLang="en-US" sz="2400" dirty="0" smtClean="0">
              <a:solidFill>
                <a:srgbClr val="000066"/>
              </a:solidFill>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ClrTx/>
              <a:buSzTx/>
              <a:buFontTx/>
              <a:buNone/>
            </a:pPr>
            <a:r>
              <a:rPr lang="en-GB" altLang="en-US" sz="2400" b="1" dirty="0" smtClean="0">
                <a:solidFill>
                  <a:srgbClr val="000066"/>
                </a:solidFill>
                <a:latin typeface="Liberation Serif" panose="02020603050405020304" pitchFamily="18" charset="0"/>
                <a:ea typeface="Liberation Serif" panose="02020603050405020304" pitchFamily="18" charset="0"/>
                <a:cs typeface="Liberation Serif" panose="02020603050405020304" pitchFamily="18" charset="0"/>
              </a:rPr>
              <a:t>DIAGRAM</a:t>
            </a:r>
            <a:endParaRPr lang="en-GB" altLang="en-US" sz="2400" b="1" dirty="0">
              <a:solidFill>
                <a:srgbClr val="000066"/>
              </a:solidFill>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6" name="Date Placeholder 5"/>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0380900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857" y="1600200"/>
            <a:ext cx="4508863" cy="4518025"/>
          </a:xfrm>
        </p:spPr>
        <p:txBody>
          <a:bodyPr/>
          <a:lstStyle/>
          <a:p>
            <a:pPr>
              <a:spcBef>
                <a:spcPct val="0"/>
              </a:spcBef>
              <a:buClrTx/>
              <a:buSzTx/>
              <a:buFontTx/>
              <a:buNone/>
            </a:pPr>
            <a:r>
              <a:rPr lang="en-GB" altLang="en-US" sz="3200" dirty="0"/>
              <a:t>The UNIX-like system</a:t>
            </a:r>
            <a:endParaRPr lang="en-US" altLang="en-US" sz="2000" dirty="0"/>
          </a:p>
          <a:p>
            <a:pPr>
              <a:spcBef>
                <a:spcPct val="0"/>
              </a:spcBef>
              <a:buClrTx/>
              <a:buSzTx/>
              <a:buFontTx/>
              <a:buNone/>
            </a:pPr>
            <a:r>
              <a:rPr lang="en-GB" altLang="en-US" dirty="0"/>
              <a:t>…..  with special PCB fields </a:t>
            </a:r>
            <a:endParaRPr lang="en-IE" altLang="en-US" dirty="0"/>
          </a:p>
          <a:p>
            <a:pPr>
              <a:spcBef>
                <a:spcPct val="0"/>
              </a:spcBef>
              <a:buClrTx/>
              <a:buSzTx/>
              <a:buFontTx/>
              <a:buNone/>
            </a:pPr>
            <a:r>
              <a:rPr lang="en-IE" altLang="en-US" dirty="0"/>
              <a:t>        </a:t>
            </a:r>
            <a:r>
              <a:rPr lang="en-GB" altLang="en-US" dirty="0"/>
              <a:t>shown in white.</a:t>
            </a:r>
            <a:endParaRPr lang="en-US" altLang="en-US" sz="2000" dirty="0"/>
          </a:p>
          <a:p>
            <a:pPr>
              <a:spcBef>
                <a:spcPct val="0"/>
              </a:spcBef>
              <a:buClrTx/>
              <a:buSzTx/>
              <a:buFontTx/>
              <a:buNone/>
            </a:pPr>
            <a:r>
              <a:rPr lang="en-GB" altLang="en-US" dirty="0">
                <a:latin typeface="Times New Roman" panose="02020603050405020304" pitchFamily="18" charset="0"/>
                <a:cs typeface="Times New Roman" panose="02020603050405020304" pitchFamily="18" charset="0"/>
              </a:rPr>
              <a:t> </a:t>
            </a:r>
            <a:endParaRPr lang="en-GB" altLang="en-US" dirty="0" smtClean="0">
              <a:latin typeface="Times New Roman" panose="02020603050405020304" pitchFamily="18" charset="0"/>
              <a:cs typeface="Times New Roman" panose="02020603050405020304" pitchFamily="18" charset="0"/>
            </a:endParaRPr>
          </a:p>
          <a:p>
            <a:pPr>
              <a:spcBef>
                <a:spcPct val="0"/>
              </a:spcBef>
              <a:buClrTx/>
              <a:buSzTx/>
              <a:buFontTx/>
              <a:buNone/>
            </a:pPr>
            <a:endParaRPr lang="en-US" altLang="en-US" sz="2000" dirty="0">
              <a:latin typeface="Courier" charset="0"/>
              <a:cs typeface="Times New Roman" panose="02020603050405020304" pitchFamily="18" charset="0"/>
            </a:endParaRPr>
          </a:p>
          <a:p>
            <a:pPr>
              <a:spcBef>
                <a:spcPct val="0"/>
              </a:spcBef>
              <a:buClrTx/>
              <a:buSzTx/>
              <a:buFontTx/>
              <a:buNone/>
            </a:pPr>
            <a:r>
              <a:rPr lang="en-GB" altLang="en-US" i="1" dirty="0"/>
              <a:t>(The </a:t>
            </a:r>
            <a:r>
              <a:rPr lang="en-GB" altLang="en-US" b="1" i="1" dirty="0"/>
              <a:t>real</a:t>
            </a:r>
            <a:r>
              <a:rPr lang="en-GB" altLang="en-US" i="1" dirty="0"/>
              <a:t> UNIX PCB is </a:t>
            </a:r>
            <a:r>
              <a:rPr lang="en-GB" altLang="en-US" i="1" dirty="0" smtClean="0"/>
              <a:t>structured somewhat differently. </a:t>
            </a:r>
            <a:endParaRPr lang="en-IE" altLang="en-US" i="1" dirty="0"/>
          </a:p>
          <a:p>
            <a:pPr>
              <a:spcBef>
                <a:spcPct val="0"/>
              </a:spcBef>
              <a:buClrTx/>
              <a:buSzTx/>
              <a:buFontTx/>
              <a:buNone/>
            </a:pPr>
            <a:r>
              <a:rPr lang="en-GB" altLang="en-US" i="1" dirty="0" smtClean="0"/>
              <a:t>This example </a:t>
            </a:r>
            <a:r>
              <a:rPr lang="en-GB" altLang="en-US" i="1" dirty="0"/>
              <a:t>provides</a:t>
            </a:r>
            <a:endParaRPr lang="en-IE" altLang="en-US" i="1" dirty="0"/>
          </a:p>
          <a:p>
            <a:pPr>
              <a:spcBef>
                <a:spcPct val="0"/>
              </a:spcBef>
              <a:buClrTx/>
              <a:buSzTx/>
              <a:buFontTx/>
              <a:buNone/>
            </a:pPr>
            <a:r>
              <a:rPr lang="en-GB" altLang="en-US" i="1" dirty="0"/>
              <a:t> a  </a:t>
            </a:r>
            <a:r>
              <a:rPr lang="en-GB" altLang="en-US" i="1" dirty="0" smtClean="0"/>
              <a:t>logical </a:t>
            </a:r>
            <a:r>
              <a:rPr lang="en-GB" altLang="en-US" i="1" dirty="0"/>
              <a:t>representation)</a:t>
            </a:r>
            <a:endParaRPr lang="en-GB" altLang="en-US" sz="4000" dirty="0"/>
          </a:p>
          <a:p>
            <a:pPr marL="0" indent="0">
              <a:buNone/>
            </a:pPr>
            <a:endParaRPr lang="en-IE" dirty="0" smtClean="0"/>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solidFill>
                  <a:srgbClr val="FFFFFF"/>
                </a:solidFill>
              </a:rPr>
              <a:t>EE5012 – Operating Systems</a:t>
            </a:r>
            <a:endParaRPr lang="en-IE" dirty="0">
              <a:solidFill>
                <a:srgbClr val="FFFFFF"/>
              </a:solidFill>
            </a:endParaRPr>
          </a:p>
        </p:txBody>
      </p:sp>
      <p:graphicFrame>
        <p:nvGraphicFramePr>
          <p:cNvPr id="6" name="Object 7"/>
          <p:cNvGraphicFramePr>
            <a:graphicFrameLocks noChangeAspect="1"/>
          </p:cNvGraphicFramePr>
          <p:nvPr>
            <p:extLst>
              <p:ext uri="{D42A27DB-BD31-4B8C-83A1-F6EECF244321}">
                <p14:modId xmlns:p14="http://schemas.microsoft.com/office/powerpoint/2010/main" val="3592851236"/>
              </p:ext>
            </p:extLst>
          </p:nvPr>
        </p:nvGraphicFramePr>
        <p:xfrm>
          <a:off x="5295900" y="316230"/>
          <a:ext cx="6545580" cy="5715786"/>
        </p:xfrm>
        <a:graphic>
          <a:graphicData uri="http://schemas.openxmlformats.org/presentationml/2006/ole">
            <mc:AlternateContent xmlns:mc="http://schemas.openxmlformats.org/markup-compatibility/2006">
              <mc:Choice xmlns:v="urn:schemas-microsoft-com:vml" Requires="v">
                <p:oleObj spid="_x0000_s12366" name="VISIO" r:id="rId4" imgW="4745736" imgH="4393692" progId="Visio.Drawing.6">
                  <p:embed/>
                </p:oleObj>
              </mc:Choice>
              <mc:Fallback>
                <p:oleObj name="VISIO" r:id="rId4" imgW="4745736" imgH="4393692"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5900" y="316230"/>
                        <a:ext cx="6545580" cy="5715786"/>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94759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50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solidFill>
                  <a:srgbClr val="FFFFFF"/>
                </a:solidFill>
              </a:rPr>
              <a:t>EE5012 – Operating Systems</a:t>
            </a:r>
            <a:endParaRPr lang="en-IE" dirty="0">
              <a:solidFill>
                <a:srgbClr val="FFFFFF"/>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4221370309"/>
              </p:ext>
            </p:extLst>
          </p:nvPr>
        </p:nvGraphicFramePr>
        <p:xfrm>
          <a:off x="4336028" y="197819"/>
          <a:ext cx="7595416" cy="3016585"/>
        </p:xfrm>
        <a:graphic>
          <a:graphicData uri="http://schemas.openxmlformats.org/presentationml/2006/ole">
            <mc:AlternateContent xmlns:mc="http://schemas.openxmlformats.org/markup-compatibility/2006">
              <mc:Choice xmlns:v="urn:schemas-microsoft-com:vml" Requires="v">
                <p:oleObj spid="_x0000_s13387" name="VISIO" r:id="rId4" imgW="4140708" imgH="2249424" progId="Visio.Drawing.4">
                  <p:embed/>
                </p:oleObj>
              </mc:Choice>
              <mc:Fallback>
                <p:oleObj name="VISIO" r:id="rId4" imgW="4140708" imgH="2249424" progId="Visio.Drawing.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6028" y="197819"/>
                        <a:ext cx="7595416" cy="3016585"/>
                      </a:xfrm>
                      <a:prstGeom prst="rect">
                        <a:avLst/>
                      </a:prstGeom>
                      <a:gradFill flip="none" rotWithShape="1">
                        <a:gsLst>
                          <a:gs pos="0">
                            <a:schemeClr val="accent6">
                              <a:lumMod val="20000"/>
                              <a:lumOff val="80000"/>
                              <a:shade val="30000"/>
                              <a:satMod val="115000"/>
                            </a:schemeClr>
                          </a:gs>
                          <a:gs pos="50000">
                            <a:schemeClr val="accent6">
                              <a:lumMod val="20000"/>
                              <a:lumOff val="80000"/>
                              <a:shade val="67500"/>
                              <a:satMod val="115000"/>
                            </a:schemeClr>
                          </a:gs>
                          <a:gs pos="100000">
                            <a:schemeClr val="accent6">
                              <a:lumMod val="20000"/>
                              <a:lumOff val="80000"/>
                              <a:shade val="100000"/>
                              <a:satMod val="115000"/>
                            </a:schemeClr>
                          </a:gs>
                        </a:gsLst>
                        <a:path path="rect">
                          <a:fillToRect l="100000" t="100000"/>
                        </a:path>
                        <a:tileRect r="-100000" b="-100000"/>
                      </a:gradFill>
                      <a:ln>
                        <a:noFill/>
                      </a:ln>
                      <a:effectLst/>
                      <a:extLst/>
                    </p:spPr>
                  </p:pic>
                </p:oleObj>
              </mc:Fallback>
            </mc:AlternateContent>
          </a:graphicData>
        </a:graphic>
      </p:graphicFrame>
      <p:sp>
        <p:nvSpPr>
          <p:cNvPr id="7" name="Text Box 6"/>
          <p:cNvSpPr txBox="1">
            <a:spLocks noChangeArrowheads="1"/>
          </p:cNvSpPr>
          <p:nvPr/>
        </p:nvSpPr>
        <p:spPr bwMode="auto">
          <a:xfrm>
            <a:off x="154859" y="3404623"/>
            <a:ext cx="4048432" cy="2701210"/>
          </a:xfrm>
          <a:prstGeom prst="rect">
            <a:avLst/>
          </a:prstGeom>
          <a:solidFill>
            <a:schemeClr val="bg1">
              <a:lumMod val="95000"/>
            </a:schemeClr>
          </a:solidFill>
          <a:ln w="9525">
            <a:solidFill>
              <a:srgbClr val="000000"/>
            </a:solidFill>
            <a:miter lim="800000"/>
            <a:headEnd/>
            <a:tailEnd/>
          </a:ln>
        </p:spPr>
        <p:txBody>
          <a:bodyPr/>
          <a:lstStyle>
            <a:lvl1pPr algn="l">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lgn="l">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defRPr>
            </a:lvl2pPr>
            <a:lvl3pPr marL="1143000" indent="-228600" algn="l">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defRPr>
            </a:lvl3pPr>
            <a:lvl4pPr marL="1600200" indent="-228600" algn="l">
              <a:spcBef>
                <a:spcPct val="20000"/>
              </a:spcBef>
              <a:buClr>
                <a:schemeClr val="tx2"/>
              </a:buClr>
              <a:buSzPct val="100000"/>
              <a:buChar char="•"/>
              <a:defRPr sz="2000">
                <a:solidFill>
                  <a:schemeClr val="tx1"/>
                </a:solidFill>
                <a:latin typeface="Arial" panose="020B0604020202020204" pitchFamily="34" charset="0"/>
              </a:defRPr>
            </a:lvl4pPr>
            <a:lvl5pPr marL="2057400" indent="-228600" algn="l">
              <a:spcBef>
                <a:spcPct val="20000"/>
              </a:spcBef>
              <a:buClr>
                <a:schemeClr val="hlink"/>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9pPr>
          </a:lstStyle>
          <a:p>
            <a:pPr>
              <a:spcBef>
                <a:spcPct val="0"/>
              </a:spcBef>
              <a:buClrTx/>
              <a:buSzTx/>
              <a:buFontTx/>
              <a:buNone/>
            </a:pPr>
            <a:r>
              <a:rPr kumimoji="0" lang="en-US" altLang="en-US" sz="1800" b="1" dirty="0">
                <a:latin typeface="Liberation Serif" panose="02020603050405020304" pitchFamily="18" charset="0"/>
                <a:ea typeface="Liberation Serif" panose="02020603050405020304" pitchFamily="18" charset="0"/>
                <a:cs typeface="Liberation Serif" panose="02020603050405020304" pitchFamily="18" charset="0"/>
              </a:rPr>
              <a:t>1)   Every 1/60</a:t>
            </a:r>
            <a:r>
              <a:rPr kumimoji="0" lang="en-US" altLang="en-US" sz="1800" b="1" baseline="30000" dirty="0">
                <a:latin typeface="Liberation Serif" panose="02020603050405020304" pitchFamily="18" charset="0"/>
                <a:ea typeface="Liberation Serif" panose="02020603050405020304" pitchFamily="18" charset="0"/>
                <a:cs typeface="Liberation Serif" panose="02020603050405020304" pitchFamily="18" charset="0"/>
              </a:rPr>
              <a:t>th</a:t>
            </a:r>
            <a:r>
              <a:rPr kumimoji="0" lang="en-US" altLang="en-US" sz="1800" b="1" dirty="0">
                <a:latin typeface="Liberation Serif" panose="02020603050405020304" pitchFamily="18" charset="0"/>
                <a:ea typeface="Liberation Serif" panose="02020603050405020304" pitchFamily="18" charset="0"/>
                <a:cs typeface="Liberation Serif" panose="02020603050405020304" pitchFamily="18" charset="0"/>
              </a:rPr>
              <a:t> of a second,</a:t>
            </a:r>
          </a:p>
          <a:p>
            <a:pPr>
              <a:spcBef>
                <a:spcPct val="0"/>
              </a:spcBef>
              <a:buClrTx/>
              <a:buSzTx/>
              <a:buFontTx/>
              <a:buNone/>
            </a:pPr>
            <a:endParaRPr kumimoji="0" lang="en-US" altLang="en-US" sz="1800" b="1" dirty="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ClrTx/>
              <a:buSzTx/>
              <a:buFontTx/>
              <a:buNone/>
            </a:pPr>
            <a:r>
              <a:rPr kumimoji="0" lang="en-US" altLang="en-US" sz="1800" b="1" dirty="0">
                <a:latin typeface="Liberation Serif" panose="02020603050405020304" pitchFamily="18" charset="0"/>
                <a:ea typeface="Liberation Serif" panose="02020603050405020304" pitchFamily="18" charset="0"/>
                <a:cs typeface="Liberation Serif" panose="02020603050405020304" pitchFamily="18" charset="0"/>
              </a:rPr>
              <a:t>      </a:t>
            </a:r>
            <a:r>
              <a:rPr kumimoji="0" lang="en-US" altLang="en-US" sz="1800" b="1" i="1" dirty="0">
                <a:latin typeface="Liberation Serif" panose="02020603050405020304" pitchFamily="18" charset="0"/>
                <a:ea typeface="Liberation Serif" panose="02020603050405020304" pitchFamily="18" charset="0"/>
                <a:cs typeface="Liberation Serif" panose="02020603050405020304" pitchFamily="18" charset="0"/>
              </a:rPr>
              <a:t>For the RUNNING process</a:t>
            </a:r>
          </a:p>
          <a:p>
            <a:pPr>
              <a:spcBef>
                <a:spcPct val="0"/>
              </a:spcBef>
              <a:buClrTx/>
              <a:buSzTx/>
              <a:buFontTx/>
              <a:buNone/>
            </a:pPr>
            <a:endParaRPr kumimoji="0" lang="en-US" altLang="en-US" sz="1800" b="1" i="1" dirty="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ClrTx/>
              <a:buSzTx/>
              <a:buFontTx/>
              <a:buNone/>
            </a:pPr>
            <a:r>
              <a:rPr kumimoji="0" lang="en-US" altLang="en-US" sz="2000" dirty="0">
                <a:latin typeface="Liberation Serif" panose="02020603050405020304" pitchFamily="18" charset="0"/>
                <a:ea typeface="Liberation Serif" panose="02020603050405020304" pitchFamily="18" charset="0"/>
                <a:cs typeface="Liberation Serif" panose="02020603050405020304" pitchFamily="18" charset="0"/>
              </a:rPr>
              <a:t>{</a:t>
            </a:r>
          </a:p>
          <a:p>
            <a:pPr algn="just">
              <a:spcBef>
                <a:spcPct val="0"/>
              </a:spcBef>
              <a:buClrTx/>
              <a:buSzTx/>
              <a:buFontTx/>
              <a:buNone/>
            </a:pPr>
            <a:r>
              <a:rPr kumimoji="0" lang="en-US" altLang="en-US" sz="2000" i="1" dirty="0">
                <a:latin typeface="Liberation Serif" panose="02020603050405020304" pitchFamily="18" charset="0"/>
                <a:ea typeface="Liberation Serif" panose="02020603050405020304" pitchFamily="18" charset="0"/>
                <a:cs typeface="Liberation Serif" panose="02020603050405020304" pitchFamily="18" charset="0"/>
              </a:rPr>
              <a:t>    </a:t>
            </a:r>
            <a:r>
              <a:rPr kumimoji="0" lang="en-US" altLang="en-US" sz="2000" i="1" dirty="0" smtClean="0">
                <a:latin typeface="Liberation Serif" panose="02020603050405020304" pitchFamily="18" charset="0"/>
                <a:ea typeface="Liberation Serif" panose="02020603050405020304" pitchFamily="18" charset="0"/>
                <a:cs typeface="Liberation Serif" panose="02020603050405020304" pitchFamily="18" charset="0"/>
              </a:rPr>
              <a:t>CPU_count </a:t>
            </a:r>
            <a:r>
              <a:rPr kumimoji="0" lang="en-US" altLang="en-US" sz="2000" i="1" dirty="0">
                <a:latin typeface="Liberation Serif" panose="02020603050405020304" pitchFamily="18" charset="0"/>
                <a:ea typeface="Liberation Serif" panose="02020603050405020304" pitchFamily="18" charset="0"/>
                <a:cs typeface="Liberation Serif" panose="02020603050405020304" pitchFamily="18" charset="0"/>
              </a:rPr>
              <a:t>=  (CPU_count  + 1) ;</a:t>
            </a:r>
          </a:p>
          <a:p>
            <a:pPr>
              <a:spcBef>
                <a:spcPct val="0"/>
              </a:spcBef>
              <a:buClrTx/>
              <a:buSzTx/>
              <a:buFontTx/>
              <a:buNone/>
            </a:pPr>
            <a:r>
              <a:rPr kumimoji="0" lang="en-US" altLang="en-US" sz="2000" dirty="0">
                <a:latin typeface="Liberation Serif" panose="02020603050405020304" pitchFamily="18" charset="0"/>
                <a:ea typeface="Liberation Serif" panose="02020603050405020304" pitchFamily="18" charset="0"/>
                <a:cs typeface="Liberation Serif" panose="02020603050405020304" pitchFamily="18" charset="0"/>
              </a:rPr>
              <a:t> }</a:t>
            </a:r>
          </a:p>
          <a:p>
            <a:pPr>
              <a:spcBef>
                <a:spcPct val="0"/>
              </a:spcBef>
              <a:buClrTx/>
              <a:buSzTx/>
              <a:buFontTx/>
              <a:buNone/>
            </a:pPr>
            <a:endParaRPr kumimoji="0" lang="en-US" altLang="en-US" sz="20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8" name="Text Box 7"/>
          <p:cNvSpPr txBox="1">
            <a:spLocks noChangeArrowheads="1"/>
          </p:cNvSpPr>
          <p:nvPr/>
        </p:nvSpPr>
        <p:spPr bwMode="auto">
          <a:xfrm>
            <a:off x="4336027" y="3404622"/>
            <a:ext cx="7580670" cy="2701210"/>
          </a:xfrm>
          <a:prstGeom prst="rect">
            <a:avLst/>
          </a:prstGeom>
          <a:solidFill>
            <a:schemeClr val="bg1">
              <a:lumMod val="95000"/>
            </a:schemeClr>
          </a:solidFill>
          <a:ln w="9525">
            <a:solidFill>
              <a:srgbClr val="000000"/>
            </a:solidFill>
            <a:miter lim="800000"/>
            <a:headEnd/>
            <a:tailEnd/>
          </a:ln>
        </p:spPr>
        <p:txBody>
          <a:bodyPr/>
          <a:lstStyle>
            <a:lvl1pPr algn="l">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lgn="l">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defRPr>
            </a:lvl2pPr>
            <a:lvl3pPr marL="1143000" indent="-228600" algn="l">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defRPr>
            </a:lvl3pPr>
            <a:lvl4pPr marL="1600200" indent="-228600" algn="l">
              <a:spcBef>
                <a:spcPct val="20000"/>
              </a:spcBef>
              <a:buClr>
                <a:schemeClr val="tx2"/>
              </a:buClr>
              <a:buSzPct val="100000"/>
              <a:buChar char="•"/>
              <a:defRPr sz="2000">
                <a:solidFill>
                  <a:schemeClr val="tx1"/>
                </a:solidFill>
                <a:latin typeface="Arial" panose="020B0604020202020204" pitchFamily="34" charset="0"/>
              </a:defRPr>
            </a:lvl4pPr>
            <a:lvl5pPr marL="2057400" indent="-228600" algn="l">
              <a:spcBef>
                <a:spcPct val="20000"/>
              </a:spcBef>
              <a:buClr>
                <a:schemeClr val="hlink"/>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9pPr>
          </a:lstStyle>
          <a:p>
            <a:pPr>
              <a:spcBef>
                <a:spcPct val="0"/>
              </a:spcBef>
              <a:buClrTx/>
              <a:buSzTx/>
              <a:buFontTx/>
              <a:buNone/>
            </a:pPr>
            <a:r>
              <a:rPr kumimoji="0" lang="en-US" altLang="en-US" sz="1800" b="1" dirty="0">
                <a:latin typeface="Liberation Serif" panose="02020603050405020304" pitchFamily="18" charset="0"/>
                <a:ea typeface="Liberation Serif" panose="02020603050405020304" pitchFamily="18" charset="0"/>
                <a:cs typeface="Liberation Serif" panose="02020603050405020304" pitchFamily="18" charset="0"/>
              </a:rPr>
              <a:t>2)  Every second</a:t>
            </a:r>
          </a:p>
          <a:p>
            <a:pPr>
              <a:spcBef>
                <a:spcPct val="0"/>
              </a:spcBef>
              <a:buClrTx/>
              <a:buSzTx/>
              <a:buFontTx/>
              <a:buNone/>
            </a:pPr>
            <a:endParaRPr kumimoji="0" lang="en-US" altLang="en-US" sz="1800" b="1" dirty="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ClrTx/>
              <a:buSzTx/>
              <a:buFontTx/>
              <a:buNone/>
            </a:pPr>
            <a:r>
              <a:rPr kumimoji="0" lang="en-US" altLang="en-US" sz="1800" b="1" i="1" dirty="0">
                <a:latin typeface="Liberation Serif" panose="02020603050405020304" pitchFamily="18" charset="0"/>
                <a:ea typeface="Liberation Serif" panose="02020603050405020304" pitchFamily="18" charset="0"/>
                <a:cs typeface="Liberation Serif" panose="02020603050405020304" pitchFamily="18" charset="0"/>
              </a:rPr>
              <a:t>     For all processes</a:t>
            </a:r>
          </a:p>
          <a:p>
            <a:pPr>
              <a:spcBef>
                <a:spcPct val="0"/>
              </a:spcBef>
              <a:buClrTx/>
              <a:buSzTx/>
              <a:buFontTx/>
              <a:buNone/>
            </a:pPr>
            <a:endParaRPr kumimoji="0" lang="en-US" altLang="en-US" sz="1800" b="1" dirty="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ClrTx/>
              <a:buSzTx/>
              <a:buFontTx/>
              <a:buNone/>
            </a:pPr>
            <a:r>
              <a:rPr kumimoji="0" lang="en-US" altLang="en-US" sz="1800" dirty="0">
                <a:latin typeface="Liberation Serif" panose="02020603050405020304" pitchFamily="18" charset="0"/>
                <a:ea typeface="Liberation Serif" panose="02020603050405020304" pitchFamily="18" charset="0"/>
                <a:cs typeface="Liberation Serif" panose="02020603050405020304" pitchFamily="18" charset="0"/>
              </a:rPr>
              <a:t>{</a:t>
            </a:r>
          </a:p>
          <a:p>
            <a:pPr algn="just">
              <a:spcBef>
                <a:spcPct val="0"/>
              </a:spcBef>
              <a:buClrTx/>
              <a:buSzTx/>
              <a:buFontTx/>
              <a:buNone/>
            </a:pPr>
            <a:r>
              <a:rPr kumimoji="0" lang="en-US" altLang="en-US" sz="1800" i="1" dirty="0">
                <a:latin typeface="Liberation Serif" panose="02020603050405020304" pitchFamily="18" charset="0"/>
                <a:ea typeface="Liberation Serif" panose="02020603050405020304" pitchFamily="18" charset="0"/>
                <a:cs typeface="Liberation Serif" panose="02020603050405020304" pitchFamily="18" charset="0"/>
              </a:rPr>
              <a:t>    </a:t>
            </a:r>
            <a:r>
              <a:rPr kumimoji="0" lang="en-US" altLang="en-US" sz="2000" i="1" dirty="0">
                <a:latin typeface="Liberation Serif" panose="02020603050405020304" pitchFamily="18" charset="0"/>
                <a:ea typeface="Liberation Serif" panose="02020603050405020304" pitchFamily="18" charset="0"/>
                <a:cs typeface="Liberation Serif" panose="02020603050405020304" pitchFamily="18" charset="0"/>
              </a:rPr>
              <a:t>CPU_count =  (CPU_count / 2);</a:t>
            </a:r>
          </a:p>
          <a:p>
            <a:pPr algn="just">
              <a:spcBef>
                <a:spcPct val="0"/>
              </a:spcBef>
              <a:buClrTx/>
              <a:buSzTx/>
              <a:buFontTx/>
              <a:buNone/>
            </a:pPr>
            <a:endParaRPr kumimoji="0" lang="en-US" altLang="en-US" sz="1800" i="1" dirty="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ClrTx/>
              <a:buSzTx/>
              <a:buFontTx/>
              <a:buNone/>
            </a:pPr>
            <a:r>
              <a:rPr kumimoji="0" lang="en-US" altLang="en-US" sz="2000" i="1" dirty="0">
                <a:latin typeface="Liberation Serif" panose="02020603050405020304" pitchFamily="18" charset="0"/>
                <a:ea typeface="Liberation Serif" panose="02020603050405020304" pitchFamily="18" charset="0"/>
                <a:cs typeface="Liberation Serif" panose="02020603050405020304" pitchFamily="18" charset="0"/>
              </a:rPr>
              <a:t>    Priority =  ( CPU_count / 2 )  +  base_priority  +  nice ;</a:t>
            </a:r>
            <a:endParaRPr kumimoji="0" lang="en-US" altLang="en-US" sz="2000" dirty="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ClrTx/>
              <a:buSzTx/>
              <a:buFontTx/>
              <a:buNone/>
            </a:pPr>
            <a:r>
              <a:rPr kumimoji="0" lang="en-US" altLang="en-US" sz="1800" dirty="0">
                <a:latin typeface="Liberation Serif" panose="02020603050405020304" pitchFamily="18" charset="0"/>
                <a:ea typeface="Liberation Serif" panose="02020603050405020304" pitchFamily="18" charset="0"/>
                <a:cs typeface="Liberation Serif" panose="02020603050405020304" pitchFamily="18" charset="0"/>
              </a:rPr>
              <a:t>}</a:t>
            </a:r>
          </a:p>
          <a:p>
            <a:pPr>
              <a:spcBef>
                <a:spcPct val="0"/>
              </a:spcBef>
              <a:buClrTx/>
              <a:buSzTx/>
              <a:buFontTx/>
              <a:buNone/>
            </a:pPr>
            <a:endParaRPr kumimoji="0" lang="en-US" altLang="en-US" sz="1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9" name="TextBox 8"/>
          <p:cNvSpPr txBox="1"/>
          <p:nvPr/>
        </p:nvSpPr>
        <p:spPr>
          <a:xfrm>
            <a:off x="383458" y="1843548"/>
            <a:ext cx="3657600" cy="954107"/>
          </a:xfrm>
          <a:prstGeom prst="rect">
            <a:avLst/>
          </a:prstGeom>
          <a:noFill/>
        </p:spPr>
        <p:txBody>
          <a:bodyPr wrap="square" rtlCol="0">
            <a:spAutoFit/>
          </a:bodyPr>
          <a:lstStyle/>
          <a:p>
            <a:r>
              <a:rPr lang="en-IE" sz="2800" b="1" dirty="0" smtClean="0">
                <a:latin typeface="Liberation Serif" panose="02020603050405020304" pitchFamily="18" charset="0"/>
                <a:ea typeface="Liberation Serif" panose="02020603050405020304" pitchFamily="18" charset="0"/>
                <a:cs typeface="Liberation Serif" panose="02020603050405020304" pitchFamily="18" charset="0"/>
              </a:rPr>
              <a:t>Summary of UNIX Scheduler operation</a:t>
            </a:r>
            <a:endParaRPr lang="en-IE" sz="28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Tree>
    <p:extLst>
      <p:ext uri="{BB962C8B-B14F-4D97-AF65-F5344CB8AC3E}">
        <p14:creationId xmlns:p14="http://schemas.microsoft.com/office/powerpoint/2010/main" val="726454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657" y="274638"/>
            <a:ext cx="8110161" cy="844299"/>
          </a:xfrm>
        </p:spPr>
        <p:txBody>
          <a:bodyPr/>
          <a:lstStyle/>
          <a:p>
            <a:r>
              <a:rPr lang="en-IE" dirty="0" smtClean="0"/>
              <a:t>UNIX Scheduler operation (1)</a:t>
            </a:r>
            <a:endParaRPr lang="en-IE"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600200"/>
                <a:ext cx="10962217" cy="4584032"/>
              </a:xfrm>
            </p:spPr>
            <p:txBody>
              <a:bodyPr/>
              <a:lstStyle/>
              <a:p>
                <a:r>
                  <a:rPr lang="en-GB" b="1" dirty="0" smtClean="0"/>
                  <a:t>Short processes stay at high priority levels</a:t>
                </a:r>
              </a:p>
              <a:p>
                <a:pPr lvl="1"/>
                <a:r>
                  <a:rPr lang="en-GB" sz="2000" b="1" dirty="0" smtClean="0"/>
                  <a:t>I/O bound process will typically use 1/60</a:t>
                </a:r>
                <a:r>
                  <a:rPr lang="en-GB" sz="2000" b="1" baseline="30000" dirty="0" smtClean="0"/>
                  <a:t>th</a:t>
                </a:r>
                <a:r>
                  <a:rPr lang="en-GB" sz="2000" b="1" dirty="0" smtClean="0"/>
                  <a:t> of a second (approx. 17 </a:t>
                </a:r>
                <a:r>
                  <a:rPr lang="en-GB" sz="2000" b="1" dirty="0" err="1" smtClean="0"/>
                  <a:t>ms</a:t>
                </a:r>
                <a:r>
                  <a:rPr lang="en-GB" sz="2000" b="1" dirty="0" smtClean="0"/>
                  <a:t>) and will not experience any priority degradation</a:t>
                </a:r>
              </a:p>
              <a:p>
                <a:pPr marL="457200" lvl="1" indent="0">
                  <a:buNone/>
                </a:pPr>
                <a:r>
                  <a:rPr lang="en-GB" sz="1600" b="1" dirty="0"/>
                  <a:t>	</a:t>
                </a:r>
                <a:r>
                  <a:rPr lang="en-GB" sz="1600" b="1" dirty="0" smtClean="0"/>
                  <a:t>														</a:t>
                </a:r>
                <a14:m>
                  <m:oMath xmlns:m="http://schemas.openxmlformats.org/officeDocument/2006/math">
                    <m:d>
                      <m:dPr>
                        <m:begChr m:val="{"/>
                        <m:endChr m:val="}"/>
                        <m:ctrlPr>
                          <a:rPr lang="en-GB" sz="1600" b="1" i="1" smtClean="0">
                            <a:solidFill>
                              <a:srgbClr val="C00000"/>
                            </a:solidFill>
                            <a:latin typeface="Cambria Math" panose="02040503050406030204" pitchFamily="18" charset="0"/>
                          </a:rPr>
                        </m:ctrlPr>
                      </m:dPr>
                      <m:e>
                        <m:r>
                          <a:rPr lang="en-IE" sz="1600" b="1" i="1">
                            <a:solidFill>
                              <a:srgbClr val="C00000"/>
                            </a:solidFill>
                            <a:latin typeface="Cambria Math" panose="02040503050406030204" pitchFamily="18" charset="0"/>
                          </a:rPr>
                          <m:t>𝑪𝑷</m:t>
                        </m:r>
                        <m:sSub>
                          <m:sSubPr>
                            <m:ctrlPr>
                              <a:rPr lang="en-IE" sz="1600" b="1" i="1">
                                <a:solidFill>
                                  <a:srgbClr val="C00000"/>
                                </a:solidFill>
                                <a:latin typeface="Cambria Math" panose="02040503050406030204" pitchFamily="18" charset="0"/>
                              </a:rPr>
                            </m:ctrlPr>
                          </m:sSubPr>
                          <m:e>
                            <m:r>
                              <a:rPr lang="en-IE" sz="1600" b="1" i="1">
                                <a:solidFill>
                                  <a:srgbClr val="C00000"/>
                                </a:solidFill>
                                <a:latin typeface="Cambria Math" panose="02040503050406030204" pitchFamily="18" charset="0"/>
                              </a:rPr>
                              <m:t>𝑼</m:t>
                            </m:r>
                          </m:e>
                          <m:sub>
                            <m:r>
                              <a:rPr lang="en-IE" sz="1600" b="1" i="1">
                                <a:solidFill>
                                  <a:srgbClr val="C00000"/>
                                </a:solidFill>
                                <a:latin typeface="Cambria Math" panose="02040503050406030204" pitchFamily="18" charset="0"/>
                              </a:rPr>
                              <m:t>𝒓𝒆𝒄𝒆𝒏𝒕</m:t>
                            </m:r>
                            <m:r>
                              <a:rPr lang="en-IE" sz="1600" b="1" i="1">
                                <a:solidFill>
                                  <a:srgbClr val="C00000"/>
                                </a:solidFill>
                                <a:latin typeface="Cambria Math" panose="02040503050406030204" pitchFamily="18" charset="0"/>
                              </a:rPr>
                              <m:t> </m:t>
                            </m:r>
                            <m:r>
                              <a:rPr lang="en-IE" sz="1600" b="1" i="1">
                                <a:solidFill>
                                  <a:srgbClr val="C00000"/>
                                </a:solidFill>
                                <a:latin typeface="Cambria Math" panose="02040503050406030204" pitchFamily="18" charset="0"/>
                              </a:rPr>
                              <m:t>𝒖𝒔𝒂𝒈𝒆</m:t>
                            </m:r>
                          </m:sub>
                        </m:sSub>
                        <m:r>
                          <a:rPr lang="en-IE" sz="1600" b="1" i="1">
                            <a:solidFill>
                              <a:srgbClr val="C00000"/>
                            </a:solidFill>
                            <a:latin typeface="Cambria Math" panose="02040503050406030204" pitchFamily="18" charset="0"/>
                          </a:rPr>
                          <m:t>=</m:t>
                        </m:r>
                        <m:d>
                          <m:dPr>
                            <m:ctrlPr>
                              <a:rPr lang="en-IE" sz="1600" b="1" i="1">
                                <a:solidFill>
                                  <a:srgbClr val="C00000"/>
                                </a:solidFill>
                                <a:latin typeface="Cambria Math" panose="02040503050406030204" pitchFamily="18" charset="0"/>
                              </a:rPr>
                            </m:ctrlPr>
                          </m:dPr>
                          <m:e>
                            <m:f>
                              <m:fPr>
                                <m:ctrlPr>
                                  <a:rPr lang="en-IE" sz="1600" b="1" i="1">
                                    <a:solidFill>
                                      <a:srgbClr val="C00000"/>
                                    </a:solidFill>
                                    <a:latin typeface="Cambria Math" panose="02040503050406030204" pitchFamily="18" charset="0"/>
                                  </a:rPr>
                                </m:ctrlPr>
                              </m:fPr>
                              <m:num>
                                <m:r>
                                  <a:rPr lang="en-IE" sz="1600" b="1" i="1">
                                    <a:solidFill>
                                      <a:srgbClr val="C00000"/>
                                    </a:solidFill>
                                    <a:latin typeface="Cambria Math" panose="02040503050406030204" pitchFamily="18" charset="0"/>
                                  </a:rPr>
                                  <m:t>𝟏</m:t>
                                </m:r>
                              </m:num>
                              <m:den>
                                <m:r>
                                  <a:rPr lang="en-IE" sz="1600" b="1" i="1">
                                    <a:solidFill>
                                      <a:srgbClr val="C00000"/>
                                    </a:solidFill>
                                    <a:latin typeface="Cambria Math" panose="02040503050406030204" pitchFamily="18" charset="0"/>
                                  </a:rPr>
                                  <m:t>𝟔𝟎</m:t>
                                </m:r>
                              </m:den>
                            </m:f>
                            <m:r>
                              <a:rPr lang="en-IE" sz="1600" b="1" i="1">
                                <a:solidFill>
                                  <a:srgbClr val="C00000"/>
                                </a:solidFill>
                                <a:latin typeface="Cambria Math" panose="02040503050406030204" pitchFamily="18" charset="0"/>
                              </a:rPr>
                              <m:t> </m:t>
                            </m:r>
                            <m:r>
                              <a:rPr lang="en-IE" sz="1600" b="1" i="1">
                                <a:solidFill>
                                  <a:srgbClr val="C00000"/>
                                </a:solidFill>
                                <a:latin typeface="Cambria Math" panose="02040503050406030204" pitchFamily="18" charset="0"/>
                                <a:ea typeface="Cambria Math" panose="02040503050406030204" pitchFamily="18" charset="0"/>
                              </a:rPr>
                              <m:t>÷</m:t>
                            </m:r>
                            <m:r>
                              <a:rPr lang="en-IE" sz="1600" b="1" i="1">
                                <a:solidFill>
                                  <a:srgbClr val="C00000"/>
                                </a:solidFill>
                                <a:latin typeface="Cambria Math" panose="02040503050406030204" pitchFamily="18" charset="0"/>
                                <a:ea typeface="Cambria Math" panose="02040503050406030204" pitchFamily="18" charset="0"/>
                              </a:rPr>
                              <m:t>𝟐</m:t>
                            </m:r>
                          </m:e>
                        </m:d>
                      </m:e>
                    </m:d>
                  </m:oMath>
                </a14:m>
                <a:endParaRPr lang="en-GB" sz="1600" b="1" dirty="0" smtClean="0">
                  <a:solidFill>
                    <a:srgbClr val="C00000"/>
                  </a:solidFill>
                </a:endParaRPr>
              </a:p>
              <a:p>
                <a:pPr marL="457200" lvl="1" indent="0">
                  <a:buNone/>
                </a:pPr>
                <a14:m>
                  <m:oMath xmlns:m="http://schemas.openxmlformats.org/officeDocument/2006/math">
                    <m:r>
                      <a:rPr lang="en-IE" sz="1800" b="1" i="1" smtClean="0">
                        <a:solidFill>
                          <a:schemeClr val="accent6">
                            <a:lumMod val="75000"/>
                          </a:schemeClr>
                        </a:solidFill>
                        <a:latin typeface="Cambria Math" panose="02040503050406030204" pitchFamily="18" charset="0"/>
                      </a:rPr>
                      <m:t>𝑷𝒓𝒊𝒐𝒓𝒊𝒕𝒚</m:t>
                    </m:r>
                    <m:r>
                      <a:rPr lang="en-IE" sz="1800" b="1" i="1" smtClean="0">
                        <a:solidFill>
                          <a:schemeClr val="accent6">
                            <a:lumMod val="75000"/>
                          </a:schemeClr>
                        </a:solidFill>
                        <a:latin typeface="Cambria Math" panose="02040503050406030204" pitchFamily="18" charset="0"/>
                      </a:rPr>
                      <m:t>=</m:t>
                    </m:r>
                    <m:d>
                      <m:dPr>
                        <m:ctrlPr>
                          <a:rPr lang="en-IE" sz="1800" b="1" i="1" smtClean="0">
                            <a:solidFill>
                              <a:schemeClr val="accent6">
                                <a:lumMod val="75000"/>
                              </a:schemeClr>
                            </a:solidFill>
                            <a:latin typeface="Cambria Math" panose="02040503050406030204" pitchFamily="18" charset="0"/>
                          </a:rPr>
                        </m:ctrlPr>
                      </m:dPr>
                      <m:e>
                        <m:r>
                          <a:rPr lang="en-IE" sz="1800" b="1" i="1" smtClean="0">
                            <a:solidFill>
                              <a:schemeClr val="accent6">
                                <a:lumMod val="75000"/>
                              </a:schemeClr>
                            </a:solidFill>
                            <a:latin typeface="Cambria Math" panose="02040503050406030204" pitchFamily="18" charset="0"/>
                          </a:rPr>
                          <m:t> </m:t>
                        </m:r>
                        <m:r>
                          <a:rPr lang="en-IE" sz="1800" b="1" i="1" smtClean="0">
                            <a:solidFill>
                              <a:schemeClr val="accent6">
                                <a:lumMod val="75000"/>
                              </a:schemeClr>
                            </a:solidFill>
                            <a:latin typeface="Cambria Math" panose="02040503050406030204" pitchFamily="18" charset="0"/>
                          </a:rPr>
                          <m:t>𝑪𝑷</m:t>
                        </m:r>
                        <m:sSub>
                          <m:sSubPr>
                            <m:ctrlPr>
                              <a:rPr lang="en-IE" sz="1800" b="1" i="1" smtClean="0">
                                <a:solidFill>
                                  <a:schemeClr val="accent6">
                                    <a:lumMod val="75000"/>
                                  </a:schemeClr>
                                </a:solidFill>
                                <a:latin typeface="Cambria Math" panose="02040503050406030204" pitchFamily="18" charset="0"/>
                              </a:rPr>
                            </m:ctrlPr>
                          </m:sSubPr>
                          <m:e>
                            <m:r>
                              <a:rPr lang="en-IE" sz="1800" b="1" i="1" smtClean="0">
                                <a:solidFill>
                                  <a:schemeClr val="accent6">
                                    <a:lumMod val="75000"/>
                                  </a:schemeClr>
                                </a:solidFill>
                                <a:latin typeface="Cambria Math" panose="02040503050406030204" pitchFamily="18" charset="0"/>
                              </a:rPr>
                              <m:t>𝑼</m:t>
                            </m:r>
                          </m:e>
                          <m:sub>
                            <m:r>
                              <a:rPr lang="en-IE" sz="1800" b="1" i="1" smtClean="0">
                                <a:solidFill>
                                  <a:schemeClr val="accent6">
                                    <a:lumMod val="75000"/>
                                  </a:schemeClr>
                                </a:solidFill>
                                <a:latin typeface="Cambria Math" panose="02040503050406030204" pitchFamily="18" charset="0"/>
                              </a:rPr>
                              <m:t>𝒄𝒐𝒖𝒏𝒕</m:t>
                            </m:r>
                          </m:sub>
                        </m:sSub>
                        <m:r>
                          <a:rPr lang="en-IE" sz="1800" b="1" i="1" smtClean="0">
                            <a:solidFill>
                              <a:schemeClr val="accent6">
                                <a:lumMod val="75000"/>
                              </a:schemeClr>
                            </a:solidFill>
                            <a:latin typeface="Cambria Math" panose="02040503050406030204" pitchFamily="18" charset="0"/>
                            <a:ea typeface="Cambria Math" panose="02040503050406030204" pitchFamily="18" charset="0"/>
                          </a:rPr>
                          <m:t>÷</m:t>
                        </m:r>
                        <m:r>
                          <a:rPr lang="en-IE" sz="1800" b="1" i="1" smtClean="0">
                            <a:solidFill>
                              <a:schemeClr val="accent6">
                                <a:lumMod val="75000"/>
                              </a:schemeClr>
                            </a:solidFill>
                            <a:latin typeface="Cambria Math" panose="02040503050406030204" pitchFamily="18" charset="0"/>
                            <a:ea typeface="Cambria Math" panose="02040503050406030204" pitchFamily="18" charset="0"/>
                          </a:rPr>
                          <m:t>𝟐</m:t>
                        </m:r>
                      </m:e>
                    </m:d>
                    <m:r>
                      <a:rPr lang="en-IE" sz="1800" b="1" i="1" smtClean="0">
                        <a:solidFill>
                          <a:schemeClr val="accent6">
                            <a:lumMod val="75000"/>
                          </a:schemeClr>
                        </a:solidFill>
                        <a:latin typeface="Cambria Math" panose="02040503050406030204" pitchFamily="18" charset="0"/>
                        <a:ea typeface="Cambria Math" panose="02040503050406030204" pitchFamily="18" charset="0"/>
                      </a:rPr>
                      <m:t>+</m:t>
                    </m:r>
                    <m:r>
                      <a:rPr lang="en-IE" sz="1800" b="1" i="1" smtClean="0">
                        <a:solidFill>
                          <a:schemeClr val="accent6">
                            <a:lumMod val="75000"/>
                          </a:schemeClr>
                        </a:solidFill>
                        <a:latin typeface="Cambria Math" panose="02040503050406030204" pitchFamily="18" charset="0"/>
                        <a:ea typeface="Cambria Math" panose="02040503050406030204" pitchFamily="18" charset="0"/>
                      </a:rPr>
                      <m:t>𝒃𝒂𝒔</m:t>
                    </m:r>
                    <m:sSub>
                      <m:sSubPr>
                        <m:ctrlPr>
                          <a:rPr lang="en-IE" sz="1800" b="1" i="1" smtClean="0">
                            <a:solidFill>
                              <a:schemeClr val="accent6">
                                <a:lumMod val="75000"/>
                              </a:schemeClr>
                            </a:solidFill>
                            <a:latin typeface="Cambria Math" panose="02040503050406030204" pitchFamily="18" charset="0"/>
                            <a:ea typeface="Cambria Math" panose="02040503050406030204" pitchFamily="18" charset="0"/>
                          </a:rPr>
                        </m:ctrlPr>
                      </m:sSubPr>
                      <m:e>
                        <m:r>
                          <a:rPr lang="en-IE" sz="1800" b="1" i="1" smtClean="0">
                            <a:solidFill>
                              <a:schemeClr val="accent6">
                                <a:lumMod val="75000"/>
                              </a:schemeClr>
                            </a:solidFill>
                            <a:latin typeface="Cambria Math" panose="02040503050406030204" pitchFamily="18" charset="0"/>
                            <a:ea typeface="Cambria Math" panose="02040503050406030204" pitchFamily="18" charset="0"/>
                          </a:rPr>
                          <m:t>𝒆</m:t>
                        </m:r>
                      </m:e>
                      <m:sub>
                        <m:r>
                          <a:rPr lang="en-IE" sz="1800" b="1" i="1" smtClean="0">
                            <a:solidFill>
                              <a:schemeClr val="accent6">
                                <a:lumMod val="75000"/>
                              </a:schemeClr>
                            </a:solidFill>
                            <a:latin typeface="Cambria Math" panose="02040503050406030204" pitchFamily="18" charset="0"/>
                            <a:ea typeface="Cambria Math" panose="02040503050406030204" pitchFamily="18" charset="0"/>
                          </a:rPr>
                          <m:t>𝒑𝒓𝒊𝒐𝒓𝒊𝒕𝒚</m:t>
                        </m:r>
                      </m:sub>
                    </m:sSub>
                    <m:r>
                      <a:rPr lang="en-IE" sz="1800" b="1" i="1" smtClean="0">
                        <a:solidFill>
                          <a:schemeClr val="accent6">
                            <a:lumMod val="75000"/>
                          </a:schemeClr>
                        </a:solidFill>
                        <a:latin typeface="Cambria Math" panose="02040503050406030204" pitchFamily="18" charset="0"/>
                        <a:ea typeface="Cambria Math" panose="02040503050406030204" pitchFamily="18" charset="0"/>
                      </a:rPr>
                      <m:t>+</m:t>
                    </m:r>
                    <m:r>
                      <a:rPr lang="en-IE" sz="1800" b="1" i="1" smtClean="0">
                        <a:solidFill>
                          <a:schemeClr val="accent6">
                            <a:lumMod val="75000"/>
                          </a:schemeClr>
                        </a:solidFill>
                        <a:latin typeface="Cambria Math" panose="02040503050406030204" pitchFamily="18" charset="0"/>
                        <a:ea typeface="Cambria Math" panose="02040503050406030204" pitchFamily="18" charset="0"/>
                      </a:rPr>
                      <m:t>𝒏𝒊𝒄</m:t>
                    </m:r>
                    <m:sSub>
                      <m:sSubPr>
                        <m:ctrlPr>
                          <a:rPr lang="en-IE" sz="1800" b="1" i="1" smtClean="0">
                            <a:solidFill>
                              <a:schemeClr val="accent6">
                                <a:lumMod val="75000"/>
                              </a:schemeClr>
                            </a:solidFill>
                            <a:latin typeface="Cambria Math" panose="02040503050406030204" pitchFamily="18" charset="0"/>
                            <a:ea typeface="Cambria Math" panose="02040503050406030204" pitchFamily="18" charset="0"/>
                          </a:rPr>
                        </m:ctrlPr>
                      </m:sSubPr>
                      <m:e>
                        <m:r>
                          <a:rPr lang="en-IE" sz="1800" b="1" i="1" smtClean="0">
                            <a:solidFill>
                              <a:schemeClr val="accent6">
                                <a:lumMod val="75000"/>
                              </a:schemeClr>
                            </a:solidFill>
                            <a:latin typeface="Cambria Math" panose="02040503050406030204" pitchFamily="18" charset="0"/>
                            <a:ea typeface="Cambria Math" panose="02040503050406030204" pitchFamily="18" charset="0"/>
                          </a:rPr>
                          <m:t>𝒆</m:t>
                        </m:r>
                      </m:e>
                      <m:sub>
                        <m:r>
                          <a:rPr lang="en-IE" sz="1800" b="1" i="1" smtClean="0">
                            <a:solidFill>
                              <a:schemeClr val="accent6">
                                <a:lumMod val="75000"/>
                              </a:schemeClr>
                            </a:solidFill>
                            <a:latin typeface="Cambria Math" panose="02040503050406030204" pitchFamily="18" charset="0"/>
                            <a:ea typeface="Cambria Math" panose="02040503050406030204" pitchFamily="18" charset="0"/>
                          </a:rPr>
                          <m:t>𝒗𝒂𝒍𝒖𝒆</m:t>
                        </m:r>
                      </m:sub>
                    </m:sSub>
                  </m:oMath>
                </a14:m>
                <a:r>
                  <a:rPr lang="en-IE" sz="1800" b="1" dirty="0" smtClean="0">
                    <a:solidFill>
                      <a:schemeClr val="accent6">
                        <a:lumMod val="75000"/>
                      </a:schemeClr>
                    </a:solidFill>
                  </a:rPr>
                  <a:t>			</a:t>
                </a:r>
                <a14:m>
                  <m:oMath xmlns:m="http://schemas.openxmlformats.org/officeDocument/2006/math">
                    <m:d>
                      <m:dPr>
                        <m:begChr m:val="{"/>
                        <m:endChr m:val="}"/>
                        <m:ctrlPr>
                          <a:rPr lang="en-GB" sz="1600" b="1" i="1">
                            <a:solidFill>
                              <a:srgbClr val="C00000"/>
                            </a:solidFill>
                            <a:latin typeface="Cambria Math" panose="02040503050406030204" pitchFamily="18" charset="0"/>
                          </a:rPr>
                        </m:ctrlPr>
                      </m:dPr>
                      <m:e>
                        <m:r>
                          <a:rPr lang="en-IE" sz="1600" b="1" i="1">
                            <a:solidFill>
                              <a:srgbClr val="C00000"/>
                            </a:solidFill>
                            <a:latin typeface="Cambria Math" panose="02040503050406030204" pitchFamily="18" charset="0"/>
                          </a:rPr>
                          <m:t>𝑪𝑷</m:t>
                        </m:r>
                        <m:sSub>
                          <m:sSubPr>
                            <m:ctrlPr>
                              <a:rPr lang="en-IE" sz="1600" b="1" i="1">
                                <a:solidFill>
                                  <a:srgbClr val="C00000"/>
                                </a:solidFill>
                                <a:latin typeface="Cambria Math" panose="02040503050406030204" pitchFamily="18" charset="0"/>
                              </a:rPr>
                            </m:ctrlPr>
                          </m:sSubPr>
                          <m:e>
                            <m:r>
                              <a:rPr lang="en-IE" sz="1600" b="1" i="1">
                                <a:solidFill>
                                  <a:srgbClr val="C00000"/>
                                </a:solidFill>
                                <a:latin typeface="Cambria Math" panose="02040503050406030204" pitchFamily="18" charset="0"/>
                              </a:rPr>
                              <m:t>𝑼</m:t>
                            </m:r>
                          </m:e>
                          <m:sub>
                            <m:r>
                              <a:rPr lang="en-IE" sz="1600" b="1" i="1" smtClean="0">
                                <a:solidFill>
                                  <a:srgbClr val="C00000"/>
                                </a:solidFill>
                                <a:latin typeface="Cambria Math" panose="02040503050406030204" pitchFamily="18" charset="0"/>
                              </a:rPr>
                              <m:t>𝒄𝒐𝒖𝒏𝒕</m:t>
                            </m:r>
                          </m:sub>
                        </m:sSub>
                        <m:r>
                          <a:rPr lang="en-IE" sz="1600" b="1" i="1">
                            <a:solidFill>
                              <a:srgbClr val="C00000"/>
                            </a:solidFill>
                            <a:latin typeface="Cambria Math" panose="02040503050406030204" pitchFamily="18" charset="0"/>
                          </a:rPr>
                          <m:t>=</m:t>
                        </m:r>
                        <m:r>
                          <a:rPr lang="en-IE" sz="1600" b="1" i="1">
                            <a:solidFill>
                              <a:srgbClr val="C00000"/>
                            </a:solidFill>
                            <a:latin typeface="Cambria Math" panose="02040503050406030204" pitchFamily="18" charset="0"/>
                          </a:rPr>
                          <m:t>𝑪𝑷</m:t>
                        </m:r>
                        <m:sSub>
                          <m:sSubPr>
                            <m:ctrlPr>
                              <a:rPr lang="en-IE" sz="1600" b="1" i="1">
                                <a:solidFill>
                                  <a:srgbClr val="C00000"/>
                                </a:solidFill>
                                <a:latin typeface="Cambria Math" panose="02040503050406030204" pitchFamily="18" charset="0"/>
                              </a:rPr>
                            </m:ctrlPr>
                          </m:sSubPr>
                          <m:e>
                            <m:r>
                              <a:rPr lang="en-IE" sz="1600" b="1" i="1">
                                <a:solidFill>
                                  <a:srgbClr val="C00000"/>
                                </a:solidFill>
                                <a:latin typeface="Cambria Math" panose="02040503050406030204" pitchFamily="18" charset="0"/>
                              </a:rPr>
                              <m:t>𝑼</m:t>
                            </m:r>
                          </m:e>
                          <m:sub>
                            <m:r>
                              <a:rPr lang="en-IE" sz="1600" b="1" i="1">
                                <a:solidFill>
                                  <a:srgbClr val="C00000"/>
                                </a:solidFill>
                                <a:latin typeface="Cambria Math" panose="02040503050406030204" pitchFamily="18" charset="0"/>
                              </a:rPr>
                              <m:t>𝒓𝒆𝒄𝒆𝒏𝒕</m:t>
                            </m:r>
                            <m:r>
                              <a:rPr lang="en-IE" sz="1600" b="1" i="1">
                                <a:solidFill>
                                  <a:srgbClr val="C00000"/>
                                </a:solidFill>
                                <a:latin typeface="Cambria Math" panose="02040503050406030204" pitchFamily="18" charset="0"/>
                              </a:rPr>
                              <m:t> </m:t>
                            </m:r>
                            <m:r>
                              <a:rPr lang="en-IE" sz="1600" b="1" i="1">
                                <a:solidFill>
                                  <a:srgbClr val="C00000"/>
                                </a:solidFill>
                                <a:latin typeface="Cambria Math" panose="02040503050406030204" pitchFamily="18" charset="0"/>
                              </a:rPr>
                              <m:t>𝒖𝒔𝒂𝒈𝒆</m:t>
                            </m:r>
                          </m:sub>
                        </m:sSub>
                        <m:r>
                          <a:rPr lang="en-IE" sz="1600" b="1" i="1">
                            <a:solidFill>
                              <a:srgbClr val="C00000"/>
                            </a:solidFill>
                            <a:latin typeface="Cambria Math" panose="02040503050406030204" pitchFamily="18" charset="0"/>
                            <a:ea typeface="Cambria Math" panose="02040503050406030204" pitchFamily="18" charset="0"/>
                          </a:rPr>
                          <m:t>×</m:t>
                        </m:r>
                        <m:r>
                          <a:rPr lang="en-IE" sz="1600" b="1" i="1">
                            <a:solidFill>
                              <a:srgbClr val="C00000"/>
                            </a:solidFill>
                            <a:latin typeface="Cambria Math" panose="02040503050406030204" pitchFamily="18" charset="0"/>
                            <a:ea typeface="Cambria Math" panose="02040503050406030204" pitchFamily="18" charset="0"/>
                          </a:rPr>
                          <m:t>𝟔𝟎</m:t>
                        </m:r>
                      </m:e>
                    </m:d>
                  </m:oMath>
                </a14:m>
                <a:endParaRPr lang="en-IE" sz="1600" b="1" dirty="0" smtClean="0">
                  <a:solidFill>
                    <a:schemeClr val="accent6">
                      <a:lumMod val="75000"/>
                    </a:schemeClr>
                  </a:solidFill>
                </a:endParaRPr>
              </a:p>
              <a:p>
                <a:pPr marL="457200" lvl="1" indent="0">
                  <a:buNone/>
                </a:pPr>
                <a:r>
                  <a:rPr lang="en-IE" sz="1800" b="1" dirty="0" smtClean="0">
                    <a:solidFill>
                      <a:schemeClr val="accent6">
                        <a:lumMod val="75000"/>
                      </a:schemeClr>
                    </a:solidFill>
                  </a:rPr>
                  <a:t>60.5	          =  (0.5             </a:t>
                </a:r>
                <a14:m>
                  <m:oMath xmlns:m="http://schemas.openxmlformats.org/officeDocument/2006/math">
                    <m:r>
                      <a:rPr lang="en-IE" sz="1800" b="1" i="1" smtClean="0">
                        <a:solidFill>
                          <a:schemeClr val="accent6">
                            <a:lumMod val="75000"/>
                          </a:schemeClr>
                        </a:solidFill>
                        <a:latin typeface="Cambria Math" panose="02040503050406030204" pitchFamily="18" charset="0"/>
                        <a:ea typeface="Cambria Math" panose="02040503050406030204" pitchFamily="18" charset="0"/>
                      </a:rPr>
                      <m:t>÷</m:t>
                    </m:r>
                    <m:r>
                      <a:rPr lang="en-IE" sz="1800" b="1" i="1" smtClean="0">
                        <a:solidFill>
                          <a:schemeClr val="accent6">
                            <a:lumMod val="75000"/>
                          </a:schemeClr>
                        </a:solidFill>
                        <a:latin typeface="Cambria Math" panose="02040503050406030204" pitchFamily="18" charset="0"/>
                        <a:ea typeface="Cambria Math" panose="02040503050406030204" pitchFamily="18" charset="0"/>
                      </a:rPr>
                      <m:t>𝟐</m:t>
                    </m:r>
                    <m:r>
                      <a:rPr lang="en-IE" sz="1800" b="1" i="1" smtClean="0">
                        <a:solidFill>
                          <a:schemeClr val="accent6">
                            <a:lumMod val="75000"/>
                          </a:schemeClr>
                        </a:solidFill>
                        <a:latin typeface="Cambria Math" panose="02040503050406030204" pitchFamily="18" charset="0"/>
                        <a:ea typeface="Cambria Math" panose="02040503050406030204" pitchFamily="18" charset="0"/>
                      </a:rPr>
                      <m:t>)  </m:t>
                    </m:r>
                  </m:oMath>
                </a14:m>
                <a:r>
                  <a:rPr lang="en-IE" sz="1800" b="1" dirty="0" smtClean="0">
                    <a:solidFill>
                      <a:schemeClr val="accent6">
                        <a:lumMod val="75000"/>
                      </a:schemeClr>
                    </a:solidFill>
                  </a:rPr>
                  <a:t>+   60			+ 0</a:t>
                </a:r>
                <a:endParaRPr lang="en-IE" sz="1800" b="1" dirty="0">
                  <a:solidFill>
                    <a:schemeClr val="accent6">
                      <a:lumMod val="75000"/>
                    </a:schemeClr>
                  </a:solidFill>
                </a:endParaRPr>
              </a:p>
              <a:p>
                <a:r>
                  <a:rPr lang="en-IE" b="1" dirty="0" smtClean="0"/>
                  <a:t>Long processes will suffer priority reduction</a:t>
                </a:r>
              </a:p>
              <a:p>
                <a:pPr lvl="1"/>
                <a:r>
                  <a:rPr lang="en-IE" sz="2000" b="1" dirty="0" smtClean="0"/>
                  <a:t>CPU bound processe</a:t>
                </a:r>
                <a:r>
                  <a:rPr lang="en-IE" sz="2000" b="1" dirty="0" smtClean="0"/>
                  <a:t>s will try to use the maximum time quantum (1 second) and will experience significant priority degradation</a:t>
                </a:r>
              </a:p>
              <a:p>
                <a:pPr marL="457200" lvl="1" indent="0">
                  <a:spcBef>
                    <a:spcPts val="0"/>
                  </a:spcBef>
                  <a:buNone/>
                </a:pPr>
                <a:r>
                  <a:rPr lang="en-IE" sz="2000" b="1" dirty="0" smtClean="0"/>
                  <a:t>															</a:t>
                </a:r>
                <a14:m>
                  <m:oMath xmlns:m="http://schemas.openxmlformats.org/officeDocument/2006/math">
                    <m:d>
                      <m:dPr>
                        <m:begChr m:val="{"/>
                        <m:endChr m:val="}"/>
                        <m:ctrlPr>
                          <a:rPr lang="en-GB" sz="1600" b="1" i="1" smtClean="0">
                            <a:solidFill>
                              <a:srgbClr val="C00000"/>
                            </a:solidFill>
                            <a:latin typeface="Cambria Math" panose="02040503050406030204" pitchFamily="18" charset="0"/>
                          </a:rPr>
                        </m:ctrlPr>
                      </m:dPr>
                      <m:e>
                        <m:r>
                          <a:rPr lang="en-IE" sz="1600" b="1" i="1">
                            <a:solidFill>
                              <a:srgbClr val="C00000"/>
                            </a:solidFill>
                            <a:latin typeface="Cambria Math" panose="02040503050406030204" pitchFamily="18" charset="0"/>
                          </a:rPr>
                          <m:t>𝑪𝑷</m:t>
                        </m:r>
                        <m:sSub>
                          <m:sSubPr>
                            <m:ctrlPr>
                              <a:rPr lang="en-IE" sz="1600" b="1" i="1">
                                <a:solidFill>
                                  <a:srgbClr val="C00000"/>
                                </a:solidFill>
                                <a:latin typeface="Cambria Math" panose="02040503050406030204" pitchFamily="18" charset="0"/>
                              </a:rPr>
                            </m:ctrlPr>
                          </m:sSubPr>
                          <m:e>
                            <m:r>
                              <a:rPr lang="en-IE" sz="1600" b="1" i="1">
                                <a:solidFill>
                                  <a:srgbClr val="C00000"/>
                                </a:solidFill>
                                <a:latin typeface="Cambria Math" panose="02040503050406030204" pitchFamily="18" charset="0"/>
                              </a:rPr>
                              <m:t>𝑼</m:t>
                            </m:r>
                          </m:e>
                          <m:sub>
                            <m:r>
                              <a:rPr lang="en-IE" sz="1600" b="1" i="1">
                                <a:solidFill>
                                  <a:srgbClr val="C00000"/>
                                </a:solidFill>
                                <a:latin typeface="Cambria Math" panose="02040503050406030204" pitchFamily="18" charset="0"/>
                              </a:rPr>
                              <m:t>𝒓𝒆𝒄𝒆𝒏𝒕</m:t>
                            </m:r>
                            <m:r>
                              <a:rPr lang="en-IE" sz="1600" b="1" i="1">
                                <a:solidFill>
                                  <a:srgbClr val="C00000"/>
                                </a:solidFill>
                                <a:latin typeface="Cambria Math" panose="02040503050406030204" pitchFamily="18" charset="0"/>
                              </a:rPr>
                              <m:t> </m:t>
                            </m:r>
                            <m:r>
                              <a:rPr lang="en-IE" sz="1600" b="1" i="1">
                                <a:solidFill>
                                  <a:srgbClr val="C00000"/>
                                </a:solidFill>
                                <a:latin typeface="Cambria Math" panose="02040503050406030204" pitchFamily="18" charset="0"/>
                              </a:rPr>
                              <m:t>𝒖𝒔𝒂𝒈𝒆</m:t>
                            </m:r>
                          </m:sub>
                        </m:sSub>
                        <m:r>
                          <a:rPr lang="en-IE" sz="1600" b="1" i="1">
                            <a:solidFill>
                              <a:srgbClr val="C00000"/>
                            </a:solidFill>
                            <a:latin typeface="Cambria Math" panose="02040503050406030204" pitchFamily="18" charset="0"/>
                          </a:rPr>
                          <m:t>=</m:t>
                        </m:r>
                        <m:d>
                          <m:dPr>
                            <m:ctrlPr>
                              <a:rPr lang="en-IE" sz="1600" b="1" i="1">
                                <a:solidFill>
                                  <a:srgbClr val="C00000"/>
                                </a:solidFill>
                                <a:latin typeface="Cambria Math" panose="02040503050406030204" pitchFamily="18" charset="0"/>
                              </a:rPr>
                            </m:ctrlPr>
                          </m:dPr>
                          <m:e>
                            <m:r>
                              <a:rPr lang="en-IE" sz="1600" b="1" i="1" smtClean="0">
                                <a:solidFill>
                                  <a:srgbClr val="C00000"/>
                                </a:solidFill>
                                <a:latin typeface="Cambria Math" panose="02040503050406030204" pitchFamily="18" charset="0"/>
                              </a:rPr>
                              <m:t>𝟏</m:t>
                            </m:r>
                            <m:r>
                              <a:rPr lang="en-IE" sz="1600" b="1" i="1">
                                <a:solidFill>
                                  <a:srgbClr val="C00000"/>
                                </a:solidFill>
                                <a:latin typeface="Cambria Math" panose="02040503050406030204" pitchFamily="18" charset="0"/>
                                <a:ea typeface="Cambria Math" panose="02040503050406030204" pitchFamily="18" charset="0"/>
                              </a:rPr>
                              <m:t>÷</m:t>
                            </m:r>
                            <m:r>
                              <a:rPr lang="en-IE" sz="1600" b="1" i="1">
                                <a:solidFill>
                                  <a:srgbClr val="C00000"/>
                                </a:solidFill>
                                <a:latin typeface="Cambria Math" panose="02040503050406030204" pitchFamily="18" charset="0"/>
                                <a:ea typeface="Cambria Math" panose="02040503050406030204" pitchFamily="18" charset="0"/>
                              </a:rPr>
                              <m:t>𝟐</m:t>
                            </m:r>
                          </m:e>
                        </m:d>
                      </m:e>
                    </m:d>
                  </m:oMath>
                </a14:m>
                <a:endParaRPr lang="en-IE" sz="1600" b="1" i="1" dirty="0" smtClean="0">
                  <a:solidFill>
                    <a:srgbClr val="C00000"/>
                  </a:solidFill>
                  <a:latin typeface="Cambria Math" panose="02040503050406030204" pitchFamily="18" charset="0"/>
                  <a:ea typeface="Cambria Math" panose="02040503050406030204" pitchFamily="18" charset="0"/>
                </a:endParaRPr>
              </a:p>
              <a:p>
                <a:pPr marL="457200" lvl="1" indent="0">
                  <a:spcBef>
                    <a:spcPts val="0"/>
                  </a:spcBef>
                  <a:buNone/>
                </a:pPr>
                <a14:m>
                  <m:oMath xmlns:m="http://schemas.openxmlformats.org/officeDocument/2006/math">
                    <m:r>
                      <a:rPr lang="en-IE" sz="1800" b="1" i="1">
                        <a:solidFill>
                          <a:schemeClr val="accent6">
                            <a:lumMod val="75000"/>
                          </a:schemeClr>
                        </a:solidFill>
                        <a:latin typeface="Cambria Math" panose="02040503050406030204" pitchFamily="18" charset="0"/>
                      </a:rPr>
                      <m:t>𝑷𝒓𝒊𝒐𝒓𝒊𝒕𝒚</m:t>
                    </m:r>
                    <m:r>
                      <a:rPr lang="en-IE" sz="1800" b="1" i="1">
                        <a:solidFill>
                          <a:schemeClr val="accent6">
                            <a:lumMod val="75000"/>
                          </a:schemeClr>
                        </a:solidFill>
                        <a:latin typeface="Cambria Math" panose="02040503050406030204" pitchFamily="18" charset="0"/>
                      </a:rPr>
                      <m:t>=</m:t>
                    </m:r>
                    <m:d>
                      <m:dPr>
                        <m:ctrlPr>
                          <a:rPr lang="en-IE" sz="1800" b="1" i="1">
                            <a:solidFill>
                              <a:schemeClr val="accent6">
                                <a:lumMod val="75000"/>
                              </a:schemeClr>
                            </a:solidFill>
                            <a:latin typeface="Cambria Math" panose="02040503050406030204" pitchFamily="18" charset="0"/>
                          </a:rPr>
                        </m:ctrlPr>
                      </m:dPr>
                      <m:e>
                        <m:r>
                          <a:rPr lang="en-IE" sz="1800" b="1" i="1">
                            <a:solidFill>
                              <a:schemeClr val="accent6">
                                <a:lumMod val="75000"/>
                              </a:schemeClr>
                            </a:solidFill>
                            <a:latin typeface="Cambria Math" panose="02040503050406030204" pitchFamily="18" charset="0"/>
                          </a:rPr>
                          <m:t> </m:t>
                        </m:r>
                        <m:r>
                          <a:rPr lang="en-IE" sz="1800" b="1" i="1">
                            <a:solidFill>
                              <a:schemeClr val="accent6">
                                <a:lumMod val="75000"/>
                              </a:schemeClr>
                            </a:solidFill>
                            <a:latin typeface="Cambria Math" panose="02040503050406030204" pitchFamily="18" charset="0"/>
                          </a:rPr>
                          <m:t>𝑪𝑷</m:t>
                        </m:r>
                        <m:sSub>
                          <m:sSubPr>
                            <m:ctrlPr>
                              <a:rPr lang="en-IE" sz="1800" b="1" i="1">
                                <a:solidFill>
                                  <a:schemeClr val="accent6">
                                    <a:lumMod val="75000"/>
                                  </a:schemeClr>
                                </a:solidFill>
                                <a:latin typeface="Cambria Math" panose="02040503050406030204" pitchFamily="18" charset="0"/>
                              </a:rPr>
                            </m:ctrlPr>
                          </m:sSubPr>
                          <m:e>
                            <m:r>
                              <a:rPr lang="en-IE" sz="1800" b="1" i="1">
                                <a:solidFill>
                                  <a:schemeClr val="accent6">
                                    <a:lumMod val="75000"/>
                                  </a:schemeClr>
                                </a:solidFill>
                                <a:latin typeface="Cambria Math" panose="02040503050406030204" pitchFamily="18" charset="0"/>
                              </a:rPr>
                              <m:t>𝑼</m:t>
                            </m:r>
                          </m:e>
                          <m:sub>
                            <m:r>
                              <a:rPr lang="en-IE" sz="1800" b="1" i="1" smtClean="0">
                                <a:solidFill>
                                  <a:schemeClr val="accent6">
                                    <a:lumMod val="75000"/>
                                  </a:schemeClr>
                                </a:solidFill>
                                <a:latin typeface="Cambria Math" panose="02040503050406030204" pitchFamily="18" charset="0"/>
                              </a:rPr>
                              <m:t>𝒄𝒐𝒖𝒏𝒕</m:t>
                            </m:r>
                          </m:sub>
                        </m:sSub>
                        <m:r>
                          <a:rPr lang="en-IE" sz="1800" b="1" i="1">
                            <a:solidFill>
                              <a:schemeClr val="accent6">
                                <a:lumMod val="75000"/>
                              </a:schemeClr>
                            </a:solidFill>
                            <a:latin typeface="Cambria Math" panose="02040503050406030204" pitchFamily="18" charset="0"/>
                            <a:ea typeface="Cambria Math" panose="02040503050406030204" pitchFamily="18" charset="0"/>
                          </a:rPr>
                          <m:t>÷</m:t>
                        </m:r>
                        <m:r>
                          <a:rPr lang="en-IE" sz="1800" b="1" i="1">
                            <a:solidFill>
                              <a:schemeClr val="accent6">
                                <a:lumMod val="75000"/>
                              </a:schemeClr>
                            </a:solidFill>
                            <a:latin typeface="Cambria Math" panose="02040503050406030204" pitchFamily="18" charset="0"/>
                            <a:ea typeface="Cambria Math" panose="02040503050406030204" pitchFamily="18" charset="0"/>
                          </a:rPr>
                          <m:t>𝟐</m:t>
                        </m:r>
                      </m:e>
                    </m:d>
                    <m:r>
                      <a:rPr lang="en-IE" sz="1800" b="1" i="1">
                        <a:solidFill>
                          <a:schemeClr val="accent6">
                            <a:lumMod val="75000"/>
                          </a:schemeClr>
                        </a:solidFill>
                        <a:latin typeface="Cambria Math" panose="02040503050406030204" pitchFamily="18" charset="0"/>
                        <a:ea typeface="Cambria Math" panose="02040503050406030204" pitchFamily="18" charset="0"/>
                      </a:rPr>
                      <m:t>+</m:t>
                    </m:r>
                    <m:r>
                      <a:rPr lang="en-IE" sz="1800" b="1" i="1">
                        <a:solidFill>
                          <a:schemeClr val="accent6">
                            <a:lumMod val="75000"/>
                          </a:schemeClr>
                        </a:solidFill>
                        <a:latin typeface="Cambria Math" panose="02040503050406030204" pitchFamily="18" charset="0"/>
                        <a:ea typeface="Cambria Math" panose="02040503050406030204" pitchFamily="18" charset="0"/>
                      </a:rPr>
                      <m:t>𝒃𝒂𝒔</m:t>
                    </m:r>
                    <m:sSub>
                      <m:sSubPr>
                        <m:ctrlPr>
                          <a:rPr lang="en-IE" sz="1800" b="1" i="1">
                            <a:solidFill>
                              <a:schemeClr val="accent6">
                                <a:lumMod val="75000"/>
                              </a:schemeClr>
                            </a:solidFill>
                            <a:latin typeface="Cambria Math" panose="02040503050406030204" pitchFamily="18" charset="0"/>
                            <a:ea typeface="Cambria Math" panose="02040503050406030204" pitchFamily="18" charset="0"/>
                          </a:rPr>
                        </m:ctrlPr>
                      </m:sSubPr>
                      <m:e>
                        <m:r>
                          <a:rPr lang="en-IE" sz="1800" b="1" i="1">
                            <a:solidFill>
                              <a:schemeClr val="accent6">
                                <a:lumMod val="75000"/>
                              </a:schemeClr>
                            </a:solidFill>
                            <a:latin typeface="Cambria Math" panose="02040503050406030204" pitchFamily="18" charset="0"/>
                            <a:ea typeface="Cambria Math" panose="02040503050406030204" pitchFamily="18" charset="0"/>
                          </a:rPr>
                          <m:t>𝒆</m:t>
                        </m:r>
                      </m:e>
                      <m:sub>
                        <m:r>
                          <a:rPr lang="en-IE" sz="1800" b="1" i="1">
                            <a:solidFill>
                              <a:schemeClr val="accent6">
                                <a:lumMod val="75000"/>
                              </a:schemeClr>
                            </a:solidFill>
                            <a:latin typeface="Cambria Math" panose="02040503050406030204" pitchFamily="18" charset="0"/>
                            <a:ea typeface="Cambria Math" panose="02040503050406030204" pitchFamily="18" charset="0"/>
                          </a:rPr>
                          <m:t>𝒑𝒓𝒊𝒐𝒓𝒊𝒕𝒚</m:t>
                        </m:r>
                      </m:sub>
                    </m:sSub>
                    <m:r>
                      <a:rPr lang="en-IE" sz="1800" b="1" i="1">
                        <a:solidFill>
                          <a:schemeClr val="accent6">
                            <a:lumMod val="75000"/>
                          </a:schemeClr>
                        </a:solidFill>
                        <a:latin typeface="Cambria Math" panose="02040503050406030204" pitchFamily="18" charset="0"/>
                        <a:ea typeface="Cambria Math" panose="02040503050406030204" pitchFamily="18" charset="0"/>
                      </a:rPr>
                      <m:t>+</m:t>
                    </m:r>
                    <m:r>
                      <a:rPr lang="en-IE" sz="1800" b="1" i="1">
                        <a:solidFill>
                          <a:schemeClr val="accent6">
                            <a:lumMod val="75000"/>
                          </a:schemeClr>
                        </a:solidFill>
                        <a:latin typeface="Cambria Math" panose="02040503050406030204" pitchFamily="18" charset="0"/>
                        <a:ea typeface="Cambria Math" panose="02040503050406030204" pitchFamily="18" charset="0"/>
                      </a:rPr>
                      <m:t>𝒏𝒊𝒄</m:t>
                    </m:r>
                    <m:sSub>
                      <m:sSubPr>
                        <m:ctrlPr>
                          <a:rPr lang="en-IE" sz="1800" b="1" i="1">
                            <a:solidFill>
                              <a:schemeClr val="accent6">
                                <a:lumMod val="75000"/>
                              </a:schemeClr>
                            </a:solidFill>
                            <a:latin typeface="Cambria Math" panose="02040503050406030204" pitchFamily="18" charset="0"/>
                            <a:ea typeface="Cambria Math" panose="02040503050406030204" pitchFamily="18" charset="0"/>
                          </a:rPr>
                        </m:ctrlPr>
                      </m:sSubPr>
                      <m:e>
                        <m:r>
                          <a:rPr lang="en-IE" sz="1800" b="1" i="1">
                            <a:solidFill>
                              <a:schemeClr val="accent6">
                                <a:lumMod val="75000"/>
                              </a:schemeClr>
                            </a:solidFill>
                            <a:latin typeface="Cambria Math" panose="02040503050406030204" pitchFamily="18" charset="0"/>
                            <a:ea typeface="Cambria Math" panose="02040503050406030204" pitchFamily="18" charset="0"/>
                          </a:rPr>
                          <m:t>𝒆</m:t>
                        </m:r>
                      </m:e>
                      <m:sub>
                        <m:r>
                          <a:rPr lang="en-IE" sz="1800" b="1" i="1">
                            <a:solidFill>
                              <a:schemeClr val="accent6">
                                <a:lumMod val="75000"/>
                              </a:schemeClr>
                            </a:solidFill>
                            <a:latin typeface="Cambria Math" panose="02040503050406030204" pitchFamily="18" charset="0"/>
                            <a:ea typeface="Cambria Math" panose="02040503050406030204" pitchFamily="18" charset="0"/>
                          </a:rPr>
                          <m:t>𝒗𝒂𝒍𝒖𝒆</m:t>
                        </m:r>
                      </m:sub>
                    </m:sSub>
                  </m:oMath>
                </a14:m>
                <a:r>
                  <a:rPr lang="en-IE" sz="1800" b="1" dirty="0" smtClean="0">
                    <a:solidFill>
                      <a:schemeClr val="accent6">
                        <a:lumMod val="75000"/>
                      </a:schemeClr>
                    </a:solidFill>
                  </a:rPr>
                  <a:t>		</a:t>
                </a:r>
                <a:r>
                  <a:rPr lang="en-IE" sz="1600" b="1" dirty="0" smtClean="0">
                    <a:solidFill>
                      <a:schemeClr val="accent6">
                        <a:lumMod val="75000"/>
                      </a:schemeClr>
                    </a:solidFill>
                  </a:rPr>
                  <a:t>	</a:t>
                </a:r>
                <a14:m>
                  <m:oMath xmlns:m="http://schemas.openxmlformats.org/officeDocument/2006/math">
                    <m:d>
                      <m:dPr>
                        <m:begChr m:val="{"/>
                        <m:endChr m:val="}"/>
                        <m:ctrlPr>
                          <a:rPr lang="en-GB" sz="1600" b="1" i="1">
                            <a:solidFill>
                              <a:srgbClr val="C00000"/>
                            </a:solidFill>
                            <a:latin typeface="Cambria Math" panose="02040503050406030204" pitchFamily="18" charset="0"/>
                          </a:rPr>
                        </m:ctrlPr>
                      </m:dPr>
                      <m:e>
                        <m:r>
                          <a:rPr lang="en-IE" sz="1600" b="1" i="1">
                            <a:solidFill>
                              <a:srgbClr val="C00000"/>
                            </a:solidFill>
                            <a:latin typeface="Cambria Math" panose="02040503050406030204" pitchFamily="18" charset="0"/>
                          </a:rPr>
                          <m:t>𝑪𝑷</m:t>
                        </m:r>
                        <m:sSub>
                          <m:sSubPr>
                            <m:ctrlPr>
                              <a:rPr lang="en-IE" sz="1600" b="1" i="1">
                                <a:solidFill>
                                  <a:srgbClr val="C00000"/>
                                </a:solidFill>
                                <a:latin typeface="Cambria Math" panose="02040503050406030204" pitchFamily="18" charset="0"/>
                              </a:rPr>
                            </m:ctrlPr>
                          </m:sSubPr>
                          <m:e>
                            <m:r>
                              <a:rPr lang="en-IE" sz="1600" b="1" i="1">
                                <a:solidFill>
                                  <a:srgbClr val="C00000"/>
                                </a:solidFill>
                                <a:latin typeface="Cambria Math" panose="02040503050406030204" pitchFamily="18" charset="0"/>
                              </a:rPr>
                              <m:t>𝑼</m:t>
                            </m:r>
                          </m:e>
                          <m:sub>
                            <m:r>
                              <a:rPr lang="en-IE" sz="1600" b="1" i="1">
                                <a:solidFill>
                                  <a:srgbClr val="C00000"/>
                                </a:solidFill>
                                <a:latin typeface="Cambria Math" panose="02040503050406030204" pitchFamily="18" charset="0"/>
                              </a:rPr>
                              <m:t>𝒄𝒐𝒖𝒏𝒕</m:t>
                            </m:r>
                          </m:sub>
                        </m:sSub>
                        <m:r>
                          <a:rPr lang="en-IE" sz="1600" b="1" i="1">
                            <a:solidFill>
                              <a:srgbClr val="C00000"/>
                            </a:solidFill>
                            <a:latin typeface="Cambria Math" panose="02040503050406030204" pitchFamily="18" charset="0"/>
                          </a:rPr>
                          <m:t>=</m:t>
                        </m:r>
                        <m:r>
                          <a:rPr lang="en-IE" sz="1600" b="1" i="1">
                            <a:solidFill>
                              <a:srgbClr val="C00000"/>
                            </a:solidFill>
                            <a:latin typeface="Cambria Math" panose="02040503050406030204" pitchFamily="18" charset="0"/>
                          </a:rPr>
                          <m:t>𝑪𝑷</m:t>
                        </m:r>
                        <m:sSub>
                          <m:sSubPr>
                            <m:ctrlPr>
                              <a:rPr lang="en-IE" sz="1600" b="1" i="1">
                                <a:solidFill>
                                  <a:srgbClr val="C00000"/>
                                </a:solidFill>
                                <a:latin typeface="Cambria Math" panose="02040503050406030204" pitchFamily="18" charset="0"/>
                              </a:rPr>
                            </m:ctrlPr>
                          </m:sSubPr>
                          <m:e>
                            <m:r>
                              <a:rPr lang="en-IE" sz="1600" b="1" i="1">
                                <a:solidFill>
                                  <a:srgbClr val="C00000"/>
                                </a:solidFill>
                                <a:latin typeface="Cambria Math" panose="02040503050406030204" pitchFamily="18" charset="0"/>
                              </a:rPr>
                              <m:t>𝑼</m:t>
                            </m:r>
                          </m:e>
                          <m:sub>
                            <m:r>
                              <a:rPr lang="en-IE" sz="1600" b="1" i="1">
                                <a:solidFill>
                                  <a:srgbClr val="C00000"/>
                                </a:solidFill>
                                <a:latin typeface="Cambria Math" panose="02040503050406030204" pitchFamily="18" charset="0"/>
                              </a:rPr>
                              <m:t>𝒓𝒆𝒄𝒆𝒏𝒕</m:t>
                            </m:r>
                            <m:r>
                              <a:rPr lang="en-IE" sz="1600" b="1" i="1">
                                <a:solidFill>
                                  <a:srgbClr val="C00000"/>
                                </a:solidFill>
                                <a:latin typeface="Cambria Math" panose="02040503050406030204" pitchFamily="18" charset="0"/>
                              </a:rPr>
                              <m:t> </m:t>
                            </m:r>
                            <m:r>
                              <a:rPr lang="en-IE" sz="1600" b="1" i="1">
                                <a:solidFill>
                                  <a:srgbClr val="C00000"/>
                                </a:solidFill>
                                <a:latin typeface="Cambria Math" panose="02040503050406030204" pitchFamily="18" charset="0"/>
                              </a:rPr>
                              <m:t>𝒖𝒔𝒂𝒈𝒆</m:t>
                            </m:r>
                          </m:sub>
                        </m:sSub>
                        <m:r>
                          <a:rPr lang="en-IE" sz="1600" b="1" i="1">
                            <a:solidFill>
                              <a:srgbClr val="C00000"/>
                            </a:solidFill>
                            <a:latin typeface="Cambria Math" panose="02040503050406030204" pitchFamily="18" charset="0"/>
                            <a:ea typeface="Cambria Math" panose="02040503050406030204" pitchFamily="18" charset="0"/>
                          </a:rPr>
                          <m:t>×</m:t>
                        </m:r>
                        <m:r>
                          <a:rPr lang="en-IE" sz="1600" b="1" i="1">
                            <a:solidFill>
                              <a:srgbClr val="C00000"/>
                            </a:solidFill>
                            <a:latin typeface="Cambria Math" panose="02040503050406030204" pitchFamily="18" charset="0"/>
                            <a:ea typeface="Cambria Math" panose="02040503050406030204" pitchFamily="18" charset="0"/>
                          </a:rPr>
                          <m:t>𝟔𝟎</m:t>
                        </m:r>
                      </m:e>
                    </m:d>
                  </m:oMath>
                </a14:m>
                <a:endParaRPr lang="en-IE" sz="1600" b="1" dirty="0">
                  <a:solidFill>
                    <a:schemeClr val="accent6">
                      <a:lumMod val="75000"/>
                    </a:schemeClr>
                  </a:solidFill>
                </a:endParaRPr>
              </a:p>
              <a:p>
                <a:pPr marL="457200" lvl="1" indent="0">
                  <a:spcBef>
                    <a:spcPts val="0"/>
                  </a:spcBef>
                  <a:buNone/>
                </a:pPr>
                <a:r>
                  <a:rPr lang="en-IE" sz="1800" b="1" dirty="0">
                    <a:solidFill>
                      <a:schemeClr val="accent6">
                        <a:lumMod val="75000"/>
                      </a:schemeClr>
                    </a:solidFill>
                  </a:rPr>
                  <a:t>7</a:t>
                </a:r>
                <a14:m>
                  <m:oMath xmlns:m="http://schemas.openxmlformats.org/officeDocument/2006/math">
                    <m:r>
                      <a:rPr lang="en-IE" sz="1800" b="1" i="1" smtClean="0">
                        <a:solidFill>
                          <a:schemeClr val="accent6">
                            <a:lumMod val="75000"/>
                          </a:schemeClr>
                        </a:solidFill>
                        <a:latin typeface="Cambria Math" panose="02040503050406030204" pitchFamily="18" charset="0"/>
                      </a:rPr>
                      <m:t> </m:t>
                    </m:r>
                  </m:oMath>
                </a14:m>
                <a:r>
                  <a:rPr lang="en-IE" sz="1800" b="1" dirty="0" smtClean="0">
                    <a:solidFill>
                      <a:schemeClr val="accent6">
                        <a:lumMod val="75000"/>
                      </a:schemeClr>
                    </a:solidFill>
                  </a:rPr>
                  <a:t>5</a:t>
                </a:r>
                <a:r>
                  <a:rPr lang="en-IE" sz="1800" b="1" dirty="0">
                    <a:solidFill>
                      <a:schemeClr val="accent6">
                        <a:lumMod val="75000"/>
                      </a:schemeClr>
                    </a:solidFill>
                  </a:rPr>
                  <a:t>	</a:t>
                </a:r>
                <a:r>
                  <a:rPr lang="en-IE" sz="1800" b="1" dirty="0" smtClean="0">
                    <a:solidFill>
                      <a:schemeClr val="accent6">
                        <a:lumMod val="75000"/>
                      </a:schemeClr>
                    </a:solidFill>
                  </a:rPr>
                  <a:t>          =  (  30            </a:t>
                </a:r>
                <a14:m>
                  <m:oMath xmlns:m="http://schemas.openxmlformats.org/officeDocument/2006/math">
                    <m:r>
                      <a:rPr lang="en-IE" sz="1800" b="1" i="1">
                        <a:solidFill>
                          <a:schemeClr val="accent6">
                            <a:lumMod val="75000"/>
                          </a:schemeClr>
                        </a:solidFill>
                        <a:latin typeface="Cambria Math" panose="02040503050406030204" pitchFamily="18" charset="0"/>
                        <a:ea typeface="Cambria Math" panose="02040503050406030204" pitchFamily="18" charset="0"/>
                      </a:rPr>
                      <m:t>÷</m:t>
                    </m:r>
                    <m:r>
                      <a:rPr lang="en-IE" sz="1800" b="1" i="1">
                        <a:solidFill>
                          <a:schemeClr val="accent6">
                            <a:lumMod val="75000"/>
                          </a:schemeClr>
                        </a:solidFill>
                        <a:latin typeface="Cambria Math" panose="02040503050406030204" pitchFamily="18" charset="0"/>
                        <a:ea typeface="Cambria Math" panose="02040503050406030204" pitchFamily="18" charset="0"/>
                      </a:rPr>
                      <m:t>𝟐</m:t>
                    </m:r>
                    <m:r>
                      <a:rPr lang="en-IE" sz="1800" b="1" i="1" smtClean="0">
                        <a:solidFill>
                          <a:schemeClr val="accent6">
                            <a:lumMod val="75000"/>
                          </a:schemeClr>
                        </a:solidFill>
                        <a:latin typeface="Cambria Math" panose="02040503050406030204" pitchFamily="18" charset="0"/>
                        <a:ea typeface="Cambria Math" panose="02040503050406030204" pitchFamily="18" charset="0"/>
                      </a:rPr>
                      <m:t>)</m:t>
                    </m:r>
                    <m:r>
                      <a:rPr lang="en-IE" sz="1800" b="1" i="1">
                        <a:solidFill>
                          <a:schemeClr val="accent6">
                            <a:lumMod val="75000"/>
                          </a:schemeClr>
                        </a:solidFill>
                        <a:latin typeface="Cambria Math" panose="02040503050406030204" pitchFamily="18" charset="0"/>
                        <a:ea typeface="Cambria Math" panose="02040503050406030204" pitchFamily="18" charset="0"/>
                      </a:rPr>
                      <m:t> </m:t>
                    </m:r>
                  </m:oMath>
                </a14:m>
                <a:r>
                  <a:rPr lang="en-IE" sz="1800" b="1" dirty="0" smtClean="0">
                    <a:solidFill>
                      <a:schemeClr val="accent6">
                        <a:lumMod val="75000"/>
                      </a:schemeClr>
                    </a:solidFill>
                  </a:rPr>
                  <a:t> +   </a:t>
                </a:r>
                <a:r>
                  <a:rPr lang="en-IE" sz="1800" b="1" dirty="0">
                    <a:solidFill>
                      <a:schemeClr val="accent6">
                        <a:lumMod val="75000"/>
                      </a:schemeClr>
                    </a:solidFill>
                  </a:rPr>
                  <a:t>60	</a:t>
                </a:r>
                <a:r>
                  <a:rPr lang="en-IE" sz="1800" b="1" dirty="0" smtClean="0">
                    <a:solidFill>
                      <a:schemeClr val="accent6">
                        <a:lumMod val="75000"/>
                      </a:schemeClr>
                    </a:solidFill>
                  </a:rPr>
                  <a:t>         + </a:t>
                </a:r>
                <a:r>
                  <a:rPr lang="en-IE" sz="1800" b="1" dirty="0">
                    <a:solidFill>
                      <a:schemeClr val="accent6">
                        <a:lumMod val="75000"/>
                      </a:schemeClr>
                    </a:solidFill>
                  </a:rPr>
                  <a:t>0</a:t>
                </a:r>
                <a:endParaRPr lang="en-IE" sz="1800" b="1" dirty="0">
                  <a:solidFill>
                    <a:schemeClr val="accent6">
                      <a:lumMod val="75000"/>
                    </a:schemeClr>
                  </a:solidFill>
                </a:endParaRPr>
              </a:p>
              <a:p>
                <a:pPr marL="457200" lvl="1" indent="0">
                  <a:buNone/>
                </a:pPr>
                <a:endParaRPr lang="en-IE" sz="2000" b="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600200"/>
                <a:ext cx="10962217" cy="4584032"/>
              </a:xfrm>
              <a:blipFill rotWithShape="0">
                <a:blip r:embed="rId3"/>
                <a:stretch>
                  <a:fillRect l="-779" t="-1065"/>
                </a:stretch>
              </a:blipFill>
            </p:spPr>
            <p:txBody>
              <a:bodyPr/>
              <a:lstStyle/>
              <a:p>
                <a:r>
                  <a:rPr lang="en-IE">
                    <a:noFill/>
                  </a:rPr>
                  <a:t> </a:t>
                </a:r>
              </a:p>
            </p:txBody>
          </p:sp>
        </mc:Fallback>
      </mc:AlternateContent>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4016740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657" y="274638"/>
            <a:ext cx="8110161" cy="796173"/>
          </a:xfrm>
        </p:spPr>
        <p:txBody>
          <a:bodyPr/>
          <a:lstStyle/>
          <a:p>
            <a:r>
              <a:rPr lang="en-IE" dirty="0" smtClean="0"/>
              <a:t>Priority adjustment</a:t>
            </a:r>
            <a:endParaRPr lang="en-IE" dirty="0"/>
          </a:p>
        </p:txBody>
      </p:sp>
      <p:sp>
        <p:nvSpPr>
          <p:cNvPr id="3" name="Content Placeholder 2"/>
          <p:cNvSpPr>
            <a:spLocks noGrp="1"/>
          </p:cNvSpPr>
          <p:nvPr>
            <p:ph idx="1"/>
          </p:nvPr>
        </p:nvSpPr>
        <p:spPr>
          <a:xfrm>
            <a:off x="609601" y="1600200"/>
            <a:ext cx="10962217" cy="4439653"/>
          </a:xfrm>
        </p:spPr>
        <p:txBody>
          <a:bodyPr/>
          <a:lstStyle/>
          <a:p>
            <a:pPr marL="0" indent="0">
              <a:buNone/>
            </a:pPr>
            <a:r>
              <a:rPr lang="en-GB" altLang="en-US" dirty="0" smtClean="0"/>
              <a:t>The </a:t>
            </a:r>
            <a:r>
              <a:rPr lang="en-GB" altLang="en-US" b="1" dirty="0" smtClean="0">
                <a:solidFill>
                  <a:srgbClr val="7030A0"/>
                </a:solidFill>
              </a:rPr>
              <a:t>“nice” </a:t>
            </a:r>
            <a:r>
              <a:rPr lang="en-GB" altLang="en-US" dirty="0" smtClean="0"/>
              <a:t>command can be used to set a process priority before the process run</a:t>
            </a:r>
          </a:p>
          <a:p>
            <a:pPr marL="0" indent="0">
              <a:buNone/>
            </a:pPr>
            <a:r>
              <a:rPr lang="pl-PL" dirty="0" smtClean="0">
                <a:solidFill>
                  <a:srgbClr val="00B050"/>
                </a:solidFill>
              </a:rPr>
              <a:t>hristo@hristo-lubuntu18</a:t>
            </a:r>
            <a:r>
              <a:rPr lang="pl-PL" b="1" dirty="0" smtClean="0"/>
              <a:t>:</a:t>
            </a:r>
            <a:r>
              <a:rPr lang="pl-PL" b="1" dirty="0" smtClean="0">
                <a:solidFill>
                  <a:srgbClr val="00B050"/>
                </a:solidFill>
              </a:rPr>
              <a:t>~</a:t>
            </a:r>
            <a:r>
              <a:rPr lang="pl-PL" b="1" dirty="0" smtClean="0"/>
              <a:t>$ nice -n 10 ./busy_wait &amp;</a:t>
            </a:r>
          </a:p>
          <a:p>
            <a:pPr marL="0" indent="0">
              <a:buNone/>
            </a:pPr>
            <a:r>
              <a:rPr lang="pl-PL" b="1" dirty="0" smtClean="0"/>
              <a:t>[1] 6053</a:t>
            </a:r>
            <a:endParaRPr lang="en-IE" b="1" dirty="0" smtClean="0"/>
          </a:p>
          <a:p>
            <a:pPr marL="0" indent="0">
              <a:buNone/>
            </a:pPr>
            <a:r>
              <a:rPr lang="en-IE" dirty="0" smtClean="0">
                <a:solidFill>
                  <a:srgbClr val="00B050"/>
                </a:solidFill>
              </a:rPr>
              <a:t>hristo@hristo-lubuntu18</a:t>
            </a:r>
            <a:r>
              <a:rPr lang="en-IE" dirty="0" smtClean="0"/>
              <a:t>:</a:t>
            </a:r>
            <a:r>
              <a:rPr lang="en-IE" dirty="0" smtClean="0">
                <a:solidFill>
                  <a:srgbClr val="00B050"/>
                </a:solidFill>
              </a:rPr>
              <a:t>~</a:t>
            </a:r>
            <a:r>
              <a:rPr lang="en-IE" dirty="0" smtClean="0"/>
              <a:t>$ </a:t>
            </a:r>
            <a:r>
              <a:rPr lang="en-IE" dirty="0" err="1" smtClean="0"/>
              <a:t>ps</a:t>
            </a:r>
            <a:r>
              <a:rPr lang="en-IE" dirty="0" smtClean="0"/>
              <a:t> -al</a:t>
            </a:r>
          </a:p>
          <a:p>
            <a:pPr marL="0" indent="0">
              <a:spcBef>
                <a:spcPts val="0"/>
              </a:spcBef>
              <a:buNone/>
            </a:pPr>
            <a:r>
              <a:rPr lang="en-IE" sz="2000" dirty="0" smtClean="0"/>
              <a:t>F S   UID   PID    PPID  C PRI  </a:t>
            </a:r>
            <a:r>
              <a:rPr lang="en-IE" sz="2000" b="1" dirty="0" smtClean="0"/>
              <a:t>NI</a:t>
            </a:r>
            <a:r>
              <a:rPr lang="en-IE" sz="2000" dirty="0" smtClean="0"/>
              <a:t> ADDR SZ     WCHAN  TTY          TIME          CMD</a:t>
            </a:r>
          </a:p>
          <a:p>
            <a:pPr marL="0" indent="0">
              <a:spcBef>
                <a:spcPts val="0"/>
              </a:spcBef>
              <a:buNone/>
            </a:pPr>
            <a:r>
              <a:rPr lang="en-IE" sz="2000" dirty="0" smtClean="0"/>
              <a:t>0 T  1000   3694  2300   0    80     </a:t>
            </a:r>
            <a:r>
              <a:rPr lang="en-IE" sz="2000" b="1" dirty="0" smtClean="0"/>
              <a:t>0</a:t>
            </a:r>
            <a:r>
              <a:rPr lang="en-IE" sz="2000" dirty="0" smtClean="0"/>
              <a:t>        -     5063   signal       pts/0          00:00:00     proc_A_s</a:t>
            </a:r>
          </a:p>
          <a:p>
            <a:pPr marL="0" indent="0">
              <a:spcBef>
                <a:spcPts val="0"/>
              </a:spcBef>
              <a:buNone/>
            </a:pPr>
            <a:r>
              <a:rPr lang="en-IE" sz="2000" dirty="0" smtClean="0"/>
              <a:t>0 T  1000   3745  3694   0    80     </a:t>
            </a:r>
            <a:r>
              <a:rPr lang="en-IE" sz="2000" b="1" dirty="0" smtClean="0"/>
              <a:t>0</a:t>
            </a:r>
            <a:r>
              <a:rPr lang="en-IE" sz="2000" dirty="0" smtClean="0"/>
              <a:t>        -     3644   signal       pts/0          00:00:00     sleep</a:t>
            </a:r>
          </a:p>
          <a:p>
            <a:pPr marL="0" indent="0">
              <a:spcBef>
                <a:spcPts val="0"/>
              </a:spcBef>
              <a:buNone/>
            </a:pPr>
            <a:r>
              <a:rPr lang="pt-BR" sz="2000" dirty="0" smtClean="0"/>
              <a:t>0 R  1000   6053  6037   94  90   </a:t>
            </a:r>
            <a:r>
              <a:rPr lang="pt-BR" sz="2000" b="1" dirty="0" smtClean="0">
                <a:solidFill>
                  <a:srgbClr val="7030A0"/>
                </a:solidFill>
              </a:rPr>
              <a:t>10</a:t>
            </a:r>
            <a:r>
              <a:rPr lang="pt-BR" sz="2000" dirty="0" smtClean="0"/>
              <a:t>        -     4998      -            pts/2          00:00:07     </a:t>
            </a:r>
            <a:r>
              <a:rPr lang="pt-BR" sz="2000" b="1" dirty="0" smtClean="0">
                <a:solidFill>
                  <a:srgbClr val="7030A0"/>
                </a:solidFill>
              </a:rPr>
              <a:t>busy_wait</a:t>
            </a:r>
          </a:p>
          <a:p>
            <a:pPr marL="0" indent="0">
              <a:spcBef>
                <a:spcPts val="0"/>
              </a:spcBef>
              <a:buNone/>
            </a:pPr>
            <a:r>
              <a:rPr lang="pt-BR" sz="2000" dirty="0" smtClean="0"/>
              <a:t>4 R  1000   6054  6037   0    80     </a:t>
            </a:r>
            <a:r>
              <a:rPr lang="pt-BR" sz="2000" b="1" dirty="0" smtClean="0"/>
              <a:t>0</a:t>
            </a:r>
            <a:r>
              <a:rPr lang="pt-BR" sz="2000" dirty="0" smtClean="0"/>
              <a:t>        -     9004      -            pts/2          00:00:00     ps</a:t>
            </a:r>
            <a:endParaRPr lang="en-IE" sz="2000" dirty="0" smtClean="0"/>
          </a:p>
          <a:p>
            <a:pPr marL="0" indent="0">
              <a:buNone/>
            </a:pPr>
            <a:r>
              <a:rPr lang="en-IE" b="1" dirty="0" smtClean="0"/>
              <a:t>NOTE: </a:t>
            </a:r>
            <a:r>
              <a:rPr lang="en-US" altLang="en-US" dirty="0">
                <a:latin typeface="Times New Roman" panose="02020603050405020304" pitchFamily="18" charset="0"/>
                <a:cs typeface="Times New Roman" panose="02020603050405020304" pitchFamily="18" charset="0"/>
              </a:rPr>
              <a:t>The </a:t>
            </a:r>
            <a:r>
              <a:rPr lang="en-US" altLang="en-US" b="1" dirty="0" smtClean="0">
                <a:solidFill>
                  <a:srgbClr val="7030A0"/>
                </a:solidFill>
                <a:latin typeface="Times New Roman" panose="02020603050405020304" pitchFamily="18" charset="0"/>
                <a:cs typeface="Times New Roman" panose="02020603050405020304" pitchFamily="18" charset="0"/>
              </a:rPr>
              <a:t>“nice” </a:t>
            </a:r>
            <a:r>
              <a:rPr lang="en-US" altLang="en-US" dirty="0" smtClean="0">
                <a:latin typeface="Times New Roman" panose="02020603050405020304" pitchFamily="18" charset="0"/>
                <a:cs typeface="Times New Roman" panose="02020603050405020304" pitchFamily="18" charset="0"/>
              </a:rPr>
              <a:t>command accepts positive and negative values for process </a:t>
            </a:r>
            <a:r>
              <a:rPr lang="en-US" altLang="en-US" dirty="0">
                <a:latin typeface="Times New Roman" panose="02020603050405020304" pitchFamily="18" charset="0"/>
                <a:cs typeface="Times New Roman" panose="02020603050405020304" pitchFamily="18" charset="0"/>
              </a:rPr>
              <a:t>priority </a:t>
            </a:r>
            <a:r>
              <a:rPr lang="en-US" altLang="en-US" dirty="0" smtClean="0">
                <a:latin typeface="Times New Roman" panose="02020603050405020304" pitchFamily="18" charset="0"/>
                <a:cs typeface="Times New Roman" panose="02020603050405020304" pitchFamily="18" charset="0"/>
              </a:rPr>
              <a:t>reduction and increase respectively. </a:t>
            </a:r>
            <a:endParaRPr lang="en-US" altLang="en-US" dirty="0">
              <a:latin typeface="Times New Roman" panose="02020603050405020304" pitchFamily="18" charset="0"/>
            </a:endParaRPr>
          </a:p>
          <a:p>
            <a:pPr marL="0" indent="0">
              <a:buNone/>
            </a:pPr>
            <a:endParaRPr lang="en-IE" dirty="0"/>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15357211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657" y="274638"/>
            <a:ext cx="8110161" cy="760078"/>
          </a:xfrm>
        </p:spPr>
        <p:txBody>
          <a:bodyPr/>
          <a:lstStyle/>
          <a:p>
            <a:r>
              <a:rPr lang="en-IE" dirty="0"/>
              <a:t>Priority </a:t>
            </a:r>
            <a:r>
              <a:rPr lang="en-IE" dirty="0" smtClean="0"/>
              <a:t>re-adjustment</a:t>
            </a:r>
            <a:endParaRPr lang="en-IE" dirty="0"/>
          </a:p>
        </p:txBody>
      </p:sp>
      <p:sp>
        <p:nvSpPr>
          <p:cNvPr id="3" name="Content Placeholder 2"/>
          <p:cNvSpPr>
            <a:spLocks noGrp="1"/>
          </p:cNvSpPr>
          <p:nvPr>
            <p:ph idx="1"/>
          </p:nvPr>
        </p:nvSpPr>
        <p:spPr/>
        <p:txBody>
          <a:bodyPr/>
          <a:lstStyle/>
          <a:p>
            <a:pPr>
              <a:spcBef>
                <a:spcPct val="0"/>
              </a:spcBef>
              <a:buClrTx/>
              <a:buSzTx/>
              <a:buNone/>
            </a:pPr>
            <a:r>
              <a:rPr lang="en-GB" altLang="en-US" sz="2000" dirty="0"/>
              <a:t>The </a:t>
            </a:r>
            <a:r>
              <a:rPr lang="en-GB" altLang="en-US" sz="2000" b="1" dirty="0" smtClean="0">
                <a:solidFill>
                  <a:srgbClr val="7030A0"/>
                </a:solidFill>
              </a:rPr>
              <a:t>“</a:t>
            </a:r>
            <a:r>
              <a:rPr lang="en-GB" altLang="en-US" sz="2000" b="1" dirty="0" err="1" smtClean="0">
                <a:solidFill>
                  <a:srgbClr val="7030A0"/>
                </a:solidFill>
              </a:rPr>
              <a:t>renice</a:t>
            </a:r>
            <a:r>
              <a:rPr lang="en-GB" altLang="en-US" sz="2000" b="1" dirty="0">
                <a:solidFill>
                  <a:srgbClr val="7030A0"/>
                </a:solidFill>
              </a:rPr>
              <a:t>” </a:t>
            </a:r>
            <a:r>
              <a:rPr lang="en-GB" altLang="en-US" sz="2000" dirty="0"/>
              <a:t>command can be used to </a:t>
            </a:r>
            <a:r>
              <a:rPr lang="en-GB" altLang="en-US" sz="2000" dirty="0" smtClean="0"/>
              <a:t>adjust the </a:t>
            </a:r>
            <a:r>
              <a:rPr lang="en-GB" altLang="en-US" sz="2000" dirty="0"/>
              <a:t>priority </a:t>
            </a:r>
            <a:r>
              <a:rPr lang="en-GB" altLang="en-US" sz="2000" dirty="0" smtClean="0"/>
              <a:t>of a running process</a:t>
            </a:r>
            <a:endParaRPr lang="en-GB" altLang="en-US" sz="2000" dirty="0"/>
          </a:p>
          <a:p>
            <a:pPr marL="0" indent="0">
              <a:buNone/>
            </a:pPr>
            <a:r>
              <a:rPr lang="pl-PL" sz="2000" dirty="0">
                <a:solidFill>
                  <a:srgbClr val="00B050"/>
                </a:solidFill>
              </a:rPr>
              <a:t>hristo@hristo-lubuntu18</a:t>
            </a:r>
            <a:r>
              <a:rPr lang="pl-PL" sz="2000" b="1" dirty="0"/>
              <a:t>:</a:t>
            </a:r>
            <a:r>
              <a:rPr lang="pl-PL" sz="2000" b="1" dirty="0">
                <a:solidFill>
                  <a:srgbClr val="00B050"/>
                </a:solidFill>
              </a:rPr>
              <a:t>~</a:t>
            </a:r>
            <a:r>
              <a:rPr lang="pl-PL" sz="2000" b="1" dirty="0"/>
              <a:t>$ </a:t>
            </a:r>
            <a:r>
              <a:rPr lang="en-IE" sz="2000" b="1" dirty="0" smtClean="0"/>
              <a:t>re</a:t>
            </a:r>
            <a:r>
              <a:rPr lang="pl-PL" sz="2000" b="1" dirty="0" smtClean="0"/>
              <a:t>nice </a:t>
            </a:r>
            <a:r>
              <a:rPr lang="pl-PL" sz="2000" b="1" dirty="0"/>
              <a:t>-n </a:t>
            </a:r>
            <a:r>
              <a:rPr lang="pl-PL" sz="2000" b="1" dirty="0" smtClean="0"/>
              <a:t>1</a:t>
            </a:r>
            <a:r>
              <a:rPr lang="en-IE" sz="2000" b="1" dirty="0" smtClean="0"/>
              <a:t>5</a:t>
            </a:r>
            <a:r>
              <a:rPr lang="pl-PL" sz="2000" b="1" dirty="0" smtClean="0"/>
              <a:t> </a:t>
            </a:r>
            <a:r>
              <a:rPr lang="en-IE" sz="2000" b="1" dirty="0"/>
              <a:t>-</a:t>
            </a:r>
            <a:r>
              <a:rPr lang="en-IE" sz="2000" b="1" dirty="0" smtClean="0"/>
              <a:t>p 6053 </a:t>
            </a:r>
            <a:endParaRPr lang="pl-PL" sz="2000" b="1" dirty="0"/>
          </a:p>
          <a:p>
            <a:pPr marL="0" indent="0">
              <a:buNone/>
            </a:pPr>
            <a:r>
              <a:rPr lang="en-IE" sz="2000" b="1" dirty="0" smtClean="0"/>
              <a:t>6053 </a:t>
            </a:r>
            <a:r>
              <a:rPr lang="en-IE" sz="2000" b="1" dirty="0"/>
              <a:t>(process ID) old priority 10, new priority </a:t>
            </a:r>
            <a:r>
              <a:rPr lang="en-IE" sz="2000" b="1" dirty="0" smtClean="0"/>
              <a:t>15</a:t>
            </a:r>
            <a:endParaRPr lang="en-IE" sz="2000" b="1" dirty="0"/>
          </a:p>
          <a:p>
            <a:pPr marL="0" indent="0">
              <a:buNone/>
            </a:pPr>
            <a:r>
              <a:rPr lang="en-IE" sz="2000" dirty="0">
                <a:solidFill>
                  <a:srgbClr val="00B050"/>
                </a:solidFill>
              </a:rPr>
              <a:t>hristo@hristo-lubuntu18</a:t>
            </a:r>
            <a:r>
              <a:rPr lang="en-IE" sz="2000" dirty="0"/>
              <a:t>:</a:t>
            </a:r>
            <a:r>
              <a:rPr lang="en-IE" sz="2000" dirty="0">
                <a:solidFill>
                  <a:srgbClr val="00B050"/>
                </a:solidFill>
              </a:rPr>
              <a:t>~</a:t>
            </a:r>
            <a:r>
              <a:rPr lang="en-IE" sz="2000" dirty="0"/>
              <a:t>$ </a:t>
            </a:r>
            <a:r>
              <a:rPr lang="en-IE" sz="2000" dirty="0" err="1"/>
              <a:t>ps</a:t>
            </a:r>
            <a:r>
              <a:rPr lang="en-IE" sz="2000" dirty="0"/>
              <a:t> -al</a:t>
            </a:r>
          </a:p>
          <a:p>
            <a:pPr marL="0" indent="0">
              <a:spcBef>
                <a:spcPts val="0"/>
              </a:spcBef>
              <a:buNone/>
            </a:pPr>
            <a:r>
              <a:rPr lang="en-IE" sz="2000" dirty="0"/>
              <a:t>F S   UID   PID    PPID  C PRI  </a:t>
            </a:r>
            <a:r>
              <a:rPr lang="en-IE" sz="2000" b="1" dirty="0"/>
              <a:t>NI</a:t>
            </a:r>
            <a:r>
              <a:rPr lang="en-IE" sz="2000" dirty="0"/>
              <a:t> ADDR SZ     WCHAN  TTY          TIME          CMD</a:t>
            </a:r>
          </a:p>
          <a:p>
            <a:pPr marL="0" indent="0">
              <a:spcBef>
                <a:spcPts val="0"/>
              </a:spcBef>
              <a:buNone/>
            </a:pPr>
            <a:r>
              <a:rPr lang="en-IE" sz="2000" dirty="0"/>
              <a:t>0 T  1000   3694  2300   0    80     </a:t>
            </a:r>
            <a:r>
              <a:rPr lang="en-IE" sz="2000" b="1" dirty="0"/>
              <a:t>0</a:t>
            </a:r>
            <a:r>
              <a:rPr lang="en-IE" sz="2000" dirty="0"/>
              <a:t>        -     5063   signal       pts/0          00:00:00     proc_A_s</a:t>
            </a:r>
          </a:p>
          <a:p>
            <a:pPr marL="0" indent="0">
              <a:spcBef>
                <a:spcPts val="0"/>
              </a:spcBef>
              <a:buNone/>
            </a:pPr>
            <a:r>
              <a:rPr lang="en-IE" sz="2000" dirty="0"/>
              <a:t>0 T  1000   3745  3694   0    80     </a:t>
            </a:r>
            <a:r>
              <a:rPr lang="en-IE" sz="2000" b="1" dirty="0"/>
              <a:t>0</a:t>
            </a:r>
            <a:r>
              <a:rPr lang="en-IE" sz="2000" dirty="0"/>
              <a:t>        -     3644   signal       pts/0          00:00:00     sleep</a:t>
            </a:r>
          </a:p>
          <a:p>
            <a:pPr marL="0" indent="0">
              <a:spcBef>
                <a:spcPts val="0"/>
              </a:spcBef>
              <a:buNone/>
            </a:pPr>
            <a:r>
              <a:rPr lang="pt-BR" sz="2000" dirty="0"/>
              <a:t>0 R  1000   6053  6037   94  90   </a:t>
            </a:r>
            <a:r>
              <a:rPr lang="pt-BR" sz="2000" b="1" dirty="0" smtClean="0">
                <a:solidFill>
                  <a:srgbClr val="7030A0"/>
                </a:solidFill>
              </a:rPr>
              <a:t>15</a:t>
            </a:r>
            <a:r>
              <a:rPr lang="pt-BR" sz="2000" dirty="0" smtClean="0"/>
              <a:t>        </a:t>
            </a:r>
            <a:r>
              <a:rPr lang="pt-BR" sz="2000" dirty="0"/>
              <a:t>-     4998      -            pts/2          00:00:07     </a:t>
            </a:r>
            <a:r>
              <a:rPr lang="pt-BR" sz="2000" b="1" dirty="0">
                <a:solidFill>
                  <a:srgbClr val="7030A0"/>
                </a:solidFill>
              </a:rPr>
              <a:t>busy_wait</a:t>
            </a:r>
          </a:p>
          <a:p>
            <a:pPr marL="0" indent="0">
              <a:spcBef>
                <a:spcPts val="0"/>
              </a:spcBef>
              <a:buNone/>
            </a:pPr>
            <a:r>
              <a:rPr lang="pt-BR" sz="2000" dirty="0"/>
              <a:t>4 R  1000   6054  6037   0    80     </a:t>
            </a:r>
            <a:r>
              <a:rPr lang="pt-BR" sz="2000" b="1" dirty="0"/>
              <a:t>0</a:t>
            </a:r>
            <a:r>
              <a:rPr lang="pt-BR" sz="2000" dirty="0"/>
              <a:t>        -     9004      -            pts/2          00:00:00     ps</a:t>
            </a:r>
            <a:endParaRPr lang="en-IE" sz="2000" dirty="0"/>
          </a:p>
          <a:p>
            <a:pPr marL="0" indent="0">
              <a:buNone/>
            </a:pPr>
            <a:r>
              <a:rPr lang="en-IE" sz="2000" b="1" dirty="0"/>
              <a:t>NOTE: </a:t>
            </a:r>
            <a:r>
              <a:rPr lang="en-US" altLang="en-US" sz="2000" dirty="0">
                <a:latin typeface="Times New Roman" panose="02020603050405020304" pitchFamily="18" charset="0"/>
                <a:cs typeface="Times New Roman" panose="02020603050405020304" pitchFamily="18" charset="0"/>
              </a:rPr>
              <a:t>The </a:t>
            </a:r>
            <a:r>
              <a:rPr lang="en-US" altLang="en-US" sz="2000" b="1" dirty="0" smtClean="0">
                <a:solidFill>
                  <a:srgbClr val="7030A0"/>
                </a:solidFill>
                <a:latin typeface="Times New Roman" panose="02020603050405020304" pitchFamily="18" charset="0"/>
                <a:cs typeface="Times New Roman" panose="02020603050405020304" pitchFamily="18" charset="0"/>
              </a:rPr>
              <a:t>“</a:t>
            </a:r>
            <a:r>
              <a:rPr lang="en-US" altLang="en-US" sz="2000" b="1" dirty="0" err="1" smtClean="0">
                <a:solidFill>
                  <a:srgbClr val="7030A0"/>
                </a:solidFill>
                <a:latin typeface="Times New Roman" panose="02020603050405020304" pitchFamily="18" charset="0"/>
                <a:cs typeface="Times New Roman" panose="02020603050405020304" pitchFamily="18" charset="0"/>
              </a:rPr>
              <a:t>renice</a:t>
            </a:r>
            <a:r>
              <a:rPr lang="en-US" altLang="en-US" sz="2000" b="1" dirty="0">
                <a:solidFill>
                  <a:srgbClr val="7030A0"/>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command </a:t>
            </a:r>
            <a:r>
              <a:rPr lang="en-US" altLang="en-US" sz="2000" dirty="0" smtClean="0">
                <a:latin typeface="Times New Roman" panose="02020603050405020304" pitchFamily="18" charset="0"/>
                <a:cs typeface="Times New Roman" panose="02020603050405020304" pitchFamily="18" charset="0"/>
              </a:rPr>
              <a:t>can accept a negative values to increase process’s priority when executed as </a:t>
            </a:r>
            <a:r>
              <a:rPr lang="en-US" altLang="en-US" sz="2000" b="1" dirty="0" smtClean="0">
                <a:latin typeface="Times New Roman" panose="02020603050405020304" pitchFamily="18" charset="0"/>
                <a:cs typeface="Times New Roman" panose="02020603050405020304" pitchFamily="18" charset="0"/>
              </a:rPr>
              <a:t>root</a:t>
            </a:r>
            <a:r>
              <a:rPr lang="en-US" altLang="en-US" sz="2000" dirty="0" smtClean="0">
                <a:latin typeface="Times New Roman" panose="02020603050405020304" pitchFamily="18" charset="0"/>
                <a:cs typeface="Times New Roman" panose="02020603050405020304" pitchFamily="18" charset="0"/>
              </a:rPr>
              <a:t> or </a:t>
            </a:r>
            <a:r>
              <a:rPr lang="en-US" altLang="en-US" sz="2000" b="1" dirty="0" err="1" smtClean="0">
                <a:latin typeface="Times New Roman" panose="02020603050405020304" pitchFamily="18" charset="0"/>
                <a:cs typeface="Times New Roman" panose="02020603050405020304" pitchFamily="18" charset="0"/>
              </a:rPr>
              <a:t>sudo</a:t>
            </a:r>
            <a:r>
              <a:rPr lang="en-US" altLang="en-US" sz="2000" b="1" dirty="0" smtClean="0">
                <a:latin typeface="Times New Roman" panose="02020603050405020304" pitchFamily="18" charset="0"/>
                <a:cs typeface="Times New Roman" panose="02020603050405020304" pitchFamily="18" charset="0"/>
              </a:rPr>
              <a:t>.</a:t>
            </a:r>
            <a:endParaRPr lang="en-US" altLang="en-US" sz="2000" b="1" dirty="0">
              <a:latin typeface="Times New Roman" panose="02020603050405020304" pitchFamily="18" charset="0"/>
            </a:endParaRPr>
          </a:p>
          <a:p>
            <a:pPr>
              <a:spcBef>
                <a:spcPct val="0"/>
              </a:spcBef>
              <a:buClrTx/>
              <a:buSzTx/>
              <a:buFontTx/>
              <a:buNone/>
            </a:pPr>
            <a:endParaRPr lang="en-GB" altLang="en-US" sz="2200" b="1" dirty="0">
              <a:latin typeface="Times New Roman" panose="02020603050405020304" pitchFamily="18" charset="0"/>
            </a:endParaRPr>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4101643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657" y="274639"/>
            <a:ext cx="8110161" cy="639762"/>
          </a:xfrm>
        </p:spPr>
        <p:txBody>
          <a:bodyPr/>
          <a:lstStyle/>
          <a:p>
            <a:r>
              <a:rPr lang="en-IE" dirty="0" smtClean="0"/>
              <a:t>Unix-like scheduling. Example 1</a:t>
            </a:r>
            <a:endParaRPr lang="en-IE" dirty="0"/>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graphicFrame>
        <p:nvGraphicFramePr>
          <p:cNvPr id="8" name="Object 4"/>
          <p:cNvGraphicFramePr>
            <a:graphicFrameLocks noChangeAspect="1"/>
          </p:cNvGraphicFramePr>
          <p:nvPr>
            <p:extLst>
              <p:ext uri="{D42A27DB-BD31-4B8C-83A1-F6EECF244321}">
                <p14:modId xmlns:p14="http://schemas.microsoft.com/office/powerpoint/2010/main" val="2567570087"/>
              </p:ext>
            </p:extLst>
          </p:nvPr>
        </p:nvGraphicFramePr>
        <p:xfrm>
          <a:off x="3561346" y="1528007"/>
          <a:ext cx="8542421" cy="4572000"/>
        </p:xfrm>
        <a:graphic>
          <a:graphicData uri="http://schemas.openxmlformats.org/presentationml/2006/ole">
            <mc:AlternateContent xmlns:mc="http://schemas.openxmlformats.org/markup-compatibility/2006">
              <mc:Choice xmlns:v="urn:schemas-microsoft-com:vml" Requires="v">
                <p:oleObj spid="_x0000_s14396" name="VISIO" r:id="rId4" imgW="6638544" imgH="4091940" progId="Visio.Drawing.4">
                  <p:embed/>
                </p:oleObj>
              </mc:Choice>
              <mc:Fallback>
                <p:oleObj name="VISIO" r:id="rId4" imgW="6638544" imgH="4091940" progId="Visio.Drawing.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1346" y="1528007"/>
                        <a:ext cx="8542421" cy="4572000"/>
                      </a:xfrm>
                      <a:prstGeom prst="rect">
                        <a:avLst/>
                      </a:prstGeom>
                      <a:noFill/>
                      <a:ln>
                        <a:noFill/>
                      </a:ln>
                      <a:extLst/>
                    </p:spPr>
                  </p:pic>
                </p:oleObj>
              </mc:Fallback>
            </mc:AlternateContent>
          </a:graphicData>
        </a:graphic>
      </p:graphicFrame>
      <p:sp>
        <p:nvSpPr>
          <p:cNvPr id="5" name="TextBox 4"/>
          <p:cNvSpPr txBox="1"/>
          <p:nvPr/>
        </p:nvSpPr>
        <p:spPr>
          <a:xfrm>
            <a:off x="56434" y="1528007"/>
            <a:ext cx="3405223" cy="4093428"/>
          </a:xfrm>
          <a:prstGeom prst="rect">
            <a:avLst/>
          </a:prstGeom>
          <a:noFill/>
        </p:spPr>
        <p:txBody>
          <a:bodyPr wrap="square" rtlCol="0">
            <a:spAutoFit/>
          </a:bodyPr>
          <a:lstStyle/>
          <a:p>
            <a:r>
              <a:rPr lang="en-IE" b="1" dirty="0">
                <a:latin typeface="Liberation Serif" panose="02020603050405020304" pitchFamily="18" charset="0"/>
                <a:ea typeface="Liberation Serif" panose="02020603050405020304" pitchFamily="18" charset="0"/>
                <a:cs typeface="Liberation Serif" panose="02020603050405020304" pitchFamily="18" charset="0"/>
              </a:rPr>
              <a:t>Assume</a:t>
            </a: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a:t>
            </a:r>
            <a:r>
              <a:rPr lang="en-IE" sz="1600" dirty="0">
                <a:latin typeface="Liberation Serif" panose="02020603050405020304" pitchFamily="18" charset="0"/>
                <a:ea typeface="Liberation Serif" panose="02020603050405020304" pitchFamily="18" charset="0"/>
                <a:cs typeface="Liberation Serif" panose="02020603050405020304" pitchFamily="18" charset="0"/>
              </a:rPr>
              <a:t>	</a:t>
            </a:r>
            <a:endParaRPr lang="en-IE" sz="1600" dirty="0" smtClean="0">
              <a:latin typeface="Liberation Serif" panose="02020603050405020304" pitchFamily="18" charset="0"/>
              <a:ea typeface="Liberation Serif" panose="02020603050405020304" pitchFamily="18" charset="0"/>
              <a:cs typeface="Liberation Serif" panose="02020603050405020304" pitchFamily="18" charset="0"/>
            </a:endParaRPr>
          </a:p>
          <a:p>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Base </a:t>
            </a:r>
            <a:r>
              <a:rPr lang="en-IE" sz="1600" dirty="0">
                <a:latin typeface="Liberation Serif" panose="02020603050405020304" pitchFamily="18" charset="0"/>
                <a:ea typeface="Liberation Serif" panose="02020603050405020304" pitchFamily="18" charset="0"/>
                <a:cs typeface="Liberation Serif" panose="02020603050405020304" pitchFamily="18" charset="0"/>
              </a:rPr>
              <a:t>level user priority = 60</a:t>
            </a:r>
          </a:p>
          <a:p>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Clock </a:t>
            </a:r>
            <a:r>
              <a:rPr lang="en-IE" sz="1600" dirty="0">
                <a:latin typeface="Liberation Serif" panose="02020603050405020304" pitchFamily="18" charset="0"/>
                <a:ea typeface="Liberation Serif" panose="02020603050405020304" pitchFamily="18" charset="0"/>
                <a:cs typeface="Liberation Serif" panose="02020603050405020304" pitchFamily="18" charset="0"/>
              </a:rPr>
              <a:t>interrupts system 60 times a </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second.</a:t>
            </a:r>
            <a:endParaRPr lang="en-IE" sz="1600" dirty="0">
              <a:latin typeface="Liberation Serif" panose="02020603050405020304" pitchFamily="18" charset="0"/>
              <a:ea typeface="Liberation Serif" panose="02020603050405020304" pitchFamily="18" charset="0"/>
              <a:cs typeface="Liberation Serif" panose="02020603050405020304" pitchFamily="18" charset="0"/>
            </a:endParaRPr>
          </a:p>
          <a:p>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The </a:t>
            </a:r>
            <a:r>
              <a:rPr lang="en-IE" sz="1600" dirty="0">
                <a:latin typeface="Liberation Serif" panose="02020603050405020304" pitchFamily="18" charset="0"/>
                <a:ea typeface="Liberation Serif" panose="02020603050405020304" pitchFamily="18" charset="0"/>
                <a:cs typeface="Liberation Serif" panose="02020603050405020304" pitchFamily="18" charset="0"/>
              </a:rPr>
              <a:t>CPU count for the running process is incremented at </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each interrupt</a:t>
            </a:r>
          </a:p>
          <a:p>
            <a:endParaRPr lang="en-IE" sz="1600" dirty="0">
              <a:latin typeface="Liberation Serif" panose="02020603050405020304" pitchFamily="18" charset="0"/>
              <a:ea typeface="Liberation Serif" panose="02020603050405020304" pitchFamily="18" charset="0"/>
              <a:cs typeface="Liberation Serif" panose="02020603050405020304" pitchFamily="18" charset="0"/>
            </a:endParaRPr>
          </a:p>
          <a:p>
            <a:endParaRPr lang="en-IE" sz="1600" dirty="0">
              <a:latin typeface="Liberation Serif" panose="02020603050405020304" pitchFamily="18" charset="0"/>
              <a:ea typeface="Liberation Serif" panose="02020603050405020304" pitchFamily="18" charset="0"/>
              <a:cs typeface="Liberation Serif" panose="02020603050405020304" pitchFamily="18" charset="0"/>
            </a:endParaRPr>
          </a:p>
          <a:p>
            <a:r>
              <a:rPr lang="en-IE" b="1" u="sng" dirty="0" smtClean="0">
                <a:latin typeface="Liberation Serif" panose="02020603050405020304" pitchFamily="18" charset="0"/>
                <a:ea typeface="Liberation Serif" panose="02020603050405020304" pitchFamily="18" charset="0"/>
                <a:cs typeface="Liberation Serif" panose="02020603050405020304" pitchFamily="18" charset="0"/>
              </a:rPr>
              <a:t>Example </a:t>
            </a:r>
            <a:r>
              <a:rPr lang="en-IE" b="1" u="sng" dirty="0">
                <a:latin typeface="Liberation Serif" panose="02020603050405020304" pitchFamily="18" charset="0"/>
                <a:ea typeface="Liberation Serif" panose="02020603050405020304" pitchFamily="18" charset="0"/>
                <a:cs typeface="Liberation Serif" panose="02020603050405020304" pitchFamily="18" charset="0"/>
              </a:rPr>
              <a:t>1  </a:t>
            </a:r>
          </a:p>
          <a:p>
            <a:r>
              <a:rPr lang="en-IE" sz="1600" dirty="0">
                <a:latin typeface="Liberation Serif" panose="02020603050405020304" pitchFamily="18" charset="0"/>
                <a:ea typeface="Liberation Serif" panose="02020603050405020304" pitchFamily="18" charset="0"/>
                <a:cs typeface="Liberation Serif" panose="02020603050405020304" pitchFamily="18" charset="0"/>
              </a:rPr>
              <a:t>Three processes are created at </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time 0.</a:t>
            </a:r>
          </a:p>
          <a:p>
            <a:r>
              <a:rPr lang="en-IE" sz="1600" dirty="0">
                <a:latin typeface="Liberation Serif" panose="02020603050405020304" pitchFamily="18" charset="0"/>
                <a:ea typeface="Liberation Serif" panose="02020603050405020304" pitchFamily="18" charset="0"/>
                <a:cs typeface="Liberation Serif" panose="02020603050405020304" pitchFamily="18" charset="0"/>
              </a:rPr>
              <a:t>E</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ach </a:t>
            </a:r>
            <a:r>
              <a:rPr lang="en-IE" sz="1600" dirty="0">
                <a:latin typeface="Liberation Serif" panose="02020603050405020304" pitchFamily="18" charset="0"/>
                <a:ea typeface="Liberation Serif" panose="02020603050405020304" pitchFamily="18" charset="0"/>
                <a:cs typeface="Liberation Serif" panose="02020603050405020304" pitchFamily="18" charset="0"/>
              </a:rPr>
              <a:t>has a priority value of 60 and a zero CPU count. </a:t>
            </a:r>
            <a:endParaRPr lang="en-IE" sz="1600" dirty="0" smtClean="0">
              <a:latin typeface="Liberation Serif" panose="02020603050405020304" pitchFamily="18" charset="0"/>
              <a:ea typeface="Liberation Serif" panose="02020603050405020304" pitchFamily="18" charset="0"/>
              <a:cs typeface="Liberation Serif" panose="02020603050405020304" pitchFamily="18" charset="0"/>
            </a:endParaRPr>
          </a:p>
          <a:p>
            <a:endParaRPr lang="en-IE" sz="1600" dirty="0">
              <a:latin typeface="Liberation Serif" panose="02020603050405020304" pitchFamily="18" charset="0"/>
              <a:ea typeface="Liberation Serif" panose="02020603050405020304" pitchFamily="18" charset="0"/>
              <a:cs typeface="Liberation Serif" panose="02020603050405020304" pitchFamily="18" charset="0"/>
            </a:endParaRPr>
          </a:p>
          <a:p>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The </a:t>
            </a:r>
            <a:r>
              <a:rPr lang="en-IE" sz="1600" dirty="0">
                <a:latin typeface="Liberation Serif" panose="02020603050405020304" pitchFamily="18" charset="0"/>
                <a:ea typeface="Liberation Serif" panose="02020603050405020304" pitchFamily="18" charset="0"/>
                <a:cs typeface="Liberation Serif" panose="02020603050405020304" pitchFamily="18" charset="0"/>
              </a:rPr>
              <a:t>solution is shown in Exhibit 1. Note the balanced allocation of the CPU time.</a:t>
            </a:r>
          </a:p>
        </p:txBody>
      </p:sp>
      <p:sp>
        <p:nvSpPr>
          <p:cNvPr id="9" name="Rectangle 3"/>
          <p:cNvSpPr>
            <a:spLocks noChangeArrowheads="1"/>
          </p:cNvSpPr>
          <p:nvPr/>
        </p:nvSpPr>
        <p:spPr bwMode="auto">
          <a:xfrm>
            <a:off x="6946231" y="1070807"/>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hlink"/>
              </a:buClr>
              <a:buSzPct val="60000"/>
              <a:buFont typeface="Wingdings" panose="05000000000000000000" pitchFamily="2" charset="2"/>
              <a:buChar char="n"/>
              <a:defRPr sz="2800">
                <a:solidFill>
                  <a:schemeClr val="tx1"/>
                </a:solidFill>
                <a:latin typeface="Arial" panose="020B0604020202020204" pitchFamily="34" charset="0"/>
              </a:defRPr>
            </a:lvl1pPr>
            <a:lvl2pPr marL="742950" indent="-285750" algn="l">
              <a:spcBef>
                <a:spcPct val="20000"/>
              </a:spcBef>
              <a:buClr>
                <a:schemeClr val="tx2"/>
              </a:buClr>
              <a:buSzPct val="65000"/>
              <a:buFont typeface="Wingdings" panose="05000000000000000000" pitchFamily="2" charset="2"/>
              <a:buChar char="u"/>
              <a:defRPr sz="2600">
                <a:solidFill>
                  <a:schemeClr val="tx1"/>
                </a:solidFill>
                <a:latin typeface="Arial" panose="020B0604020202020204" pitchFamily="34" charset="0"/>
              </a:defRPr>
            </a:lvl2pPr>
            <a:lvl3pPr marL="1143000" indent="-228600" algn="l">
              <a:spcBef>
                <a:spcPct val="20000"/>
              </a:spcBef>
              <a:buClr>
                <a:schemeClr val="hlink"/>
              </a:buClr>
              <a:buSzPct val="65000"/>
              <a:buFont typeface="Wingdings" panose="05000000000000000000" pitchFamily="2" charset="2"/>
              <a:buChar char="«"/>
              <a:defRPr sz="2400">
                <a:solidFill>
                  <a:schemeClr val="tx1"/>
                </a:solidFill>
                <a:latin typeface="Arial" panose="020B0604020202020204" pitchFamily="34" charset="0"/>
              </a:defRPr>
            </a:lvl3pPr>
            <a:lvl4pPr marL="1600200" indent="-228600" algn="l">
              <a:spcBef>
                <a:spcPct val="20000"/>
              </a:spcBef>
              <a:buClr>
                <a:schemeClr val="tx2"/>
              </a:buClr>
              <a:buSzPct val="100000"/>
              <a:buChar char="•"/>
              <a:defRPr sz="2000">
                <a:solidFill>
                  <a:schemeClr val="tx1"/>
                </a:solidFill>
                <a:latin typeface="Arial" panose="020B0604020202020204" pitchFamily="34" charset="0"/>
              </a:defRPr>
            </a:lvl4pPr>
            <a:lvl5pPr marL="2057400" indent="-228600" algn="l">
              <a:spcBef>
                <a:spcPct val="20000"/>
              </a:spcBef>
              <a:buClr>
                <a:schemeClr val="hlink"/>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100000"/>
              <a:buChar char="–"/>
              <a:defRPr sz="2000">
                <a:solidFill>
                  <a:schemeClr val="tx1"/>
                </a:solidFill>
                <a:latin typeface="Arial" panose="020B0604020202020204" pitchFamily="34" charset="0"/>
              </a:defRPr>
            </a:lvl9pPr>
          </a:lstStyle>
          <a:p>
            <a:pPr>
              <a:spcBef>
                <a:spcPct val="0"/>
              </a:spcBef>
              <a:buClrTx/>
              <a:buSzTx/>
              <a:buFontTx/>
              <a:buNone/>
            </a:pPr>
            <a:r>
              <a:rPr lang="en-US" altLang="en-US" sz="2400" b="1" i="1" dirty="0">
                <a:solidFill>
                  <a:srgbClr val="000066"/>
                </a:solidFill>
                <a:latin typeface="Liberation Serif" panose="02020603050405020304" pitchFamily="18" charset="0"/>
                <a:ea typeface="Liberation Serif" panose="02020603050405020304" pitchFamily="18" charset="0"/>
                <a:cs typeface="Liberation Serif" panose="02020603050405020304" pitchFamily="18" charset="0"/>
              </a:rPr>
              <a:t>EXHIBIT 1</a:t>
            </a:r>
            <a:r>
              <a:rPr lang="en-GB" altLang="en-US" sz="2400" dirty="0">
                <a:latin typeface="Liberation Serif" panose="02020603050405020304" pitchFamily="18" charset="0"/>
                <a:ea typeface="Liberation Serif" panose="02020603050405020304" pitchFamily="18" charset="0"/>
                <a:cs typeface="Liberation Serif" panose="02020603050405020304" pitchFamily="18" charset="0"/>
              </a:rPr>
              <a:t> </a:t>
            </a:r>
          </a:p>
        </p:txBody>
      </p:sp>
    </p:spTree>
    <p:extLst>
      <p:ext uri="{BB962C8B-B14F-4D97-AF65-F5344CB8AC3E}">
        <p14:creationId xmlns:p14="http://schemas.microsoft.com/office/powerpoint/2010/main" val="279486016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_UL">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MS Gothic"/>
        <a:cs typeface="MS Gothic"/>
      </a:majorFont>
      <a:minorFont>
        <a:latin typeface="Calibri"/>
        <a:ea typeface="MS Gothic"/>
        <a:cs typeface="MS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defRPr kumimoji="0" lang="en-GB" sz="1800" b="0" i="0" u="none" strike="noStrike" cap="none" normalizeH="0" baseline="0">
            <a:ln>
              <a:noFill/>
            </a:ln>
            <a:solidFill>
              <a:schemeClr val="bg1"/>
            </a:solidFill>
            <a:effectLst/>
            <a:latin typeface="Calibri" pitchFamily="60"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defRPr kumimoji="0" lang="en-GB" sz="1800" b="0" i="0" u="none" strike="noStrike" cap="none" normalizeH="0" baseline="0">
            <a:ln>
              <a:noFill/>
            </a:ln>
            <a:solidFill>
              <a:schemeClr val="bg1"/>
            </a:solidFill>
            <a:effectLst/>
            <a:latin typeface="Calibri" pitchFamily="60"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_UL" id="{4E8A9C19-A292-4523-B4CD-CB1EE14CD90F}" vid="{ABB28E14-C69F-4732-8178-D73C22277C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Theme_UL</Template>
  <TotalTime>2920</TotalTime>
  <Words>1931</Words>
  <Application>Microsoft Office PowerPoint</Application>
  <PresentationFormat>Widescreen</PresentationFormat>
  <Paragraphs>302</Paragraphs>
  <Slides>21</Slides>
  <Notes>18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0" baseType="lpstr">
      <vt:lpstr>MS Gothic</vt:lpstr>
      <vt:lpstr>Arial</vt:lpstr>
      <vt:lpstr>Calibri</vt:lpstr>
      <vt:lpstr>Cambria Math</vt:lpstr>
      <vt:lpstr>Courier</vt:lpstr>
      <vt:lpstr>Liberation Serif</vt:lpstr>
      <vt:lpstr>Times New Roman</vt:lpstr>
      <vt:lpstr>Theme_UL</vt:lpstr>
      <vt:lpstr>VISIO</vt:lpstr>
      <vt:lpstr>UNIT 4</vt:lpstr>
      <vt:lpstr>Unit 4 Learning Objectives</vt:lpstr>
      <vt:lpstr>PowerPoint Presentation</vt:lpstr>
      <vt:lpstr>PowerPoint Presentation</vt:lpstr>
      <vt:lpstr>PowerPoint Presentation</vt:lpstr>
      <vt:lpstr>UNIX Scheduler operation (1)</vt:lpstr>
      <vt:lpstr>Priority adjustment</vt:lpstr>
      <vt:lpstr>Priority re-adjustment</vt:lpstr>
      <vt:lpstr>Unix-like scheduling. Example 1</vt:lpstr>
      <vt:lpstr>PowerPoint Presentation</vt:lpstr>
      <vt:lpstr>Exam Question</vt:lpstr>
      <vt:lpstr>PowerPoint Presentation</vt:lpstr>
      <vt:lpstr>PowerPoint Presentation</vt:lpstr>
      <vt:lpstr>PowerPoint Presentation</vt:lpstr>
      <vt:lpstr>PowerPoint Presentation</vt:lpstr>
      <vt:lpstr>PowerPoint Presentation</vt:lpstr>
      <vt:lpstr>Windows Processes &amp; Threads</vt:lpstr>
      <vt:lpstr>Concept: Windows Threads</vt:lpstr>
      <vt:lpstr>PowerPoint Presentation</vt:lpstr>
      <vt:lpstr>Windows Process &amp; Thread Priorities</vt:lpstr>
      <vt:lpstr>Time Quantum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Hristo</dc:creator>
  <cp:lastModifiedBy>Hristo</cp:lastModifiedBy>
  <cp:revision>202</cp:revision>
  <dcterms:created xsi:type="dcterms:W3CDTF">2019-02-18T13:14:21Z</dcterms:created>
  <dcterms:modified xsi:type="dcterms:W3CDTF">2019-03-06T13:11:15Z</dcterms:modified>
</cp:coreProperties>
</file>