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6858000" cy="99456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3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FCC7030-509B-45D2-888A-84782F84C575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942840" y="746280"/>
            <a:ext cx="4973400" cy="373032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440" y="4725000"/>
            <a:ext cx="5487120" cy="4474080"/>
          </a:xfrm>
          <a:prstGeom prst="rect">
            <a:avLst/>
          </a:prstGeom>
        </p:spPr>
        <p:txBody>
          <a:bodyPr lIns="93960" rIns="93960" tIns="47160" bIns="47160"/>
          <a:p>
            <a:endParaRPr b="0" lang="en-IE" sz="2000" spc="-1" strike="noStrike">
              <a:latin typeface="Arial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3885120" y="9446400"/>
            <a:ext cx="2971080" cy="497160"/>
          </a:xfrm>
          <a:prstGeom prst="rect">
            <a:avLst/>
          </a:prstGeom>
          <a:noFill/>
          <a:ln>
            <a:noFill/>
          </a:ln>
        </p:spPr>
        <p:txBody>
          <a:bodyPr lIns="93960" rIns="93960" tIns="47160" bIns="47160" anchor="b"/>
          <a:p>
            <a:pPr algn="r">
              <a:lnSpc>
                <a:spcPct val="100000"/>
              </a:lnSpc>
            </a:pPr>
            <a:fld id="{2281006F-0AA1-49A3-8839-D60E0199437C}" type="slidenum">
              <a:rPr b="0" lang="en-IE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3885120" y="9446400"/>
            <a:ext cx="2971080" cy="497160"/>
          </a:xfrm>
          <a:prstGeom prst="rect">
            <a:avLst/>
          </a:prstGeom>
          <a:noFill/>
          <a:ln>
            <a:noFill/>
          </a:ln>
        </p:spPr>
        <p:txBody>
          <a:bodyPr lIns="93960" rIns="93960" tIns="47160" bIns="47160" anchor="b"/>
          <a:p>
            <a:pPr algn="r">
              <a:lnSpc>
                <a:spcPct val="100000"/>
              </a:lnSpc>
            </a:pPr>
            <a:fld id="{827F961D-2CFF-43A7-98E2-0B03A77E8C67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Img"/>
          </p:nvPr>
        </p:nvSpPr>
        <p:spPr>
          <a:xfrm>
            <a:off x="942840" y="746280"/>
            <a:ext cx="4973400" cy="3730320"/>
          </a:xfrm>
          <a:prstGeom prst="rect">
            <a:avLst/>
          </a:prstGeom>
        </p:spPr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85440" y="4725000"/>
            <a:ext cx="5487120" cy="4474080"/>
          </a:xfrm>
          <a:prstGeom prst="rect">
            <a:avLst/>
          </a:prstGeom>
        </p:spPr>
        <p:txBody>
          <a:bodyPr lIns="93960" rIns="93960" tIns="47160" bIns="47160"/>
          <a:p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24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35640"/>
            <a:ext cx="822924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90792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90792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3564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3564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3564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907920"/>
            <a:ext cx="8229240" cy="52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24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189000"/>
            <a:ext cx="8229240" cy="30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907920"/>
            <a:ext cx="8229240" cy="52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35640"/>
            <a:ext cx="822924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24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35640"/>
            <a:ext cx="822924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90792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90792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3564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3564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3564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907920"/>
            <a:ext cx="8229240" cy="52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24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24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189000"/>
            <a:ext cx="8229240" cy="30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35640"/>
            <a:ext cx="822924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24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35640"/>
            <a:ext cx="822924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90792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90792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3564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363564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3635640"/>
            <a:ext cx="26496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89000"/>
            <a:ext cx="8229240" cy="30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522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3564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 lIns="0" rIns="0" tIns="0" bIns="0" anchor="ctr"/>
          <a:p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35640"/>
            <a:ext cx="8229240" cy="2490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80880" y="228600"/>
            <a:ext cx="82292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6172200"/>
            <a:ext cx="822960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09480" y="1219320"/>
            <a:ext cx="7924320" cy="91404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1981080" y="3962160"/>
            <a:ext cx="651204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914400" y="1523880"/>
            <a:ext cx="76226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E" sz="3400" spc="-1" strike="noStrike">
                <a:solidFill>
                  <a:srgbClr val="006633"/>
                </a:solidFill>
                <a:latin typeface="Arial"/>
              </a:rPr>
              <a:t>Click to edit Master title style</a:t>
            </a:r>
            <a:endParaRPr b="0" lang="en-IE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243480"/>
            <a:ext cx="213336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6243480"/>
            <a:ext cx="2895120" cy="456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553080" y="6243480"/>
            <a:ext cx="21333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21AE61A-2253-4B44-AABE-CBE55C558A2B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36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80880" y="228600"/>
            <a:ext cx="82292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457200" y="6172200"/>
            <a:ext cx="822960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Click to edit Master title style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240" cy="52225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lvl="2" marL="1022400" indent="-350640">
              <a:lnSpc>
                <a:spcPct val="100000"/>
              </a:lnSpc>
              <a:spcBef>
                <a:spcPts val="43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lvl="3" marL="1339920" indent="-315720">
              <a:lnSpc>
                <a:spcPct val="100000"/>
              </a:lnSpc>
              <a:spcBef>
                <a:spcPts val="400"/>
              </a:spcBef>
              <a:buClr>
                <a:srgbClr val="3b812f"/>
              </a:buClr>
              <a:buSzPct val="70000"/>
              <a:buFont typeface="Wingdings" charset="2"/>
              <a:buChar char="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4" marL="1681200" indent="-33948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7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57200" y="6243480"/>
            <a:ext cx="213336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6553080" y="6243480"/>
            <a:ext cx="21333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D21CDB3-8972-463A-89AF-AF1F4D29E6D7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0880" y="228600"/>
            <a:ext cx="82292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2"/>
          <p:cNvSpPr/>
          <p:nvPr/>
        </p:nvSpPr>
        <p:spPr>
          <a:xfrm>
            <a:off x="457200" y="6172200"/>
            <a:ext cx="822960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457200" y="189000"/>
            <a:ext cx="8229240" cy="647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Click to edit Master title style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3480"/>
            <a:ext cx="213336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3480"/>
            <a:ext cx="21333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A4310D4-77AF-4A41-93AD-1EBC47E9FF03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24080" y="6243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876A5A-E592-4784-9B53-475BB828286E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611280" y="1523880"/>
            <a:ext cx="842436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400" spc="-1" strike="noStrike">
                <a:solidFill>
                  <a:srgbClr val="006633"/>
                </a:solidFill>
                <a:latin typeface="Arial"/>
              </a:rPr>
              <a:t>ED5502</a:t>
            </a:r>
            <a:br/>
            <a:r>
              <a:rPr b="0" lang="en-IE" sz="3400" spc="-1" strike="noStrike">
                <a:solidFill>
                  <a:srgbClr val="006633"/>
                </a:solidFill>
                <a:latin typeface="Arial"/>
              </a:rPr>
              <a:t>Embedded Software</a:t>
            </a:r>
            <a:endParaRPr b="0" lang="en-IE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1981080" y="3962520"/>
            <a:ext cx="655272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479"/>
              </a:spcBef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Lecture 6: 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STM32 ADCs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Ciaran MacNamee</a:t>
            </a:r>
            <a:endParaRPr b="0" lang="en-IE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Conversion Techniques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The STM32 ADC uses Successive Approximation to generate a digital representation of the input analog voltage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Compare the input voltage first against Vref/2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If Greater than or equal, set the MSB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Otherwise clear the MSB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The compare against either (Vref-(Vref/2))/2 or Vref/2 and set or clear the next bit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Repeat until all bits have been defined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Final Result is in the (SAR) Data Register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This takes time: 1 clock per bit resolution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4D7957-DE95-49CD-BF14-9EEBF984186E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Conversion Techniques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A285FB-7CA0-4CFE-8F40-C0DFF8229DDA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195" name="Content Placeholder 9" descr=""/>
          <p:cNvPicPr/>
          <p:nvPr/>
        </p:nvPicPr>
        <p:blipFill>
          <a:blip r:embed="rId1"/>
          <a:stretch/>
        </p:blipFill>
        <p:spPr>
          <a:xfrm>
            <a:off x="179640" y="1305360"/>
            <a:ext cx="5580360" cy="4464000"/>
          </a:xfrm>
          <a:prstGeom prst="rect">
            <a:avLst/>
          </a:prstGeom>
          <a:ln>
            <a:noFill/>
          </a:ln>
        </p:spPr>
      </p:pic>
      <p:sp>
        <p:nvSpPr>
          <p:cNvPr id="196" name="CustomShape 5"/>
          <p:cNvSpPr/>
          <p:nvPr/>
        </p:nvSpPr>
        <p:spPr>
          <a:xfrm>
            <a:off x="6019920" y="836640"/>
            <a:ext cx="2944440" cy="4753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ADC using Successive Approximations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The Clock is used to sequence operations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Note the Sample and Hold (S/H) amplifier which provides a stable voltage for conversion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Also the DAC to generate a voltage against which to compare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The EOC output indicates End Of Conversion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Conversion Clock and sampling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Each comparison is carried out the clock that you select for the ADC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In general, slower clocks give better accuracy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But note that the ADC must also sample the input voltage so that the voltage you’re converting is stable during the conversion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Performance limitations on conversion time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For a slowly changing input, sample time can be short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Total Conversion Time = Sample Time + SAR Conversion Time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9200D0-375C-4C05-8EBD-131D0469F6AF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on the STM32L476RG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STM32 3 x ADCs have 12-bit resolution (0-4095 resolution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STM32L476RG has 3 ADCs but has many more analog inputs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Uses multiplexers to select analog pins as inputs to one of the ADC inputs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Extra complexity but gives flexibility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Choice of differential and single ended analog inputs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Choice of interleaved conversions, direct DMA to memory and other options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52B3F5-5CA6-433C-8973-89F9C37E4E01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189000"/>
            <a:ext cx="2666520" cy="194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ADCs are on the AHB2 Bus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A766E7-C635-42E9-80E9-28D4482AE24C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211" name="Picture 5" descr=""/>
          <p:cNvPicPr/>
          <p:nvPr/>
        </p:nvPicPr>
        <p:blipFill>
          <a:blip r:embed="rId1"/>
          <a:stretch/>
        </p:blipFill>
        <p:spPr>
          <a:xfrm>
            <a:off x="4182840" y="0"/>
            <a:ext cx="4851000" cy="6857640"/>
          </a:xfrm>
          <a:prstGeom prst="rect">
            <a:avLst/>
          </a:prstGeom>
          <a:ln>
            <a:noFill/>
          </a:ln>
        </p:spPr>
      </p:pic>
      <p:pic>
        <p:nvPicPr>
          <p:cNvPr id="212" name="Picture 6" descr=""/>
          <p:cNvPicPr/>
          <p:nvPr/>
        </p:nvPicPr>
        <p:blipFill>
          <a:blip r:embed="rId2"/>
          <a:stretch/>
        </p:blipFill>
        <p:spPr>
          <a:xfrm>
            <a:off x="-24120" y="2016720"/>
            <a:ext cx="3629160" cy="1838160"/>
          </a:xfrm>
          <a:prstGeom prst="rect">
            <a:avLst/>
          </a:prstGeom>
          <a:ln>
            <a:noFill/>
          </a:ln>
        </p:spPr>
      </p:pic>
      <p:sp>
        <p:nvSpPr>
          <p:cNvPr id="213" name="CustomShape 5"/>
          <p:cNvSpPr/>
          <p:nvPr/>
        </p:nvSpPr>
        <p:spPr>
          <a:xfrm flipH="1" flipV="1">
            <a:off x="2336400" y="3074040"/>
            <a:ext cx="2763720" cy="232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109800" y="4701600"/>
            <a:ext cx="3731760" cy="14619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The ADCs are on the AHB2 bus, so we will have to enable the clock for the ADC we are using on the AHB2 Clock control register, RCC_AHB2ENR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STM32L476RG ADC Registers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STM32L476 has 34 registers for ADC control status and data and has the ability to have ADC masters and ADC slaves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We will use a simple configuration to get a single ended analog voltage from input pins PA0 or PA4 (connected to the potentiometer on our Arduino Shield)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These are A0 or A2 on an Arduino Shield 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19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0A8507-4A78-4F7A-8456-BA44EC548E27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Steps in using the ADC 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STM32 ADCs can have differential or single mode inputs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We use single ended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To use the ADC you need to set a Reference Voltage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We’ll select VDDA, the analog voltage source, which is 3.3V in our case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You need to select a sample time and the number of bits of resolution for the conversion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We use 2.5 cycles sampling and 12-bits resolution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24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81A3BC-2A5E-47A3-BDF6-56F4F218C43D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4832640" y="5373360"/>
            <a:ext cx="3809880" cy="3646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Conversion time = 2.5 + 12.5 clocks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Steps in using the ADC 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STM32L476RG ADCs allow you to select different clock sources and optionally divide the selected source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We select the AHB clock and divide it by 256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30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831D16-E476-4EA5-95FC-7EC4CEB345CE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3520440" y="2853000"/>
            <a:ext cx="4791240" cy="3646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We have a very slowly changing input voltage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2017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ADC Lecture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59FDEE-566D-4473-AC0D-E476C18D4933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Selecting the ADC Input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5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You can have 16-20 analog inputs to the 3 ADCs, some of the inputs are internal signals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16 pins can become ADC inputs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So first we use the GPIOx MODER register to set the pins we want to use to analog mode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Next we need to select this pin as the input to ADC1, ADC2 or ADC3 as needed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This is the hard part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Input on Pin PA0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7F613C-62B4-46DA-AF3A-D90B2BB7EADC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241" name="Picture 5" descr=""/>
          <p:cNvPicPr/>
          <p:nvPr/>
        </p:nvPicPr>
        <p:blipFill>
          <a:blip r:embed="rId1"/>
          <a:stretch/>
        </p:blipFill>
        <p:spPr>
          <a:xfrm>
            <a:off x="0" y="692640"/>
            <a:ext cx="6809760" cy="5105520"/>
          </a:xfrm>
          <a:prstGeom prst="rect">
            <a:avLst/>
          </a:prstGeom>
          <a:ln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6963480" y="332640"/>
            <a:ext cx="2152440" cy="2833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Pin PA0 is connected to the A0 Arduino pin which we use to connect to a potentiometer on our Shield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So we have to use this pin (or A2) as our ADC Input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flipH="1">
            <a:off x="3276000" y="3245760"/>
            <a:ext cx="3672000" cy="198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4" name="CustomShape 7"/>
          <p:cNvSpPr/>
          <p:nvPr/>
        </p:nvSpPr>
        <p:spPr>
          <a:xfrm>
            <a:off x="6899760" y="5133960"/>
            <a:ext cx="2232000" cy="1187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We see that PA0 is connected to ADC1 Input 5 or ADC2 Input 5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 flipH="1" flipV="1">
            <a:off x="6443640" y="5516640"/>
            <a:ext cx="36540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6" name="CustomShape 9"/>
          <p:cNvSpPr/>
          <p:nvPr/>
        </p:nvSpPr>
        <p:spPr>
          <a:xfrm>
            <a:off x="121680" y="5798520"/>
            <a:ext cx="3135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</a:rPr>
              <a:t>Table is from STM32L476RG.pdf</a:t>
            </a:r>
            <a:endParaRPr b="0" lang="en-I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What we will cover today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Analog to Digital Converters (Brief Outline)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STM32L476RG Analog to Digital Converters (ADCs)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Simple application example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Similar to the application in Project 1 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8CE256-AE24-4E45-9876-1BD92CF6E089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Input on Pin PA4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DE5FAB-790F-4AC2-89FA-E669E7BC05B6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6963480" y="332640"/>
            <a:ext cx="2152440" cy="2833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Pin PA4 is connected to the A2 Arduino pin which we </a:t>
            </a:r>
            <a:r>
              <a:rPr b="0" i="1" lang="en-IE" sz="1800" spc="-1" strike="noStrike" u="sng">
                <a:solidFill>
                  <a:srgbClr val="ffff00"/>
                </a:solidFill>
                <a:uFillTx/>
                <a:latin typeface="Arial"/>
              </a:rPr>
              <a:t>can </a:t>
            </a: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use to connect to a potentiometer on our Shield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So we have to use this pin (or A0) as our ADC Input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252" name="Picture 7" descr=""/>
          <p:cNvPicPr/>
          <p:nvPr/>
        </p:nvPicPr>
        <p:blipFill>
          <a:blip r:embed="rId1"/>
          <a:stretch/>
        </p:blipFill>
        <p:spPr>
          <a:xfrm>
            <a:off x="178920" y="1261080"/>
            <a:ext cx="6769080" cy="4835160"/>
          </a:xfrm>
          <a:prstGeom prst="rect">
            <a:avLst/>
          </a:prstGeom>
          <a:ln>
            <a:noFill/>
          </a:ln>
        </p:spPr>
      </p:pic>
      <p:sp>
        <p:nvSpPr>
          <p:cNvPr id="253" name="CustomShape 6"/>
          <p:cNvSpPr/>
          <p:nvPr/>
        </p:nvSpPr>
        <p:spPr>
          <a:xfrm flipH="1">
            <a:off x="3420000" y="3245760"/>
            <a:ext cx="3528000" cy="22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4" name="CustomShape 7"/>
          <p:cNvSpPr/>
          <p:nvPr/>
        </p:nvSpPr>
        <p:spPr>
          <a:xfrm flipH="1" flipV="1">
            <a:off x="6552360" y="5733360"/>
            <a:ext cx="25668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5" name="CustomShape 8"/>
          <p:cNvSpPr/>
          <p:nvPr/>
        </p:nvSpPr>
        <p:spPr>
          <a:xfrm>
            <a:off x="6899760" y="5133960"/>
            <a:ext cx="2232000" cy="1187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We see that PA4 is connected to ADC1 Input 9 or ADC2 Input 9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Which ADC will we use?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STM32L476RG has 3 ADCs, which can be used in Master-Slave mode if desired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ADC1 can be the Master controlling ADC2 or ADC3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For simplicity we’ll use ADC1 and its PA0/ADC12_IN5 input, ADC1_IN5 in our case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(We could use ADC2 instead)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59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BD8335-5AEC-4BC3-AD66-F42BA38BC8FE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Inputs to ADC1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D4270B-A2B8-4076-ADBA-43D5A29014A3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265" name="Picture 5" descr=""/>
          <p:cNvPicPr/>
          <p:nvPr/>
        </p:nvPicPr>
        <p:blipFill>
          <a:blip r:embed="rId1"/>
          <a:stretch/>
        </p:blipFill>
        <p:spPr>
          <a:xfrm>
            <a:off x="4039920" y="85320"/>
            <a:ext cx="4646520" cy="6582240"/>
          </a:xfrm>
          <a:prstGeom prst="rect">
            <a:avLst/>
          </a:prstGeom>
          <a:ln>
            <a:noFill/>
          </a:ln>
        </p:spPr>
      </p:pic>
      <p:sp>
        <p:nvSpPr>
          <p:cNvPr id="266" name="CustomShape 5"/>
          <p:cNvSpPr/>
          <p:nvPr/>
        </p:nvSpPr>
        <p:spPr>
          <a:xfrm>
            <a:off x="457200" y="1096560"/>
            <a:ext cx="34286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You can connect input pins to measure the difference between voltages at pairs of pins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We don’t want this option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We’ll use ADC1_INP5 with ADC1_INN5 set of VSS (Ground)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199800" y="5301360"/>
            <a:ext cx="2715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</a:rPr>
              <a:t>Figure is from STM32L4xx Reference Manual</a:t>
            </a:r>
            <a:endParaRPr b="0" lang="en-IE" sz="16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 flipV="1">
            <a:off x="3348000" y="2996280"/>
            <a:ext cx="69156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Registers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The ADC flexibility comes at the cost of complexity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Many bits in many registers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With STM32L476RG you can set up sequences of ADC conversions using multiple inputs and channels, and use DMA to transfer acquired data to memory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We just want one input and one channel and a simple sequence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We look at some of the ADC Registers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73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B94D80-21ED-47A9-BE54-1226477B004B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790CBD-8C2D-411C-B7DF-9C7F84471C4E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277" name="Picture 5" descr=""/>
          <p:cNvPicPr/>
          <p:nvPr/>
        </p:nvPicPr>
        <p:blipFill>
          <a:blip r:embed="rId1"/>
          <a:stretch/>
        </p:blipFill>
        <p:spPr>
          <a:xfrm>
            <a:off x="187560" y="685440"/>
            <a:ext cx="8505360" cy="3057120"/>
          </a:xfrm>
          <a:prstGeom prst="rect">
            <a:avLst/>
          </a:prstGeom>
          <a:ln>
            <a:noFill/>
          </a:ln>
        </p:spPr>
      </p:pic>
      <p:sp>
        <p:nvSpPr>
          <p:cNvPr id="278" name="CustomShape 4"/>
          <p:cNvSpPr/>
          <p:nvPr/>
        </p:nvSpPr>
        <p:spPr>
          <a:xfrm>
            <a:off x="4251600" y="1459440"/>
            <a:ext cx="460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We care about EOC, EOS and ADRDY only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6553080" y="1828800"/>
            <a:ext cx="573840" cy="130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795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6"/>
          <p:cNvSpPr/>
          <p:nvPr/>
        </p:nvSpPr>
        <p:spPr>
          <a:xfrm>
            <a:off x="7884360" y="1828800"/>
            <a:ext cx="55368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795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1" name="Picture 13" descr=""/>
          <p:cNvPicPr/>
          <p:nvPr/>
        </p:nvPicPr>
        <p:blipFill>
          <a:blip r:embed="rId2"/>
          <a:stretch/>
        </p:blipFill>
        <p:spPr>
          <a:xfrm>
            <a:off x="20160" y="3814560"/>
            <a:ext cx="5538240" cy="939600"/>
          </a:xfrm>
          <a:prstGeom prst="rect">
            <a:avLst/>
          </a:prstGeom>
          <a:ln>
            <a:noFill/>
          </a:ln>
        </p:spPr>
      </p:pic>
      <p:pic>
        <p:nvPicPr>
          <p:cNvPr id="282" name="Picture 14" descr=""/>
          <p:cNvPicPr/>
          <p:nvPr/>
        </p:nvPicPr>
        <p:blipFill>
          <a:blip r:embed="rId3"/>
          <a:stretch/>
        </p:blipFill>
        <p:spPr>
          <a:xfrm>
            <a:off x="40680" y="4782960"/>
            <a:ext cx="5497920" cy="1034280"/>
          </a:xfrm>
          <a:prstGeom prst="rect">
            <a:avLst/>
          </a:prstGeom>
          <a:ln>
            <a:noFill/>
          </a:ln>
        </p:spPr>
      </p:pic>
      <p:pic>
        <p:nvPicPr>
          <p:cNvPr id="283" name="Picture 15" descr=""/>
          <p:cNvPicPr/>
          <p:nvPr/>
        </p:nvPicPr>
        <p:blipFill>
          <a:blip r:embed="rId4"/>
          <a:stretch/>
        </p:blipFill>
        <p:spPr>
          <a:xfrm>
            <a:off x="3397320" y="5571360"/>
            <a:ext cx="5497920" cy="1128960"/>
          </a:xfrm>
          <a:prstGeom prst="rect">
            <a:avLst/>
          </a:prstGeom>
          <a:ln>
            <a:noFill/>
          </a:ln>
        </p:spPr>
      </p:pic>
      <p:sp>
        <p:nvSpPr>
          <p:cNvPr id="284" name="TextShape 7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Registers: ISR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C348D8-31AF-48DE-A80E-85FA27F65014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Registers: CR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Picture 7" descr=""/>
          <p:cNvPicPr/>
          <p:nvPr/>
        </p:nvPicPr>
        <p:blipFill>
          <a:blip r:embed="rId1"/>
          <a:stretch/>
        </p:blipFill>
        <p:spPr>
          <a:xfrm>
            <a:off x="431640" y="798840"/>
            <a:ext cx="7256160" cy="2603160"/>
          </a:xfrm>
          <a:prstGeom prst="rect">
            <a:avLst/>
          </a:prstGeom>
          <a:ln>
            <a:noFill/>
          </a:ln>
        </p:spPr>
      </p:pic>
      <p:sp>
        <p:nvSpPr>
          <p:cNvPr id="290" name="CustomShape 5"/>
          <p:cNvSpPr/>
          <p:nvPr/>
        </p:nvSpPr>
        <p:spPr>
          <a:xfrm>
            <a:off x="4572000" y="523080"/>
            <a:ext cx="4248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We care about DEEP PWD, ADVREGEN, ADEN and ADSTART only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507960" y="3573000"/>
            <a:ext cx="7939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DEEP PWD and ADVREGEN are for low power operation 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(Deep Power Down and ADC Voltage Regulator Enable)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Initialisation: you have to exit DEEP PWD mode and enable the ADC Voltage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8FBBDE-F39A-4570-BBAF-4DBDFA184701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295" name="Picture 7" descr=""/>
          <p:cNvPicPr/>
          <p:nvPr/>
        </p:nvPicPr>
        <p:blipFill>
          <a:blip r:embed="rId1"/>
          <a:stretch/>
        </p:blipFill>
        <p:spPr>
          <a:xfrm>
            <a:off x="251640" y="754920"/>
            <a:ext cx="7256160" cy="2603160"/>
          </a:xfrm>
          <a:prstGeom prst="rect">
            <a:avLst/>
          </a:prstGeom>
          <a:ln>
            <a:noFill/>
          </a:ln>
        </p:spPr>
      </p:pic>
      <p:pic>
        <p:nvPicPr>
          <p:cNvPr id="296" name="Picture 5" descr=""/>
          <p:cNvPicPr/>
          <p:nvPr/>
        </p:nvPicPr>
        <p:blipFill>
          <a:blip r:embed="rId2"/>
          <a:stretch/>
        </p:blipFill>
        <p:spPr>
          <a:xfrm>
            <a:off x="-14400" y="3634560"/>
            <a:ext cx="5335560" cy="2468160"/>
          </a:xfrm>
          <a:prstGeom prst="rect">
            <a:avLst/>
          </a:prstGeom>
          <a:ln>
            <a:noFill/>
          </a:ln>
        </p:spPr>
      </p:pic>
      <p:sp>
        <p:nvSpPr>
          <p:cNvPr id="297" name="TextShape 4"/>
          <p:cNvSpPr txBox="1"/>
          <p:nvPr/>
        </p:nvSpPr>
        <p:spPr>
          <a:xfrm>
            <a:off x="457200" y="189000"/>
            <a:ext cx="33224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ADC_CR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Picture 8" descr=""/>
          <p:cNvPicPr/>
          <p:nvPr/>
        </p:nvPicPr>
        <p:blipFill>
          <a:blip r:embed="rId3"/>
          <a:stretch/>
        </p:blipFill>
        <p:spPr>
          <a:xfrm>
            <a:off x="3916440" y="68760"/>
            <a:ext cx="5227200" cy="172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8A4BE3-5602-466A-A5F1-8A8557F08E75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Registers: ADC_CFGR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Picture 7" descr=""/>
          <p:cNvPicPr/>
          <p:nvPr/>
        </p:nvPicPr>
        <p:blipFill>
          <a:blip r:embed="rId1"/>
          <a:stretch/>
        </p:blipFill>
        <p:spPr>
          <a:xfrm>
            <a:off x="-4680" y="814680"/>
            <a:ext cx="9143640" cy="3241440"/>
          </a:xfrm>
          <a:prstGeom prst="rect">
            <a:avLst/>
          </a:prstGeom>
          <a:ln>
            <a:noFill/>
          </a:ln>
        </p:spPr>
      </p:pic>
      <p:sp>
        <p:nvSpPr>
          <p:cNvPr id="304" name="CustomShape 5"/>
          <p:cNvSpPr/>
          <p:nvPr/>
        </p:nvSpPr>
        <p:spPr>
          <a:xfrm>
            <a:off x="4043880" y="1277640"/>
            <a:ext cx="434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We care about EXTEN, EXTSE and RES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 flipH="1">
            <a:off x="3276000" y="1647000"/>
            <a:ext cx="2592000" cy="156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795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7"/>
          <p:cNvSpPr/>
          <p:nvPr/>
        </p:nvSpPr>
        <p:spPr>
          <a:xfrm flipH="1">
            <a:off x="6850440" y="1720080"/>
            <a:ext cx="996840" cy="149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795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8"/>
          <p:cNvSpPr/>
          <p:nvPr/>
        </p:nvSpPr>
        <p:spPr>
          <a:xfrm flipH="1">
            <a:off x="5220000" y="1621080"/>
            <a:ext cx="1630800" cy="159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795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8" name="Picture 18" descr=""/>
          <p:cNvPicPr/>
          <p:nvPr/>
        </p:nvPicPr>
        <p:blipFill>
          <a:blip r:embed="rId2"/>
          <a:stretch/>
        </p:blipFill>
        <p:spPr>
          <a:xfrm>
            <a:off x="1763640" y="4358160"/>
            <a:ext cx="7012080" cy="1555560"/>
          </a:xfrm>
          <a:prstGeom prst="rect">
            <a:avLst/>
          </a:prstGeom>
          <a:ln>
            <a:noFill/>
          </a:ln>
        </p:spPr>
      </p:pic>
      <p:sp>
        <p:nvSpPr>
          <p:cNvPr id="309" name="CustomShape 9"/>
          <p:cNvSpPr/>
          <p:nvPr/>
        </p:nvSpPr>
        <p:spPr>
          <a:xfrm>
            <a:off x="0" y="5001840"/>
            <a:ext cx="259200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</a:rPr>
              <a:t>We can leave the bits of ADC_CFGR1 (another register) at their reset values</a:t>
            </a:r>
            <a:endParaRPr b="0" lang="en-IE" sz="1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8E84AE-81AB-4F92-A8BC-961E1A0A65A4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457200" y="189000"/>
            <a:ext cx="30344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ADC_CFGR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Picture 7" descr=""/>
          <p:cNvPicPr/>
          <p:nvPr/>
        </p:nvPicPr>
        <p:blipFill>
          <a:blip r:embed="rId1"/>
          <a:stretch/>
        </p:blipFill>
        <p:spPr>
          <a:xfrm>
            <a:off x="-4680" y="814680"/>
            <a:ext cx="9143640" cy="3241440"/>
          </a:xfrm>
          <a:prstGeom prst="rect">
            <a:avLst/>
          </a:prstGeom>
          <a:ln>
            <a:noFill/>
          </a:ln>
        </p:spPr>
      </p:pic>
      <p:pic>
        <p:nvPicPr>
          <p:cNvPr id="315" name="Picture 5" descr=""/>
          <p:cNvPicPr/>
          <p:nvPr/>
        </p:nvPicPr>
        <p:blipFill>
          <a:blip r:embed="rId2"/>
          <a:stretch/>
        </p:blipFill>
        <p:spPr>
          <a:xfrm>
            <a:off x="-13680" y="4068360"/>
            <a:ext cx="6823080" cy="1277640"/>
          </a:xfrm>
          <a:prstGeom prst="rect">
            <a:avLst/>
          </a:prstGeom>
          <a:ln>
            <a:noFill/>
          </a:ln>
        </p:spPr>
      </p:pic>
      <p:pic>
        <p:nvPicPr>
          <p:cNvPr id="316" name="Picture 9" descr=""/>
          <p:cNvPicPr/>
          <p:nvPr/>
        </p:nvPicPr>
        <p:blipFill>
          <a:blip r:embed="rId3"/>
          <a:stretch/>
        </p:blipFill>
        <p:spPr>
          <a:xfrm>
            <a:off x="2228400" y="5392800"/>
            <a:ext cx="6458040" cy="939600"/>
          </a:xfrm>
          <a:prstGeom prst="rect">
            <a:avLst/>
          </a:prstGeom>
          <a:ln>
            <a:noFill/>
          </a:ln>
        </p:spPr>
      </p:pic>
      <p:sp>
        <p:nvSpPr>
          <p:cNvPr id="317" name="CustomShape 5"/>
          <p:cNvSpPr/>
          <p:nvPr/>
        </p:nvSpPr>
        <p:spPr>
          <a:xfrm>
            <a:off x="4217040" y="5862960"/>
            <a:ext cx="1304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Goes up to 15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6898320" y="4112640"/>
            <a:ext cx="2237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This is the option we want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 flipH="1">
            <a:off x="6155280" y="4420440"/>
            <a:ext cx="935640" cy="2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795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019486-DF04-4075-9204-3FBEC28D00D1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Registers: ADC_SMPR1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Picture 5" descr=""/>
          <p:cNvPicPr/>
          <p:nvPr/>
        </p:nvPicPr>
        <p:blipFill>
          <a:blip r:embed="rId1"/>
          <a:stretch/>
        </p:blipFill>
        <p:spPr>
          <a:xfrm>
            <a:off x="0" y="869400"/>
            <a:ext cx="9143640" cy="3246480"/>
          </a:xfrm>
          <a:prstGeom prst="rect">
            <a:avLst/>
          </a:prstGeom>
          <a:ln>
            <a:noFill/>
          </a:ln>
        </p:spPr>
      </p:pic>
      <p:pic>
        <p:nvPicPr>
          <p:cNvPr id="325" name="Picture 9" descr=""/>
          <p:cNvPicPr/>
          <p:nvPr/>
        </p:nvPicPr>
        <p:blipFill>
          <a:blip r:embed="rId2"/>
          <a:stretch/>
        </p:blipFill>
        <p:spPr>
          <a:xfrm>
            <a:off x="153360" y="4291560"/>
            <a:ext cx="6444720" cy="2008080"/>
          </a:xfrm>
          <a:prstGeom prst="rect">
            <a:avLst/>
          </a:prstGeom>
          <a:ln>
            <a:noFill/>
          </a:ln>
        </p:spPr>
      </p:pic>
      <p:sp>
        <p:nvSpPr>
          <p:cNvPr id="326" name="CustomShape 5"/>
          <p:cNvSpPr/>
          <p:nvPr/>
        </p:nvSpPr>
        <p:spPr>
          <a:xfrm>
            <a:off x="3054240" y="5791320"/>
            <a:ext cx="296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We will use SMP5 or SMP9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7164360" y="4665240"/>
            <a:ext cx="17600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</a:rPr>
              <a:t>ADC_SMPR2 applies to the higher-numbered channels</a:t>
            </a:r>
            <a:endParaRPr b="0" lang="en-I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2017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ADC Lecture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DBCC21-D149-4BDD-9571-4C141DB6E94F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179280" y="277920"/>
            <a:ext cx="8784720" cy="63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After this lecture you should be able to: 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Initialise and use the STM32L476RG ADCs to acquire analog input voltages and use them in software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1177AC-4919-4C32-B11B-57B220277601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331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Registers: ADC_SQR1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6876360" y="4034160"/>
            <a:ext cx="22258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600" spc="-1" strike="noStrike">
                <a:solidFill>
                  <a:srgbClr val="000000"/>
                </a:solidFill>
                <a:latin typeface="Arial"/>
              </a:rPr>
              <a:t>ADC_SQR2, _SQR3 and _SQR4  are for more elements in a sequence</a:t>
            </a:r>
            <a:endParaRPr b="0" lang="en-IE" sz="1600" spc="-1" strike="noStrike">
              <a:latin typeface="Arial"/>
            </a:endParaRPr>
          </a:p>
        </p:txBody>
      </p:sp>
      <p:pic>
        <p:nvPicPr>
          <p:cNvPr id="333" name="Picture 7" descr=""/>
          <p:cNvPicPr/>
          <p:nvPr/>
        </p:nvPicPr>
        <p:blipFill>
          <a:blip r:embed="rId1"/>
          <a:stretch/>
        </p:blipFill>
        <p:spPr>
          <a:xfrm>
            <a:off x="-33120" y="924480"/>
            <a:ext cx="9143640" cy="2858760"/>
          </a:xfrm>
          <a:prstGeom prst="rect">
            <a:avLst/>
          </a:prstGeom>
          <a:ln>
            <a:noFill/>
          </a:ln>
        </p:spPr>
      </p:pic>
      <p:pic>
        <p:nvPicPr>
          <p:cNvPr id="334" name="Picture 8" descr=""/>
          <p:cNvPicPr/>
          <p:nvPr/>
        </p:nvPicPr>
        <p:blipFill>
          <a:blip r:embed="rId2"/>
          <a:stretch/>
        </p:blipFill>
        <p:spPr>
          <a:xfrm>
            <a:off x="-3600" y="3963240"/>
            <a:ext cx="6485040" cy="250848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>
            <a:off x="3515400" y="5617080"/>
            <a:ext cx="4706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We want the simple option: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Sequence of 1 conversion with 1 channel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3A6711-F03C-46CD-A038-0F42E61E2991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Registers: ADC_DIFSEL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Picture 5" descr=""/>
          <p:cNvPicPr/>
          <p:nvPr/>
        </p:nvPicPr>
        <p:blipFill>
          <a:blip r:embed="rId1"/>
          <a:stretch/>
        </p:blipFill>
        <p:spPr>
          <a:xfrm>
            <a:off x="0" y="700920"/>
            <a:ext cx="9143640" cy="61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D51DCC-5BE4-4A73-A75B-B4AADF953578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344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Registers: ADC_DR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Picture 6" descr=""/>
          <p:cNvPicPr/>
          <p:nvPr/>
        </p:nvPicPr>
        <p:blipFill>
          <a:blip r:embed="rId1"/>
          <a:stretch/>
        </p:blipFill>
        <p:spPr>
          <a:xfrm>
            <a:off x="28440" y="836640"/>
            <a:ext cx="9143640" cy="4456080"/>
          </a:xfrm>
          <a:prstGeom prst="rect">
            <a:avLst/>
          </a:prstGeom>
          <a:ln>
            <a:noFill/>
          </a:ln>
        </p:spPr>
      </p:pic>
      <p:sp>
        <p:nvSpPr>
          <p:cNvPr id="346" name="CustomShape 5"/>
          <p:cNvSpPr/>
          <p:nvPr/>
        </p:nvSpPr>
        <p:spPr>
          <a:xfrm>
            <a:off x="481680" y="5304240"/>
            <a:ext cx="4585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And, of course, the result of the conversion!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We use the right-aligned data format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Other ADC Registers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STM32L476RG can set analog watchdog options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If the ADC result is outside set limits, an event is triggered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It can support regular and injected sequences of conversions using multiple ADC input channels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It can send data direct to memory without CPU intervention – DMA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We have not discussed the control registers to select these options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50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51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E6860A-5040-47B6-8205-4015AFFEEAB6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Example: Read the voltage at PA0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Enable Clock to GPIOA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Enable the Clock to ADC1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Select the Analog Mode PA0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Setup ADC1 – release from Deep PWD mode, enable ADC Voltage regulator, wait for ADC Ready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Set ADC1 oversampling on/off, DMA Enable, input channel source, regular sequence channels and length of sequence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Finally Enable ADC1, ADEN bit (ADC1&gt;CR)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56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6287A54-D7FC-4752-B96C-31CE4A7F37A7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357" name="CustomShape 6"/>
          <p:cNvSpPr/>
          <p:nvPr/>
        </p:nvSpPr>
        <p:spPr>
          <a:xfrm>
            <a:off x="5724720" y="1440360"/>
            <a:ext cx="343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0000"/>
                </a:solidFill>
                <a:latin typeface="Arial"/>
              </a:rPr>
              <a:t>These are the initialisation steps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58" name="CustomShape 7"/>
          <p:cNvSpPr/>
          <p:nvPr/>
        </p:nvSpPr>
        <p:spPr>
          <a:xfrm>
            <a:off x="6392880" y="836640"/>
            <a:ext cx="230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We could use ADC2 in place of ADC1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59" name="CustomShape 8"/>
          <p:cNvSpPr/>
          <p:nvPr/>
        </p:nvSpPr>
        <p:spPr>
          <a:xfrm>
            <a:off x="4487040" y="3519360"/>
            <a:ext cx="3811320" cy="639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This is very specific to STML476RG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Low Power support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360" name="CustomShape 9"/>
          <p:cNvSpPr/>
          <p:nvPr/>
        </p:nvSpPr>
        <p:spPr>
          <a:xfrm flipH="1" flipV="1">
            <a:off x="3780000" y="3519360"/>
            <a:ext cx="676080" cy="1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795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Example: Read the voltage at PA0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Start the ADC1 conversion from software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841320" indent="-514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Set ADSTART in ADC1-&gt;CR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Wait until the conversion has completed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841320" indent="-514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Wait until the EOC bit of ADC1-&gt;ISR is set to 1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Read the conversion result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lvl="1" marL="841320" indent="-514080">
              <a:lnSpc>
                <a:spcPct val="100000"/>
              </a:lnSpc>
              <a:spcBef>
                <a:spcPts val="51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Store the data from ADC1-&gt;DR to a variable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Arial"/>
              <a:buAutoNum type="arabicPeriod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Go to step 1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See Example p7_1.txt from Mazidi’s book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See PA0_ADC1.c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64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65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96E440-F2A5-40AE-ADDB-126FEBF08E3C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2843640" y="4653000"/>
            <a:ext cx="4309560" cy="456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2400" spc="-1" strike="noStrike">
                <a:solidFill>
                  <a:srgbClr val="ffffff"/>
                </a:solidFill>
                <a:latin typeface="Arial"/>
              </a:rPr>
              <a:t>Continuous Execution Steps</a:t>
            </a:r>
            <a:endParaRPr b="0" lang="en-IE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Summary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STM32L476RG has 3 very powerful ADCs, with 12-bit resolution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Allows some very complex data acquisition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3000" spc="-1" strike="noStrike">
                <a:solidFill>
                  <a:srgbClr val="000000"/>
                </a:solidFill>
                <a:latin typeface="Arial"/>
              </a:rPr>
              <a:t>For simpler applications we have to remove some of the more complex options 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2019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70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Lecture 6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371" name="TextShape 5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15460B-90D8-4C4C-821E-56758E351D1A}" type="slidenum">
              <a:rPr b="0" lang="en-IE" sz="10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2017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ADC Lecture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BF9381-122B-4C5C-B448-178FB8F9F716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Analog to Digital Converter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5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Most of today’s microcontrollers have at least one analog to digital converter (ADC)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47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For very high performance (very high resolution or very high data rates) a dedicated ADC may be required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47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We will not go into detailed ADC design here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We will see that the programmer’s view of the ADC is: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Control Register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Status Register(s)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Data Register (Conversion Result)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5590440" y="4149000"/>
            <a:ext cx="3096000" cy="913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Again, this is the general view of on-chip peripherals in any microcontroller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2017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ADC Lecture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01D01F-D82C-4E4A-AA35-5675C1980415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Analog to Digital Converter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Most ADCs convert over a voltage range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Starting at 0V up to a maximum input Voltage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The maximum voltage should convert to the maximum number that the ADC can have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Suppose that the maximum input voltage is 5V and we have an 8-bit ADC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An input of 5V should be read as a value of 255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An input of 0V should be read as a value of 0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An input of 2V should be read as 255*(2/5)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100000"/>
              </a:lnSpc>
              <a:spcBef>
                <a:spcPts val="47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This applies to a linear ADC – other types, eg logarithmic ADCs are also available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2017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ADC Lecture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10C212-A8FD-4EE4-BD1D-FFE8453A9A9C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Resolution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457200" y="92628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For the programmer, the ADC resolution is determined by the number of bits that the ADC has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Typical values are 8, 10 or 12 bits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90000"/>
              </a:lnSpc>
              <a:spcBef>
                <a:spcPts val="47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8 bits: 0 – 255 for full-scale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90000"/>
              </a:lnSpc>
              <a:spcBef>
                <a:spcPts val="47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10 bits: 0 -1023 for full scale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We have: Vin/Vfs = x/(2</a:t>
            </a:r>
            <a:r>
              <a:rPr b="0" lang="en-IE" sz="2800" spc="-1" strike="noStrike" baseline="30000">
                <a:solidFill>
                  <a:srgbClr val="000000"/>
                </a:solidFill>
                <a:latin typeface="Arial"/>
              </a:rPr>
              <a:t>n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 -1)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90000"/>
              </a:lnSpc>
              <a:spcBef>
                <a:spcPts val="47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Getting 10-bit or higher resolution requires good circuit design, from the analog signal to the ADC input pin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90000"/>
              </a:lnSpc>
              <a:spcBef>
                <a:spcPts val="47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Even with a 10-bit ADC it may not be possible to get the full 10-bit resolution from the ADC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 lvl="1" marL="669960" indent="-325080">
              <a:lnSpc>
                <a:spcPct val="90000"/>
              </a:lnSpc>
              <a:spcBef>
                <a:spcPts val="479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We may have to settle for 8-bits and discard some lower bits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5734080" y="2638800"/>
            <a:ext cx="2952360" cy="9133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Note that the biggest voltage you can measure will be 5V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5734080" y="5779800"/>
            <a:ext cx="2952360" cy="3646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STM32 makes this easier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2017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ADC Lecture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1E815E-F426-48E9-9E5A-27B1265FEA00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Resolution (2)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Given: Vin/Vfs = x/(2</a:t>
            </a:r>
            <a:r>
              <a:rPr b="0" lang="en-IE" sz="2800" spc="-1" strike="noStrike" baseline="30000">
                <a:solidFill>
                  <a:srgbClr val="000000"/>
                </a:solidFill>
                <a:latin typeface="Arial"/>
              </a:rPr>
              <a:t>n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-1)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The number of bits and the full-scale voltage fix the best resolution we can get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E.g. Vfs = 3.3V, n = 12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For resolution put x =1 (ie getting the voltage that will change the ADC output by 1 bit)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Vin (1-bit) = Vresolution = 3.3/4095 = 0.81mV (approx)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You can’t resolve the input voltage more precisely than 0.81mV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If you need to measure with better resolution, then some other approach will be required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6013440" y="467280"/>
            <a:ext cx="2736000" cy="63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– </a:t>
            </a:r>
            <a:r>
              <a:rPr b="0" lang="en-IE" sz="1800" spc="-1" strike="noStrike">
                <a:solidFill>
                  <a:srgbClr val="ffff00"/>
                </a:solidFill>
                <a:latin typeface="Arial"/>
              </a:rPr>
              <a:t>the voltage for one bit (one LSB in ADC terms)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2017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ADC Lecture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D39865-5490-4F18-BC93-026D4E45740D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Resolution (3): Full-scale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5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Full-scale voltage may be set by the power-supply, but is more often fixed by a reference Voltage, VRef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In STM32 Vref must be &lt;= VDDA the ADC supply voltage 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This places an upper limit on the voltages you can convert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The reference voltage for the ADC (Ref) indicates the conversion range for the ADC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Spring 2017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IE" sz="1000" spc="-1" strike="noStrike">
                <a:solidFill>
                  <a:srgbClr val="000000"/>
                </a:solidFill>
                <a:latin typeface="Arial"/>
              </a:rPr>
              <a:t>ADC Lecture</a:t>
            </a:r>
            <a:endParaRPr b="0" lang="en-IE" sz="1000" spc="-1" strike="noStrike">
              <a:latin typeface="Times New Roman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6553080" y="624348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9B34F2-5E91-43A9-AADF-426BAC109FD5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457200" y="189000"/>
            <a:ext cx="8229240" cy="64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E" sz="3600" spc="-1" strike="noStrike">
                <a:solidFill>
                  <a:srgbClr val="006633"/>
                </a:solidFill>
                <a:latin typeface="Arial"/>
              </a:rPr>
              <a:t>ADC Resolution (4): Full-scale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457200" y="907920"/>
            <a:ext cx="8229240" cy="522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The reference voltage for the ADC (Ref) indicates the conversion range for the ADC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In the STM32L476RG, with12 bit resolution (0-4095 or 0xFFF) single ended channels that exceed VREF will result in codes close to 0xFFF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So VRef fixes the full-scale voltage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VRef can be selected as either VDDA, an internal Voltage reference, or external pin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Note that noise (or other problems) on this signal can seriously affect the ADC performance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15323</TotalTime>
  <Application>LibreOffice/6.0.7.3$Linux_X86_64 LibreOffice_project/00m0$Build-3</Application>
  <Words>2045</Words>
  <Paragraphs>313</Paragraphs>
  <Company>University of Limerick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2012-09-05T13:54:38Z</dcterms:created>
  <dc:creator>CiaranMacNamee Dept ECE</dc:creator>
  <dc:description/>
  <dc:language>en-IE</dc:language>
  <cp:lastModifiedBy/>
  <cp:lastPrinted>2019-01-27T15:29:49Z</cp:lastPrinted>
  <dcterms:modified xsi:type="dcterms:W3CDTF">2019-02-27T19:48:05Z</dcterms:modified>
  <cp:revision>506</cp:revision>
  <dc:subject/>
  <dc:title>Computing Systems Organisation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Limerick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36</vt:i4>
  </property>
</Properties>
</file>