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0" r:id="rId3"/>
    <p:sldId id="258" r:id="rId4"/>
    <p:sldId id="567" r:id="rId5"/>
    <p:sldId id="568" r:id="rId6"/>
    <p:sldId id="575" r:id="rId7"/>
    <p:sldId id="285" r:id="rId8"/>
    <p:sldId id="259" r:id="rId9"/>
    <p:sldId id="286" r:id="rId10"/>
    <p:sldId id="569" r:id="rId11"/>
    <p:sldId id="570" r:id="rId12"/>
    <p:sldId id="576" r:id="rId13"/>
    <p:sldId id="571" r:id="rId14"/>
    <p:sldId id="572" r:id="rId15"/>
    <p:sldId id="598" r:id="rId16"/>
    <p:sldId id="574" r:id="rId17"/>
    <p:sldId id="573" r:id="rId18"/>
    <p:sldId id="542" r:id="rId19"/>
    <p:sldId id="577" r:id="rId20"/>
    <p:sldId id="578" r:id="rId21"/>
    <p:sldId id="579" r:id="rId22"/>
    <p:sldId id="580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81" r:id="rId38"/>
    <p:sldId id="582" r:id="rId39"/>
    <p:sldId id="597" r:id="rId40"/>
    <p:sldId id="412" r:id="rId41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84" d="100"/>
          <a:sy n="84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83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639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3916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47BB-AA45-4BD9-823E-D0ADA9EAE279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371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47BB-AA45-4BD9-823E-D0ADA9EAE279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284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very wasteful on CPU resources</a:t>
            </a:r>
          </a:p>
          <a:p>
            <a:r>
              <a:rPr lang="en-IE" dirty="0"/>
              <a:t>We will see that this kind of application is better implemented using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6477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TIMx_ARR</a:t>
            </a:r>
            <a:r>
              <a:rPr lang="en-IE" dirty="0"/>
              <a:t>: timer counter reload value</a:t>
            </a:r>
          </a:p>
          <a:p>
            <a:pPr lvl="1"/>
            <a:r>
              <a:rPr lang="en-IE" dirty="0"/>
              <a:t>Up-counting: when the timer reaches the </a:t>
            </a:r>
            <a:r>
              <a:rPr lang="en-IE" dirty="0" err="1"/>
              <a:t>TIMx_ARR</a:t>
            </a:r>
            <a:r>
              <a:rPr lang="en-IE" dirty="0"/>
              <a:t> value, the timer resets itself and a new counting cycle is restarted</a:t>
            </a:r>
          </a:p>
          <a:p>
            <a:pPr lvl="1"/>
            <a:r>
              <a:rPr lang="en-IE" dirty="0"/>
              <a:t>If down-counting and reaches zero value, the timer counter value is set to the content of </a:t>
            </a:r>
            <a:r>
              <a:rPr lang="en-IE" dirty="0" err="1"/>
              <a:t>TIMx_ARR</a:t>
            </a:r>
            <a:r>
              <a:rPr lang="en-IE" dirty="0"/>
              <a:t> and a new counting cycle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2150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495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6214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4028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7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7: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Timer/Counters (1): Introduction and Setting Time Periods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7" y="1052736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Counts to 15 (all ones) then wraps around to Zero</a:t>
            </a:r>
          </a:p>
          <a:p>
            <a:endParaRPr lang="en-IE" dirty="0"/>
          </a:p>
          <a:p>
            <a:r>
              <a:rPr lang="en-IE" dirty="0" err="1"/>
              <a:t>Cout</a:t>
            </a:r>
            <a:r>
              <a:rPr lang="en-IE" dirty="0"/>
              <a:t> (Carry Out) indicates the rollover</a:t>
            </a:r>
          </a:p>
          <a:p>
            <a:endParaRPr lang="en-IE" dirty="0"/>
          </a:p>
          <a:p>
            <a:r>
              <a:rPr lang="en-IE" dirty="0"/>
              <a:t>You can generalise this idea to counters of any size</a:t>
            </a:r>
          </a:p>
          <a:p>
            <a:endParaRPr lang="en-IE" dirty="0"/>
          </a:p>
          <a:p>
            <a:r>
              <a:rPr lang="en-IE" dirty="0"/>
              <a:t>The D and Load* inputs allow loading of a start value other than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513BB-AC4A-4181-8A0D-E93CF219B7EF}"/>
              </a:ext>
            </a:extLst>
          </p:cNvPr>
          <p:cNvSpPr txBox="1"/>
          <p:nvPr/>
        </p:nvSpPr>
        <p:spPr>
          <a:xfrm>
            <a:off x="971600" y="4161766"/>
            <a:ext cx="4786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General Idea</a:t>
            </a:r>
          </a:p>
          <a:p>
            <a:endParaRPr lang="en-IE" dirty="0"/>
          </a:p>
          <a:p>
            <a:r>
              <a:rPr lang="en-IE" dirty="0"/>
              <a:t>0000 -&gt; 0001 -&gt; ….1110-&gt;1111-&gt;0000-&gt;0001</a:t>
            </a:r>
          </a:p>
          <a:p>
            <a:r>
              <a:rPr lang="en-IE" dirty="0"/>
              <a:t>                                                     </a:t>
            </a:r>
            <a:r>
              <a:rPr lang="en-IE" dirty="0" err="1"/>
              <a:t>Cout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71DC6-D0C8-44CF-81CF-9DB059AF1CC9}"/>
              </a:ext>
            </a:extLst>
          </p:cNvPr>
          <p:cNvSpPr txBox="1"/>
          <p:nvPr/>
        </p:nvSpPr>
        <p:spPr>
          <a:xfrm>
            <a:off x="3124200" y="5620598"/>
            <a:ext cx="5318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E" dirty="0"/>
              <a:t>You can extend this idea to a larger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28128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Down Counter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7" y="1052736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Counts to 0 (all zeroes) then wraps around to all ones</a:t>
            </a:r>
          </a:p>
          <a:p>
            <a:endParaRPr lang="en-IE" dirty="0"/>
          </a:p>
          <a:p>
            <a:r>
              <a:rPr lang="en-IE" dirty="0" err="1"/>
              <a:t>Cout</a:t>
            </a:r>
            <a:r>
              <a:rPr lang="en-IE" dirty="0"/>
              <a:t> (Carry Out) indicates the rollover</a:t>
            </a:r>
          </a:p>
          <a:p>
            <a:endParaRPr lang="en-IE" dirty="0"/>
          </a:p>
          <a:p>
            <a:r>
              <a:rPr lang="en-IE" dirty="0"/>
              <a:t>You can generalise this idea to counters of any size</a:t>
            </a:r>
          </a:p>
          <a:p>
            <a:endParaRPr lang="en-IE" dirty="0"/>
          </a:p>
          <a:p>
            <a:r>
              <a:rPr lang="en-IE" dirty="0"/>
              <a:t>The D and Load* inputs allow loading of a start value other than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513BB-AC4A-4181-8A0D-E93CF219B7EF}"/>
              </a:ext>
            </a:extLst>
          </p:cNvPr>
          <p:cNvSpPr txBox="1"/>
          <p:nvPr/>
        </p:nvSpPr>
        <p:spPr>
          <a:xfrm>
            <a:off x="971600" y="4161766"/>
            <a:ext cx="4734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General Idea</a:t>
            </a:r>
          </a:p>
          <a:p>
            <a:endParaRPr lang="en-IE" dirty="0"/>
          </a:p>
          <a:p>
            <a:r>
              <a:rPr lang="en-IE" dirty="0"/>
              <a:t>1111 -&gt; 1110 -&gt; ….0010-&gt;0001-&gt;0000-&gt;1111</a:t>
            </a:r>
          </a:p>
          <a:p>
            <a:r>
              <a:rPr lang="en-IE" dirty="0"/>
              <a:t>                                                     </a:t>
            </a:r>
            <a:r>
              <a:rPr lang="en-IE" dirty="0" err="1"/>
              <a:t>Cout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D5379-DFB8-4D35-ABB4-6AA7CD73DDE6}"/>
              </a:ext>
            </a:extLst>
          </p:cNvPr>
          <p:cNvSpPr txBox="1"/>
          <p:nvPr/>
        </p:nvSpPr>
        <p:spPr>
          <a:xfrm>
            <a:off x="125760" y="5525293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both up and down cases </a:t>
            </a:r>
            <a:r>
              <a:rPr lang="en-IE" dirty="0" err="1"/>
              <a:t>Cout</a:t>
            </a:r>
            <a:r>
              <a:rPr lang="en-IE" dirty="0"/>
              <a:t> can be used to extend the effective number of bits </a:t>
            </a:r>
          </a:p>
          <a:p>
            <a:r>
              <a:rPr lang="en-IE" dirty="0"/>
              <a:t>You can count </a:t>
            </a:r>
            <a:r>
              <a:rPr lang="en-IE" dirty="0" err="1"/>
              <a:t>Cout</a:t>
            </a:r>
            <a:r>
              <a:rPr lang="en-IE" dirty="0"/>
              <a:t> occurrences to extend the counter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9402-F673-4FC5-AA15-DD627086A9C4}"/>
              </a:ext>
            </a:extLst>
          </p:cNvPr>
          <p:cNvSpPr txBox="1"/>
          <p:nvPr/>
        </p:nvSpPr>
        <p:spPr>
          <a:xfrm>
            <a:off x="302186" y="2915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Input</a:t>
            </a:r>
          </a:p>
        </p:txBody>
      </p:sp>
    </p:spTree>
    <p:extLst>
      <p:ext uri="{BB962C8B-B14F-4D97-AF65-F5344CB8AC3E}">
        <p14:creationId xmlns:p14="http://schemas.microsoft.com/office/powerpoint/2010/main" val="1838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IE" dirty="0"/>
              <a:t>Extending the Counter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12" y="786310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477348" y="929358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 </a:t>
            </a:r>
            <a:r>
              <a:rPr lang="en-IE" dirty="0"/>
              <a:t>4 bit counter would be pretty useless to us</a:t>
            </a:r>
          </a:p>
          <a:p>
            <a:endParaRPr lang="en-IE" dirty="0"/>
          </a:p>
          <a:p>
            <a:r>
              <a:rPr lang="en-IE" dirty="0"/>
              <a:t>Microcontroller counters come in 8-bit, 16-bit and 32-bit variants mostly</a:t>
            </a:r>
          </a:p>
          <a:p>
            <a:endParaRPr lang="en-IE" dirty="0"/>
          </a:p>
          <a:p>
            <a:r>
              <a:rPr lang="en-IE" dirty="0"/>
              <a:t>Even the 16-bit counters can reach their maximum or minimum count quickly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9402-F673-4FC5-AA15-DD627086A9C4}"/>
              </a:ext>
            </a:extLst>
          </p:cNvPr>
          <p:cNvSpPr txBox="1"/>
          <p:nvPr/>
        </p:nvSpPr>
        <p:spPr>
          <a:xfrm>
            <a:off x="3841363" y="32097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0244F-4EE1-41C3-86E0-14F28B9357B1}"/>
              </a:ext>
            </a:extLst>
          </p:cNvPr>
          <p:cNvSpPr txBox="1"/>
          <p:nvPr/>
        </p:nvSpPr>
        <p:spPr>
          <a:xfrm>
            <a:off x="477348" y="4048541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Two solutions</a:t>
            </a:r>
          </a:p>
          <a:p>
            <a:endParaRPr lang="en-IE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IE" dirty="0">
                <a:highlight>
                  <a:srgbClr val="FFFF00"/>
                </a:highlight>
              </a:rPr>
              <a:t>Detect the Overflow or Underflow event and use it to update a software counter – you can extend the count to an arbitrary length</a:t>
            </a:r>
          </a:p>
          <a:p>
            <a:pPr marL="342900" indent="-342900">
              <a:buAutoNum type="arabicPeriod"/>
            </a:pPr>
            <a:r>
              <a:rPr lang="en-IE" dirty="0">
                <a:highlight>
                  <a:srgbClr val="FFFF00"/>
                </a:highlight>
              </a:rPr>
              <a:t> Divide down (</a:t>
            </a:r>
            <a:r>
              <a:rPr lang="en-IE" dirty="0" err="1">
                <a:highlight>
                  <a:srgbClr val="FFFF00"/>
                </a:highlight>
              </a:rPr>
              <a:t>Prescale</a:t>
            </a:r>
            <a:r>
              <a:rPr lang="en-IE" dirty="0">
                <a:highlight>
                  <a:srgbClr val="FFFF00"/>
                </a:highlight>
              </a:rPr>
              <a:t>) the clock input so it’s clocked by a lower frequency input – reduced precision but longer effective counting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9EBD8-8782-465F-9F18-43334E6479C0}"/>
              </a:ext>
            </a:extLst>
          </p:cNvPr>
          <p:cNvSpPr txBox="1"/>
          <p:nvPr/>
        </p:nvSpPr>
        <p:spPr>
          <a:xfrm>
            <a:off x="4289756" y="3833998"/>
            <a:ext cx="4786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0000 -&gt; 0001 -&gt; ….1110-&gt;1111-&gt;0000-&gt;0001</a:t>
            </a:r>
          </a:p>
          <a:p>
            <a:r>
              <a:rPr lang="en-IE" dirty="0"/>
              <a:t>                                                     </a:t>
            </a:r>
            <a:r>
              <a:rPr lang="en-IE" dirty="0" err="1"/>
              <a:t>Cout</a:t>
            </a:r>
            <a:endParaRPr lang="en-IE" dirty="0"/>
          </a:p>
          <a:p>
            <a:r>
              <a:rPr lang="en-IE" dirty="0"/>
              <a:t>				</a:t>
            </a:r>
          </a:p>
          <a:p>
            <a:r>
              <a:rPr lang="en-IE" dirty="0"/>
              <a:t>			     Count </a:t>
            </a:r>
            <a:r>
              <a:rPr lang="en-IE" dirty="0" err="1"/>
              <a:t>Cout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32C36-53A6-47C8-84C1-F80CDD3DA3B5}"/>
              </a:ext>
            </a:extLst>
          </p:cNvPr>
          <p:cNvCxnSpPr/>
          <p:nvPr/>
        </p:nvCxnSpPr>
        <p:spPr>
          <a:xfrm>
            <a:off x="7956376" y="4468501"/>
            <a:ext cx="0" cy="225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B9317-6280-46C9-AFEB-916A14369C20}"/>
              </a:ext>
            </a:extLst>
          </p:cNvPr>
          <p:cNvSpPr/>
          <p:nvPr/>
        </p:nvSpPr>
        <p:spPr>
          <a:xfrm>
            <a:off x="3894787" y="2275501"/>
            <a:ext cx="1231981" cy="599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Divide by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A777DD-D5CC-47F1-87E4-3D9D88C46F28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4510777" y="2875435"/>
            <a:ext cx="1" cy="33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53199" y="4216119"/>
            <a:ext cx="755105" cy="36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43808" y="3042583"/>
            <a:ext cx="997555" cy="22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for events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7" y="105273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an event detector to enable event counting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Sensor Output</a:t>
            </a:r>
          </a:p>
        </p:txBody>
      </p:sp>
    </p:spTree>
    <p:extLst>
      <p:ext uri="{BB962C8B-B14F-4D97-AF65-F5344CB8AC3E}">
        <p14:creationId xmlns:p14="http://schemas.microsoft.com/office/powerpoint/2010/main" val="2304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timing </a:t>
            </a:r>
            <a:r>
              <a:rPr lang="en-IE" dirty="0" smtClean="0"/>
              <a:t>delays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61775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457200" y="3235289"/>
            <a:ext cx="3970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Option1:</a:t>
            </a:r>
          </a:p>
          <a:p>
            <a:r>
              <a:rPr lang="en-IE" dirty="0" smtClean="0"/>
              <a:t>Connect </a:t>
            </a:r>
            <a:r>
              <a:rPr lang="en-IE" dirty="0"/>
              <a:t>the Clock Input to a clock input of known frequency </a:t>
            </a:r>
          </a:p>
          <a:p>
            <a:endParaRPr lang="en-IE" dirty="0"/>
          </a:p>
          <a:p>
            <a:r>
              <a:rPr lang="en-IE" dirty="0"/>
              <a:t>Load the counter with a known value </a:t>
            </a:r>
          </a:p>
          <a:p>
            <a:endParaRPr lang="en-IE" dirty="0"/>
          </a:p>
          <a:p>
            <a:r>
              <a:rPr lang="en-IE" dirty="0"/>
              <a:t>Count until rollover gives your delay or tick</a:t>
            </a:r>
          </a:p>
          <a:p>
            <a:endParaRPr lang="en-IE" dirty="0"/>
          </a:p>
          <a:p>
            <a:r>
              <a:rPr lang="en-IE" dirty="0"/>
              <a:t>Works well with down counters too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230179" y="27246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4967073" y="3090605"/>
            <a:ext cx="3970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Option2:</a:t>
            </a:r>
          </a:p>
          <a:p>
            <a:r>
              <a:rPr lang="en-IE" dirty="0" smtClean="0"/>
              <a:t>Connect </a:t>
            </a:r>
            <a:r>
              <a:rPr lang="en-IE" dirty="0"/>
              <a:t>the Clock Input to a clock input of known frequency </a:t>
            </a:r>
          </a:p>
          <a:p>
            <a:endParaRPr lang="en-IE" dirty="0"/>
          </a:p>
          <a:p>
            <a:r>
              <a:rPr lang="en-IE" dirty="0"/>
              <a:t>Load the counter with </a:t>
            </a:r>
            <a:r>
              <a:rPr lang="en-IE" dirty="0" smtClean="0"/>
              <a:t>zero, load a comparison counter with a set value</a:t>
            </a:r>
            <a:endParaRPr lang="en-IE" dirty="0"/>
          </a:p>
          <a:p>
            <a:endParaRPr lang="en-IE" dirty="0"/>
          </a:p>
          <a:p>
            <a:r>
              <a:rPr lang="en-IE" dirty="0"/>
              <a:t>Count until </a:t>
            </a:r>
            <a:r>
              <a:rPr lang="en-IE" dirty="0" smtClean="0"/>
              <a:t>the counter reaches the comparison counter – the time taken gives </a:t>
            </a:r>
            <a:r>
              <a:rPr lang="en-IE" dirty="0"/>
              <a:t>your delay or </a:t>
            </a:r>
            <a:r>
              <a:rPr lang="en-IE" dirty="0" smtClean="0"/>
              <a:t>tick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32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</a:t>
            </a:r>
            <a:r>
              <a:rPr lang="en-IE" dirty="0" smtClean="0"/>
              <a:t>Down </a:t>
            </a:r>
            <a:r>
              <a:rPr lang="en-IE" dirty="0"/>
              <a:t>Counter timing </a:t>
            </a:r>
            <a:r>
              <a:rPr lang="en-IE" dirty="0" smtClean="0"/>
              <a:t>delays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61775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457200" y="3235289"/>
            <a:ext cx="3970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Option1:</a:t>
            </a:r>
          </a:p>
          <a:p>
            <a:r>
              <a:rPr lang="en-IE" dirty="0" smtClean="0"/>
              <a:t>Connect </a:t>
            </a:r>
            <a:r>
              <a:rPr lang="en-IE" dirty="0"/>
              <a:t>the Clock Input to a clock input of known frequency </a:t>
            </a:r>
          </a:p>
          <a:p>
            <a:endParaRPr lang="en-IE" dirty="0"/>
          </a:p>
          <a:p>
            <a:r>
              <a:rPr lang="en-IE" dirty="0"/>
              <a:t>Load the counter with a known value </a:t>
            </a:r>
          </a:p>
          <a:p>
            <a:endParaRPr lang="en-IE" dirty="0"/>
          </a:p>
          <a:p>
            <a:r>
              <a:rPr lang="en-IE" dirty="0"/>
              <a:t>Count </a:t>
            </a:r>
            <a:r>
              <a:rPr lang="en-IE" dirty="0" smtClean="0"/>
              <a:t>down until </a:t>
            </a:r>
            <a:r>
              <a:rPr lang="en-IE" dirty="0"/>
              <a:t>rollover gives your delay or tick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230179" y="27246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4967073" y="3090605"/>
            <a:ext cx="3970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Option2:</a:t>
            </a:r>
          </a:p>
          <a:p>
            <a:r>
              <a:rPr lang="en-IE" dirty="0" smtClean="0"/>
              <a:t>Connect </a:t>
            </a:r>
            <a:r>
              <a:rPr lang="en-IE" dirty="0"/>
              <a:t>the Clock Input to a clock input of known frequency </a:t>
            </a:r>
          </a:p>
          <a:p>
            <a:endParaRPr lang="en-IE" dirty="0"/>
          </a:p>
          <a:p>
            <a:r>
              <a:rPr lang="en-IE" dirty="0"/>
              <a:t>Load </a:t>
            </a:r>
            <a:r>
              <a:rPr lang="en-IE" dirty="0" smtClean="0"/>
              <a:t>the counter with a reload </a:t>
            </a:r>
            <a:r>
              <a:rPr lang="en-IE" dirty="0" smtClean="0"/>
              <a:t>counter value</a:t>
            </a:r>
            <a:endParaRPr lang="en-IE" dirty="0"/>
          </a:p>
          <a:p>
            <a:endParaRPr lang="en-IE" dirty="0"/>
          </a:p>
          <a:p>
            <a:r>
              <a:rPr lang="en-IE" dirty="0"/>
              <a:t>Count until </a:t>
            </a:r>
            <a:r>
              <a:rPr lang="en-IE" dirty="0" smtClean="0"/>
              <a:t>the counter reaches zero – the time taken gives </a:t>
            </a:r>
            <a:r>
              <a:rPr lang="en-IE" dirty="0"/>
              <a:t>your delay or </a:t>
            </a:r>
            <a:r>
              <a:rPr lang="en-IE" dirty="0" smtClean="0"/>
              <a:t>tick, and automatically reloads the counter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32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Input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6" y="1345991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 clock input of known frequency </a:t>
            </a:r>
          </a:p>
          <a:p>
            <a:endParaRPr lang="en-IE" dirty="0"/>
          </a:p>
          <a:p>
            <a:r>
              <a:rPr lang="en-IE" dirty="0"/>
              <a:t>Capture the Counter Value when an event occurs</a:t>
            </a:r>
          </a:p>
          <a:p>
            <a:endParaRPr lang="en-IE" dirty="0"/>
          </a:p>
          <a:p>
            <a:r>
              <a:rPr lang="en-IE" dirty="0"/>
              <a:t>Save the Counter Value</a:t>
            </a:r>
          </a:p>
          <a:p>
            <a:endParaRPr lang="en-IE" dirty="0"/>
          </a:p>
          <a:p>
            <a:r>
              <a:rPr lang="en-IE" dirty="0"/>
              <a:t>Capture the Counter Value again when the next event occurs</a:t>
            </a:r>
          </a:p>
          <a:p>
            <a:endParaRPr lang="en-IE" dirty="0"/>
          </a:p>
          <a:p>
            <a:r>
              <a:rPr lang="en-IE" dirty="0"/>
              <a:t>The difference between the counts tells you the time between the occurrences of the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288C-72D5-4B3C-A7F8-4A858F6ECF93}"/>
              </a:ext>
            </a:extLst>
          </p:cNvPr>
          <p:cNvSpPr/>
          <p:nvPr/>
        </p:nvSpPr>
        <p:spPr>
          <a:xfrm>
            <a:off x="2654424" y="3284984"/>
            <a:ext cx="2277616" cy="515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Capture Register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ADCF8-943D-4B79-BFDE-01CBE1EC4B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7583" y="3537927"/>
            <a:ext cx="1826841" cy="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42E0B-E7B2-4A6C-9066-39A1C27B67D5}"/>
              </a:ext>
            </a:extLst>
          </p:cNvPr>
          <p:cNvSpPr txBox="1"/>
          <p:nvPr/>
        </p:nvSpPr>
        <p:spPr>
          <a:xfrm>
            <a:off x="600077" y="364587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Capture Event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882CE9-54D6-4E8A-92FD-71709D5F1AD2}"/>
              </a:ext>
            </a:extLst>
          </p:cNvPr>
          <p:cNvCxnSpPr/>
          <p:nvPr/>
        </p:nvCxnSpPr>
        <p:spPr>
          <a:xfrm>
            <a:off x="4572000" y="3830539"/>
            <a:ext cx="0" cy="53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84C837-2C94-4CED-A9D7-99AE401C5D9C}"/>
              </a:ext>
            </a:extLst>
          </p:cNvPr>
          <p:cNvSpPr txBox="1"/>
          <p:nvPr/>
        </p:nvSpPr>
        <p:spPr>
          <a:xfrm>
            <a:off x="3077270" y="4336424"/>
            <a:ext cx="22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Save to memory before the occurrence of the next event</a:t>
            </a:r>
          </a:p>
        </p:txBody>
      </p:sp>
    </p:spTree>
    <p:extLst>
      <p:ext uri="{BB962C8B-B14F-4D97-AF65-F5344CB8AC3E}">
        <p14:creationId xmlns:p14="http://schemas.microsoft.com/office/powerpoint/2010/main" val="1957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Output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107504" y="3454814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 clock input of known frequency </a:t>
            </a:r>
          </a:p>
          <a:p>
            <a:endParaRPr lang="en-IE" dirty="0"/>
          </a:p>
          <a:p>
            <a:r>
              <a:rPr lang="en-IE" dirty="0"/>
              <a:t>Start at zero</a:t>
            </a:r>
          </a:p>
          <a:p>
            <a:endParaRPr lang="en-IE" dirty="0"/>
          </a:p>
          <a:p>
            <a:r>
              <a:rPr lang="en-IE" dirty="0"/>
              <a:t>Compare with a known </a:t>
            </a:r>
            <a:r>
              <a:rPr lang="en-IE" dirty="0" err="1"/>
              <a:t>preset</a:t>
            </a:r>
            <a:r>
              <a:rPr lang="en-IE" dirty="0"/>
              <a:t> value</a:t>
            </a:r>
          </a:p>
          <a:p>
            <a:endParaRPr lang="en-IE" dirty="0"/>
          </a:p>
          <a:p>
            <a:r>
              <a:rPr lang="en-IE" dirty="0"/>
              <a:t>When they match you have made your delay or tick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7DBC9-0D5A-429D-A6F5-3DAB286A05D6}"/>
              </a:ext>
            </a:extLst>
          </p:cNvPr>
          <p:cNvSpPr/>
          <p:nvPr/>
        </p:nvSpPr>
        <p:spPr>
          <a:xfrm>
            <a:off x="6019800" y="1887439"/>
            <a:ext cx="21336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Compare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7CB69-E7AA-450A-9803-9DE7177B5F06}"/>
              </a:ext>
            </a:extLst>
          </p:cNvPr>
          <p:cNvSpPr/>
          <p:nvPr/>
        </p:nvSpPr>
        <p:spPr>
          <a:xfrm>
            <a:off x="4795664" y="3684377"/>
            <a:ext cx="2448272" cy="647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Comparator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21E22-2242-4CC8-8817-FB56F79903CE}"/>
              </a:ext>
            </a:extLst>
          </p:cNvPr>
          <p:cNvCxnSpPr>
            <a:stCxn id="10" idx="2"/>
          </p:cNvCxnSpPr>
          <p:nvPr/>
        </p:nvCxnSpPr>
        <p:spPr>
          <a:xfrm>
            <a:off x="6019800" y="4332077"/>
            <a:ext cx="0" cy="68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8061F-F589-499A-9876-98507EAF7905}"/>
              </a:ext>
            </a:extLst>
          </p:cNvPr>
          <p:cNvCxnSpPr/>
          <p:nvPr/>
        </p:nvCxnSpPr>
        <p:spPr>
          <a:xfrm>
            <a:off x="5220072" y="3429000"/>
            <a:ext cx="0" cy="25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78B40-9B5B-4F64-B2E7-68115766FE9D}"/>
              </a:ext>
            </a:extLst>
          </p:cNvPr>
          <p:cNvCxnSpPr/>
          <p:nvPr/>
        </p:nvCxnSpPr>
        <p:spPr>
          <a:xfrm>
            <a:off x="3779912" y="3284984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2B524F-30A5-4192-8137-879B893F2D26}"/>
              </a:ext>
            </a:extLst>
          </p:cNvPr>
          <p:cNvCxnSpPr/>
          <p:nvPr/>
        </p:nvCxnSpPr>
        <p:spPr>
          <a:xfrm>
            <a:off x="3779912" y="3424997"/>
            <a:ext cx="144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A0B878-05EF-4B58-8377-63DF8DF356F0}"/>
              </a:ext>
            </a:extLst>
          </p:cNvPr>
          <p:cNvCxnSpPr>
            <a:stCxn id="8" idx="2"/>
            <a:endCxn id="8" idx="2"/>
          </p:cNvCxnSpPr>
          <p:nvPr/>
        </p:nvCxnSpPr>
        <p:spPr>
          <a:xfrm>
            <a:off x="7086600" y="25351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5F686-F785-487F-B824-8CF4B681F530}"/>
              </a:ext>
            </a:extLst>
          </p:cNvPr>
          <p:cNvCxnSpPr/>
          <p:nvPr/>
        </p:nvCxnSpPr>
        <p:spPr>
          <a:xfrm>
            <a:off x="7086600" y="27089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96C1B-CDE1-44B6-8072-51BBBCB2EA53}"/>
              </a:ext>
            </a:extLst>
          </p:cNvPr>
          <p:cNvCxnSpPr>
            <a:stCxn id="8" idx="2"/>
          </p:cNvCxnSpPr>
          <p:nvPr/>
        </p:nvCxnSpPr>
        <p:spPr>
          <a:xfrm>
            <a:off x="7086600" y="2535139"/>
            <a:ext cx="0" cy="317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40C75D-F182-41CC-8193-CB09B93CDFCB}"/>
              </a:ext>
            </a:extLst>
          </p:cNvPr>
          <p:cNvCxnSpPr/>
          <p:nvPr/>
        </p:nvCxnSpPr>
        <p:spPr>
          <a:xfrm flipH="1">
            <a:off x="6732240" y="2852936"/>
            <a:ext cx="354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81F85A-05CF-43D5-9A4F-9B1ABA437489}"/>
              </a:ext>
            </a:extLst>
          </p:cNvPr>
          <p:cNvCxnSpPr>
            <a:cxnSpLocks/>
          </p:cNvCxnSpPr>
          <p:nvPr/>
        </p:nvCxnSpPr>
        <p:spPr>
          <a:xfrm>
            <a:off x="6732240" y="2852936"/>
            <a:ext cx="0" cy="831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E9C838-A54E-4A38-9A05-4792428CBC16}"/>
              </a:ext>
            </a:extLst>
          </p:cNvPr>
          <p:cNvSpPr txBox="1"/>
          <p:nvPr/>
        </p:nvSpPr>
        <p:spPr>
          <a:xfrm>
            <a:off x="4044583" y="502817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Delay Generated or Event Occurrence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171B8-4785-490D-829E-A111FA9E96D0}"/>
              </a:ext>
            </a:extLst>
          </p:cNvPr>
          <p:cNvSpPr txBox="1"/>
          <p:nvPr/>
        </p:nvSpPr>
        <p:spPr>
          <a:xfrm>
            <a:off x="3396969" y="5313259"/>
            <a:ext cx="5404043" cy="92333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Event Occurrence can be sent to an output pin</a:t>
            </a:r>
          </a:p>
          <a:p>
            <a:r>
              <a:rPr lang="en-IE" dirty="0">
                <a:solidFill>
                  <a:srgbClr val="FFFF00"/>
                </a:solidFill>
              </a:rPr>
              <a:t>You can generate an output signal this way</a:t>
            </a:r>
          </a:p>
          <a:p>
            <a:r>
              <a:rPr lang="en-IE" dirty="0" err="1">
                <a:solidFill>
                  <a:srgbClr val="FFFF00"/>
                </a:solidFill>
              </a:rPr>
              <a:t>E,g</a:t>
            </a:r>
            <a:r>
              <a:rPr lang="en-IE" dirty="0">
                <a:solidFill>
                  <a:srgbClr val="FFFF00"/>
                </a:solidFill>
              </a:rPr>
              <a:t>. for motor control (PWM)</a:t>
            </a:r>
          </a:p>
        </p:txBody>
      </p:sp>
    </p:spTree>
    <p:extLst>
      <p:ext uri="{BB962C8B-B14F-4D97-AF65-F5344CB8AC3E}">
        <p14:creationId xmlns:p14="http://schemas.microsoft.com/office/powerpoint/2010/main" val="2647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Typical Uses of Timers/Counters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Typical uses: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Periodic Events, Ticks or Interrupts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Measure Time Periods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Determine Pulse Widths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Measure Speed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Measure Frequency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Generate Output Signals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alt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Let’s start with a Periodic Event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3200" dirty="0"/>
              <a:t>We will use TIM2 General Purpose Timer</a:t>
            </a:r>
            <a:endParaRPr lang="en-US" alt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068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B42F-28BC-4F54-B00A-1000E12A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a Timer Tick or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D89F-AC14-4E6E-8678-6016E9D5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idea is simple</a:t>
            </a:r>
          </a:p>
          <a:p>
            <a:r>
              <a:rPr lang="en-IE" dirty="0"/>
              <a:t>What delay do we want?</a:t>
            </a:r>
          </a:p>
          <a:p>
            <a:r>
              <a:rPr lang="en-IE" dirty="0"/>
              <a:t>Choose a clock source that will easily generate this time (Time per clock below)</a:t>
            </a:r>
          </a:p>
          <a:p>
            <a:r>
              <a:rPr lang="en-IE" dirty="0"/>
              <a:t>Time = Timer Count Value * Time per clock</a:t>
            </a:r>
          </a:p>
          <a:p>
            <a:r>
              <a:rPr lang="en-IE" dirty="0"/>
              <a:t>Set the Timer Count Value by writing this data to the Timer’s Automatic Reload </a:t>
            </a:r>
            <a:r>
              <a:rPr lang="en-IE" dirty="0" smtClean="0"/>
              <a:t>Register (ARR)</a:t>
            </a:r>
            <a:endParaRPr lang="en-IE" dirty="0"/>
          </a:p>
          <a:p>
            <a:r>
              <a:rPr lang="en-IE" dirty="0"/>
              <a:t>Start the timer</a:t>
            </a:r>
          </a:p>
          <a:p>
            <a:r>
              <a:rPr lang="en-IE" dirty="0"/>
              <a:t>Wait until the timer reaches the ARR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8DF6-947B-4A4F-82D7-D646BC4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64ED-0792-4CBF-896B-F786589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80A1-6D8A-4C06-B042-9982B597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294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Timer/Counters – general ideas </a:t>
            </a:r>
          </a:p>
          <a:p>
            <a:r>
              <a:rPr lang="en-IE" dirty="0"/>
              <a:t>Timers/Counters as counters with various clock inputs</a:t>
            </a:r>
          </a:p>
          <a:p>
            <a:r>
              <a:rPr lang="en-IE" dirty="0"/>
              <a:t>Timer/Counter use – tick or similar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F25D-A60D-4AD4-AAEE-6819BD9E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529012" cy="1223863"/>
          </a:xfrm>
        </p:spPr>
        <p:txBody>
          <a:bodyPr/>
          <a:lstStyle/>
          <a:p>
            <a:r>
              <a:rPr lang="en-IE" dirty="0"/>
              <a:t>First Step: which bus?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D05E9-0359-4DE9-87BD-ED88DFB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C9F1-C400-4F40-8840-951BE5A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2893-97E6-4F34-8FCA-2A8451C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52D06-F329-4CBD-85EB-1E07FD0F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91" y="80962"/>
            <a:ext cx="5133975" cy="669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DC3C1-95E8-481E-B4A2-10029A516B5C}"/>
              </a:ext>
            </a:extLst>
          </p:cNvPr>
          <p:cNvSpPr txBox="1"/>
          <p:nvPr/>
        </p:nvSpPr>
        <p:spPr>
          <a:xfrm>
            <a:off x="453526" y="1528747"/>
            <a:ext cx="3529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Remember: we need to know this to find the RCC_ENR register with our timer’s clock enable bit</a:t>
            </a:r>
          </a:p>
          <a:p>
            <a:endParaRPr lang="en-IE" dirty="0"/>
          </a:p>
          <a:p>
            <a:r>
              <a:rPr lang="en-IE" dirty="0"/>
              <a:t>Nothing happens until this bit has been set</a:t>
            </a:r>
          </a:p>
        </p:txBody>
      </p:sp>
    </p:spTree>
    <p:extLst>
      <p:ext uri="{BB962C8B-B14F-4D97-AF65-F5344CB8AC3E}">
        <p14:creationId xmlns:p14="http://schemas.microsoft.com/office/powerpoint/2010/main" val="25443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F25D-A60D-4AD4-AAEE-6819BD9E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529012" cy="1223863"/>
          </a:xfrm>
        </p:spPr>
        <p:txBody>
          <a:bodyPr/>
          <a:lstStyle/>
          <a:p>
            <a:r>
              <a:rPr lang="en-IE" dirty="0"/>
              <a:t>First Step: which bus?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D05E9-0359-4DE9-87BD-ED88DFB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C9F1-C400-4F40-8840-951BE5A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2893-97E6-4F34-8FCA-2A8451C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06267-D758-4465-879A-8F3CA8B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773"/>
            <a:ext cx="9144000" cy="642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DC3C1-95E8-481E-B4A2-10029A516B5C}"/>
              </a:ext>
            </a:extLst>
          </p:cNvPr>
          <p:cNvSpPr txBox="1"/>
          <p:nvPr/>
        </p:nvSpPr>
        <p:spPr>
          <a:xfrm>
            <a:off x="179512" y="243246"/>
            <a:ext cx="3529012" cy="1477328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see that TIM2, TIM3, TIM4, TIM5 are on the APB1 Bus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TIM1, TIM8 and others are on APB2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00122-2115-4914-92D2-C16816885DF8}"/>
              </a:ext>
            </a:extLst>
          </p:cNvPr>
          <p:cNvCxnSpPr/>
          <p:nvPr/>
        </p:nvCxnSpPr>
        <p:spPr>
          <a:xfrm>
            <a:off x="3708524" y="800843"/>
            <a:ext cx="2087612" cy="17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42EF97-FF09-4436-91CD-5DF5580991AD}"/>
              </a:ext>
            </a:extLst>
          </p:cNvPr>
          <p:cNvCxnSpPr/>
          <p:nvPr/>
        </p:nvCxnSpPr>
        <p:spPr>
          <a:xfrm>
            <a:off x="2411760" y="1443575"/>
            <a:ext cx="0" cy="1337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4D6B-A7F8-4BEF-AF1F-96EDBBD3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RCC_APB1ENHR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F682F-11DD-4676-B912-1307E75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75324-44A9-434B-97F0-B248E2E8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C4A36-C50A-47A5-90A1-2369343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E76C4-7FB2-4AF8-8064-05ECE173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608"/>
            <a:ext cx="9144000" cy="4380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35D8B-BEE6-49B7-95AD-47A0E62A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315042"/>
            <a:ext cx="3533775" cy="1047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69422-D628-4518-A34F-4C26AD18E442}"/>
              </a:ext>
            </a:extLst>
          </p:cNvPr>
          <p:cNvCxnSpPr>
            <a:stCxn id="8" idx="3"/>
          </p:cNvCxnSpPr>
          <p:nvPr/>
        </p:nvCxnSpPr>
        <p:spPr>
          <a:xfrm flipV="1">
            <a:off x="3641279" y="5013176"/>
            <a:ext cx="4891161" cy="825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1416B8-D375-427F-9458-5841435642CF}"/>
              </a:ext>
            </a:extLst>
          </p:cNvPr>
          <p:cNvSpPr txBox="1"/>
          <p:nvPr/>
        </p:nvSpPr>
        <p:spPr>
          <a:xfrm>
            <a:off x="6691541" y="5384074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bit for TIM2</a:t>
            </a:r>
          </a:p>
        </p:txBody>
      </p:sp>
    </p:spTree>
    <p:extLst>
      <p:ext uri="{BB962C8B-B14F-4D97-AF65-F5344CB8AC3E}">
        <p14:creationId xmlns:p14="http://schemas.microsoft.com/office/powerpoint/2010/main" val="160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1801-D218-488C-98C6-9976EE7C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2078368" cy="2448000"/>
          </a:xfrm>
        </p:spPr>
        <p:txBody>
          <a:bodyPr/>
          <a:lstStyle/>
          <a:p>
            <a:r>
              <a:rPr lang="en-IE" dirty="0"/>
              <a:t>Timer Structure (TIM1 as  example)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CFBD1-951D-46FE-AAC9-45B897A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624BE-8C2B-4341-A3CC-35EFEBE7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15808-A48B-425B-93EF-A4C248CF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403E0-9FB9-4AC0-951D-D687A9CA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68" y="-9759"/>
            <a:ext cx="66002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7DA2C-DCE6-4051-9317-2B4DA316DBE5}"/>
              </a:ext>
            </a:extLst>
          </p:cNvPr>
          <p:cNvSpPr txBox="1"/>
          <p:nvPr/>
        </p:nvSpPr>
        <p:spPr>
          <a:xfrm>
            <a:off x="323528" y="263691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Master-Slave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87FF1-7CE2-4F19-999E-DA2B528EE1D5}"/>
              </a:ext>
            </a:extLst>
          </p:cNvPr>
          <p:cNvSpPr txBox="1"/>
          <p:nvPr/>
        </p:nvSpPr>
        <p:spPr>
          <a:xfrm>
            <a:off x="323528" y="3083227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Timebase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A6E86-91AA-457C-8E55-160B4D5F96FF}"/>
              </a:ext>
            </a:extLst>
          </p:cNvPr>
          <p:cNvSpPr txBox="1"/>
          <p:nvPr/>
        </p:nvSpPr>
        <p:spPr>
          <a:xfrm>
            <a:off x="323528" y="3663120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93CE8-B1F4-40B6-8B07-6B543DF3D07B}"/>
              </a:ext>
            </a:extLst>
          </p:cNvPr>
          <p:cNvSpPr txBox="1"/>
          <p:nvPr/>
        </p:nvSpPr>
        <p:spPr>
          <a:xfrm>
            <a:off x="457200" y="45091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Break Feature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130DB-4494-406F-8FA7-B5B75B64AB48}"/>
              </a:ext>
            </a:extLst>
          </p:cNvPr>
          <p:cNvCxnSpPr/>
          <p:nvPr/>
        </p:nvCxnSpPr>
        <p:spPr>
          <a:xfrm flipV="1">
            <a:off x="2931934" y="1916832"/>
            <a:ext cx="703962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C367D4-4FDB-43EE-BF2B-E4DB36D16D91}"/>
              </a:ext>
            </a:extLst>
          </p:cNvPr>
          <p:cNvCxnSpPr>
            <a:cxnSpLocks/>
          </p:cNvCxnSpPr>
          <p:nvPr/>
        </p:nvCxnSpPr>
        <p:spPr>
          <a:xfrm flipV="1">
            <a:off x="1776272" y="2780928"/>
            <a:ext cx="2939744" cy="555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290DC-B826-48A6-9138-73F32BDE4EBC}"/>
              </a:ext>
            </a:extLst>
          </p:cNvPr>
          <p:cNvCxnSpPr>
            <a:cxnSpLocks/>
          </p:cNvCxnSpPr>
          <p:nvPr/>
        </p:nvCxnSpPr>
        <p:spPr>
          <a:xfrm>
            <a:off x="2164580" y="3847786"/>
            <a:ext cx="1278048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2C417-981F-45C6-8F8F-A0147C93D39E}"/>
              </a:ext>
            </a:extLst>
          </p:cNvPr>
          <p:cNvCxnSpPr>
            <a:cxnSpLocks/>
          </p:cNvCxnSpPr>
          <p:nvPr/>
        </p:nvCxnSpPr>
        <p:spPr>
          <a:xfrm>
            <a:off x="2159139" y="4790272"/>
            <a:ext cx="1476757" cy="862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8B67-1F62-4CEA-9BE8-B02978AA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Master-Slave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A7D-98F5-4710-B62C-0FCA182A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Provides the time-base unit with the counting clock signal and the counting direction control signal</a:t>
            </a:r>
          </a:p>
          <a:p>
            <a:r>
              <a:rPr lang="en-IE" dirty="0"/>
              <a:t>Mainly provides the control signals for the time-base unit.</a:t>
            </a:r>
          </a:p>
          <a:p>
            <a:r>
              <a:rPr lang="en-IE" dirty="0"/>
              <a:t>Sets the counting configuration for the time-base unit</a:t>
            </a:r>
          </a:p>
          <a:p>
            <a:r>
              <a:rPr lang="en-IE" dirty="0"/>
              <a:t>Sets the counting status</a:t>
            </a:r>
          </a:p>
          <a:p>
            <a:r>
              <a:rPr lang="en-IE" dirty="0"/>
              <a:t>Its Trigger Out (TRGO) signal could be Trigger In (TRGI) to another Timer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0781-C336-4A26-8F77-220D77B8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AAF6-8E17-4985-B9C9-FA39F8A0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CD33-FDE5-4ACB-B532-40E929F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768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3555-E9D5-4235-B096-C6CCBB50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Time-Base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530E-0D76-4562-A704-62BEBF8A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Includes the timer counter, a </a:t>
            </a:r>
            <a:r>
              <a:rPr lang="en-IE" dirty="0" err="1"/>
              <a:t>prescaler</a:t>
            </a:r>
            <a:r>
              <a:rPr lang="en-IE" dirty="0"/>
              <a:t> stage and a repetition counter</a:t>
            </a:r>
          </a:p>
          <a:p>
            <a:r>
              <a:rPr lang="en-IE" dirty="0"/>
              <a:t>Timer counter is controlled by two registers:</a:t>
            </a:r>
          </a:p>
          <a:p>
            <a:r>
              <a:rPr lang="en-IE" dirty="0" err="1"/>
              <a:t>TIMx_CNT</a:t>
            </a:r>
            <a:r>
              <a:rPr lang="en-IE" dirty="0"/>
              <a:t>: to read and write the timer counter</a:t>
            </a:r>
          </a:p>
          <a:p>
            <a:r>
              <a:rPr lang="en-IE" dirty="0" err="1"/>
              <a:t>TIMx_ARR</a:t>
            </a:r>
            <a:r>
              <a:rPr lang="en-IE" dirty="0"/>
              <a:t>: timer counter reload value</a:t>
            </a:r>
          </a:p>
          <a:p>
            <a:r>
              <a:rPr lang="en-IE" dirty="0"/>
              <a:t>Also triggers a timer ‘update event’ when a new counting cycle is restarted, depending on the value of the repetition counter </a:t>
            </a:r>
          </a:p>
          <a:p>
            <a:r>
              <a:rPr lang="en-IE" dirty="0"/>
              <a:t>If non-zero: no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A0ED-6E3E-4CF9-A2A5-A4C91F99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3A87-1468-4BB0-AED5-7336C715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F8AC-3C78-4BC3-A2AD-6DE83FA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37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3783-4773-4A6A-968C-D9B4C20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Timer Channels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27DC-0DE0-4E8B-B8C4-C5AC86A3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584846"/>
          </a:xfrm>
        </p:spPr>
        <p:txBody>
          <a:bodyPr/>
          <a:lstStyle/>
          <a:p>
            <a:r>
              <a:rPr lang="en-IE" dirty="0"/>
              <a:t>In general, this is the connection of the Timer Counter to the microcontroller pins – input or output (with a few exceptions)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8EEA-D8FE-43D7-908D-6C1FB323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7E8D-65FE-4F95-8F34-C037D04F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C0B2-D950-4EC2-ABA3-F520EF8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26</a:t>
            </a:fld>
            <a:endParaRPr lang="en-IE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9A9B89-CC5B-4DAE-A9DA-E3D688038EA6}"/>
              </a:ext>
            </a:extLst>
          </p:cNvPr>
          <p:cNvSpPr txBox="1">
            <a:spLocks/>
          </p:cNvSpPr>
          <p:nvPr/>
        </p:nvSpPr>
        <p:spPr bwMode="auto">
          <a:xfrm>
            <a:off x="323528" y="2781300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E" kern="0" dirty="0"/>
              <a:t>Break Unit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8F69A8-0F56-46A6-A36B-3BA39F0CB669}"/>
              </a:ext>
            </a:extLst>
          </p:cNvPr>
          <p:cNvSpPr txBox="1">
            <a:spLocks/>
          </p:cNvSpPr>
          <p:nvPr/>
        </p:nvSpPr>
        <p:spPr bwMode="auto">
          <a:xfrm>
            <a:off x="323528" y="3572681"/>
            <a:ext cx="8229600" cy="158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IE" kern="0" dirty="0"/>
              <a:t>For Timers with complementary outputs, the break unit can ensure safe shutdown</a:t>
            </a:r>
          </a:p>
        </p:txBody>
      </p:sp>
    </p:spTree>
    <p:extLst>
      <p:ext uri="{BB962C8B-B14F-4D97-AF65-F5344CB8AC3E}">
        <p14:creationId xmlns:p14="http://schemas.microsoft.com/office/powerpoint/2010/main" val="1473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CFFC-5CE6-450B-976F-3B3B7C4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TIM2/TIM3/TIM4/TIM5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F27A-28C7-45AC-B1F5-725C857B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D8BC-D604-4C07-AF0A-B223297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5DC4-E028-4FA4-85EE-2A6FF28A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709C6-F417-4AB9-81CE-B508B9D8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975519"/>
            <a:ext cx="8924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CFFC-5CE6-450B-976F-3B3B7C4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TIM2/TIM3/TIM4/TIM5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F27A-28C7-45AC-B1F5-725C857B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D8BC-D604-4C07-AF0A-B223297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5DC4-E028-4FA4-85EE-2A6FF28A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2F133-F9C1-4204-83A1-F8AD33C7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033463"/>
            <a:ext cx="9001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Control Register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29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2C5A8-EC09-48A3-9B72-396ED37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439"/>
            <a:ext cx="9144000" cy="2077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2C65E-FB34-457D-AFE5-ECD81E6534B5}"/>
              </a:ext>
            </a:extLst>
          </p:cNvPr>
          <p:cNvSpPr txBox="1"/>
          <p:nvPr/>
        </p:nvSpPr>
        <p:spPr>
          <a:xfrm>
            <a:off x="107504" y="2914479"/>
            <a:ext cx="281359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FF00"/>
                </a:solidFill>
              </a:rPr>
              <a:t>Only Relevant Bits shown</a:t>
            </a:r>
            <a:endParaRPr lang="en-I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B65FB-6E00-4968-AA4A-73F57E82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1241"/>
            <a:ext cx="8791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Initialise and use the STM32L476RG Timer/Counters to generate Timer Periods (Ticks), Output Signals, and Measure Times, Counts and Frequencies of input signals</a:t>
            </a:r>
          </a:p>
          <a:p>
            <a:pPr eaLnBrk="1" hangingPunct="1">
              <a:defRPr/>
            </a:pPr>
            <a:r>
              <a:rPr lang="en-IE" altLang="en-US" dirty="0"/>
              <a:t>In this lecture, we generate a time delay or period</a:t>
            </a:r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Control Register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2C5A8-EC09-48A3-9B72-396ED37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439"/>
            <a:ext cx="9144000" cy="2077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2C65E-FB34-457D-AFE5-ECD81E6534B5}"/>
              </a:ext>
            </a:extLst>
          </p:cNvPr>
          <p:cNvSpPr txBox="1"/>
          <p:nvPr/>
        </p:nvSpPr>
        <p:spPr>
          <a:xfrm>
            <a:off x="107504" y="291447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Relevant Bits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077E5-D252-4E21-8BE9-6714DD41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5" y="3186050"/>
            <a:ext cx="8505825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45A842-E5D5-4DE1-A9B6-33918C60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634602"/>
            <a:ext cx="8715375" cy="1990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0C2DDB-0886-4E6E-9158-4B36021C4098}"/>
              </a:ext>
            </a:extLst>
          </p:cNvPr>
          <p:cNvSpPr txBox="1"/>
          <p:nvPr/>
        </p:nvSpPr>
        <p:spPr>
          <a:xfrm>
            <a:off x="5436096" y="580741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TIMx_CR2 is not relevant for now</a:t>
            </a:r>
          </a:p>
        </p:txBody>
      </p:sp>
    </p:spTree>
    <p:extLst>
      <p:ext uri="{BB962C8B-B14F-4D97-AF65-F5344CB8AC3E}">
        <p14:creationId xmlns:p14="http://schemas.microsoft.com/office/powerpoint/2010/main" val="17483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Status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31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2C65E-FB34-457D-AFE5-ECD81E6534B5}"/>
              </a:ext>
            </a:extLst>
          </p:cNvPr>
          <p:cNvSpPr txBox="1"/>
          <p:nvPr/>
        </p:nvSpPr>
        <p:spPr>
          <a:xfrm>
            <a:off x="107504" y="291447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Relevant Bits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FD889-8E29-4F36-8BA0-92CBDE1D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877"/>
            <a:ext cx="9144000" cy="1946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184064-B82E-43B9-9300-2EAC69F9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3706723"/>
            <a:ext cx="8982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Event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32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2C65E-FB34-457D-AFE5-ECD81E6534B5}"/>
              </a:ext>
            </a:extLst>
          </p:cNvPr>
          <p:cNvSpPr txBox="1"/>
          <p:nvPr/>
        </p:nvSpPr>
        <p:spPr>
          <a:xfrm>
            <a:off x="107504" y="291447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Relevant Bits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CAE51-03FC-4823-98C2-49456F6E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960"/>
            <a:ext cx="9144000" cy="190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C691A-BF27-429A-B52C-96EC233C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3603"/>
            <a:ext cx="8772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Counter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33</a:t>
            </a:fld>
            <a:endParaRPr lang="en-IE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87E4-5F3F-4AB8-AAEB-2C5C5271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613"/>
            <a:ext cx="9144000" cy="3212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51BC08-1713-4AF7-B263-2D7A6F987A91}"/>
              </a:ext>
            </a:extLst>
          </p:cNvPr>
          <p:cNvSpPr txBox="1"/>
          <p:nvPr/>
        </p:nvSpPr>
        <p:spPr>
          <a:xfrm>
            <a:off x="189150" y="4235405"/>
            <a:ext cx="480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Some GP Registers are 16-bits</a:t>
            </a:r>
          </a:p>
          <a:p>
            <a:r>
              <a:rPr lang="en-IE" dirty="0"/>
              <a:t>TIM2 is always 32-bits across all STM32 MCUs</a:t>
            </a:r>
          </a:p>
        </p:txBody>
      </p:sp>
    </p:spTree>
    <p:extLst>
      <p:ext uri="{BB962C8B-B14F-4D97-AF65-F5344CB8AC3E}">
        <p14:creationId xmlns:p14="http://schemas.microsoft.com/office/powerpoint/2010/main" val="14695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</a:t>
            </a:r>
            <a:r>
              <a:rPr lang="en-IE" dirty="0" err="1"/>
              <a:t>Prescale</a:t>
            </a:r>
            <a:r>
              <a:rPr lang="en-IE" dirty="0"/>
              <a:t>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34</a:t>
            </a:fld>
            <a:endParaRPr lang="en-IE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8E2DA-E693-44EA-928D-9237C11F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717"/>
            <a:ext cx="9144000" cy="33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2EE-C289-4A0A-B0B9-5DFE11D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</a:t>
            </a:r>
            <a:r>
              <a:rPr lang="en-IE" dirty="0"/>
              <a:t> Auto-Reload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8F4-4614-40E1-85CC-A7113E6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25F2-26CD-4146-9D20-59DBB1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EB61-846B-49D8-BC39-A2D79E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1FF7E-FF8E-4371-ADA1-B1043CE4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681"/>
            <a:ext cx="9144000" cy="44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CEA-F9E2-4170-A823-D558B947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Delay Example </a:t>
            </a:r>
            <a:r>
              <a:rPr lang="en-IE" sz="3200" dirty="0"/>
              <a:t>(STM32 App Note)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9AF6A-0BD4-4AB8-A564-8881047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47943-5F88-4CDF-8A81-07646BF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7BF75-E294-4C70-850A-861E0900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4E0F5-A154-4A3A-99E9-E8925A41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21918"/>
            <a:ext cx="8943975" cy="452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98C70-7133-4578-8468-18CBD65D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5418592"/>
            <a:ext cx="8467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FD26-16CD-4CED-84BA-85E5A2D1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Time Delay?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ABC4-C5EA-44C1-8A26-34D204D5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target delay will guide us to what </a:t>
            </a:r>
            <a:r>
              <a:rPr lang="en-IE" dirty="0" err="1"/>
              <a:t>prescaler</a:t>
            </a:r>
            <a:r>
              <a:rPr lang="en-IE" dirty="0"/>
              <a:t> setting we use and what count we set</a:t>
            </a:r>
          </a:p>
          <a:p>
            <a:r>
              <a:rPr lang="en-IE" dirty="0"/>
              <a:t>Let’s say 1 second (f = 1 Hz)</a:t>
            </a:r>
          </a:p>
          <a:p>
            <a:r>
              <a:rPr lang="en-IE" dirty="0"/>
              <a:t>Our SYSCLK runs at 80 MHz – look at the TIM2 clocking schemes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4E5A-CA81-43E6-BBC1-34DA4428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F61B-501E-4515-A510-AB7E2AFF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DC55-0BB9-4359-97CB-225C403B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839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6E3A-D388-4E15-A9E7-E1B19342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SYSCLK and TIM2 Clock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0F58D-A07F-44CE-BB44-22A8628C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627E-087B-4469-96FB-381D4333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9EF56-3911-4FB6-B3BD-00E154E4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A6C99-CA1D-4760-82CE-76B01019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461"/>
            <a:ext cx="9144000" cy="5692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CE3BE-ED29-4294-94AD-8882E0B516D9}"/>
              </a:ext>
            </a:extLst>
          </p:cNvPr>
          <p:cNvSpPr txBox="1"/>
          <p:nvPr/>
        </p:nvSpPr>
        <p:spPr>
          <a:xfrm>
            <a:off x="7020272" y="2420888"/>
            <a:ext cx="1938941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Clock source for TIM2..7 is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097FB-CE52-4251-9022-B5CBDD8036ED}"/>
              </a:ext>
            </a:extLst>
          </p:cNvPr>
          <p:cNvCxnSpPr>
            <a:stCxn id="7" idx="2"/>
          </p:cNvCxnSpPr>
          <p:nvPr/>
        </p:nvCxnSpPr>
        <p:spPr>
          <a:xfrm flipH="1">
            <a:off x="7989742" y="3067219"/>
            <a:ext cx="1" cy="21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78528-0803-4881-99F4-C1AD3ABB404A}"/>
              </a:ext>
            </a:extLst>
          </p:cNvPr>
          <p:cNvSpPr txBox="1"/>
          <p:nvPr/>
        </p:nvSpPr>
        <p:spPr>
          <a:xfrm>
            <a:off x="5080337" y="6460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PCLK1 is at 80 MHz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028F3-4A2E-487E-807C-348A58D922FE}"/>
              </a:ext>
            </a:extLst>
          </p:cNvPr>
          <p:cNvCxnSpPr/>
          <p:nvPr/>
        </p:nvCxnSpPr>
        <p:spPr>
          <a:xfrm flipV="1">
            <a:off x="6095999" y="5229200"/>
            <a:ext cx="1524001" cy="123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2A9-918C-4901-80DC-D00BE5DE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1 Hz event (1 sec delay)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292F-3612-471B-A488-08DA6A6F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512838"/>
          </a:xfrm>
        </p:spPr>
        <p:txBody>
          <a:bodyPr/>
          <a:lstStyle/>
          <a:p>
            <a:r>
              <a:rPr lang="en-IE" dirty="0"/>
              <a:t>Let’s </a:t>
            </a:r>
            <a:r>
              <a:rPr lang="en-IE" dirty="0" err="1"/>
              <a:t>Prescale</a:t>
            </a:r>
            <a:r>
              <a:rPr lang="en-IE" dirty="0"/>
              <a:t> TIM2 by 8000</a:t>
            </a:r>
          </a:p>
          <a:p>
            <a:r>
              <a:rPr lang="en-IE" dirty="0"/>
              <a:t>80MHz/8000 = 10kHz, T = 0.1ms</a:t>
            </a:r>
          </a:p>
          <a:p>
            <a:r>
              <a:rPr lang="en-IE" dirty="0"/>
              <a:t>Count 10000 * 0.1ms = 1 second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0C53-763B-4468-8ACD-FF24069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A6AB-0DB1-4E20-BBE3-2359B0C4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E07D-D12F-4D65-B7EA-22028282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39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DDE77-098E-4DA8-8077-DB521F30AC5F}"/>
              </a:ext>
            </a:extLst>
          </p:cNvPr>
          <p:cNvSpPr txBox="1"/>
          <p:nvPr/>
        </p:nvSpPr>
        <p:spPr>
          <a:xfrm>
            <a:off x="534380" y="2646190"/>
            <a:ext cx="807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// configure TIM2 to wrap around at 1 Hz</a:t>
            </a:r>
          </a:p>
          <a:p>
            <a:r>
              <a:rPr lang="en-IE" dirty="0"/>
              <a:t>    RCC-&gt;APB1ENR |= 1;              /* enable TIM2 clock */</a:t>
            </a:r>
          </a:p>
          <a:p>
            <a:r>
              <a:rPr lang="en-IE" dirty="0"/>
              <a:t>    TIM2-&gt;PSC = 8000 - 1;            /* divide by 8000 */</a:t>
            </a:r>
          </a:p>
          <a:p>
            <a:r>
              <a:rPr lang="en-IE" dirty="0"/>
              <a:t>    TIM2-&gt;ARR = 10000 - 1;          /* divided by 10000 */</a:t>
            </a:r>
          </a:p>
          <a:p>
            <a:r>
              <a:rPr lang="en-IE" dirty="0"/>
              <a:t>    TIM2-&gt;CNT = 0;                  /* clear timer counter */</a:t>
            </a:r>
          </a:p>
          <a:p>
            <a:r>
              <a:rPr lang="en-IE" dirty="0"/>
              <a:t>    TIM2-&gt;CR1 = 1;                  /* enable TIM2 */</a:t>
            </a:r>
          </a:p>
          <a:p>
            <a:endParaRPr lang="en-IE" dirty="0"/>
          </a:p>
          <a:p>
            <a:r>
              <a:rPr lang="en-IE" dirty="0"/>
              <a:t>    while (1) {</a:t>
            </a:r>
          </a:p>
          <a:p>
            <a:r>
              <a:rPr lang="en-IE" dirty="0"/>
              <a:t>        while(!(TIM2-&gt;SR &amp; 1)) </a:t>
            </a:r>
            <a:r>
              <a:rPr lang="en-IE" dirty="0" smtClean="0"/>
              <a:t>{}   </a:t>
            </a:r>
            <a:r>
              <a:rPr lang="en-IE" dirty="0"/>
              <a:t>/* wait until UIF set */</a:t>
            </a:r>
          </a:p>
          <a:p>
            <a:r>
              <a:rPr lang="en-IE" dirty="0"/>
              <a:t>        TIM2-&gt;SR &amp;= ~1;             /* clear UIF */</a:t>
            </a:r>
          </a:p>
          <a:p>
            <a:r>
              <a:rPr lang="en-IE" dirty="0"/>
              <a:t>	/* Do something useful, </a:t>
            </a:r>
            <a:r>
              <a:rPr lang="en-IE" dirty="0" err="1"/>
              <a:t>eg</a:t>
            </a:r>
            <a:r>
              <a:rPr lang="en-IE" dirty="0"/>
              <a:t> toggle LED */</a:t>
            </a:r>
          </a:p>
          <a:p>
            <a:r>
              <a:rPr lang="en-I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45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Timer/Counters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ighlight>
                  <a:srgbClr val="FFFF00"/>
                </a:highlight>
              </a:rPr>
              <a:t>Arm Cortex-M3/M4 </a:t>
            </a:r>
            <a:r>
              <a:rPr lang="en-IE" b="1" i="1" u="sng" dirty="0">
                <a:highlight>
                  <a:srgbClr val="FFFF00"/>
                </a:highlight>
              </a:rPr>
              <a:t>all</a:t>
            </a:r>
            <a:r>
              <a:rPr lang="en-IE" dirty="0">
                <a:highlight>
                  <a:srgbClr val="FFFF00"/>
                </a:highlight>
              </a:rPr>
              <a:t> have a </a:t>
            </a:r>
            <a:r>
              <a:rPr lang="en-IE" dirty="0" err="1">
                <a:highlight>
                  <a:srgbClr val="FFFF00"/>
                </a:highlight>
              </a:rPr>
              <a:t>SysTick</a:t>
            </a:r>
            <a:r>
              <a:rPr lang="en-IE" dirty="0">
                <a:highlight>
                  <a:srgbClr val="FFFF00"/>
                </a:highlight>
              </a:rPr>
              <a:t> timer</a:t>
            </a:r>
          </a:p>
          <a:p>
            <a:r>
              <a:rPr lang="en-IE" dirty="0"/>
              <a:t>STML476RG also has two Basic Timers</a:t>
            </a:r>
          </a:p>
          <a:p>
            <a:pPr lvl="1"/>
            <a:r>
              <a:rPr lang="en-IE" dirty="0"/>
              <a:t>TIM6 &amp; TIM7</a:t>
            </a:r>
          </a:p>
          <a:p>
            <a:r>
              <a:rPr lang="en-IE" dirty="0"/>
              <a:t>One Low Power Timer</a:t>
            </a:r>
          </a:p>
          <a:p>
            <a:pPr lvl="1"/>
            <a:r>
              <a:rPr lang="en-IE" dirty="0"/>
              <a:t>LPTIM</a:t>
            </a:r>
          </a:p>
          <a:p>
            <a:r>
              <a:rPr lang="en-IE" dirty="0"/>
              <a:t>7 General Purpose Timers (2 Groups)</a:t>
            </a:r>
          </a:p>
          <a:p>
            <a:pPr lvl="1"/>
            <a:r>
              <a:rPr lang="en-IE" dirty="0"/>
              <a:t>TIM2, TIM3, TIM4, TIM5 and TIM15, TIM16, TIM17</a:t>
            </a:r>
          </a:p>
          <a:p>
            <a:r>
              <a:rPr lang="en-IE" dirty="0"/>
              <a:t>2 Advanced Control Timers</a:t>
            </a:r>
          </a:p>
          <a:p>
            <a:pPr lvl="1"/>
            <a:r>
              <a:rPr lang="en-IE" dirty="0"/>
              <a:t>TIM1 &amp; TIM8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F5D3-D7CF-458C-88BA-35C5CDC33C06}"/>
              </a:ext>
            </a:extLst>
          </p:cNvPr>
          <p:cNvSpPr txBox="1"/>
          <p:nvPr/>
        </p:nvSpPr>
        <p:spPr>
          <a:xfrm>
            <a:off x="5651072" y="4869160"/>
            <a:ext cx="349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Many of these are common across all STM32 MCUs - Often having the same name for compatibility and </a:t>
            </a:r>
            <a:r>
              <a:rPr lang="en-IE" dirty="0" smtClean="0"/>
              <a:t>reuse reasons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28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Looked at Timer/Counters in general</a:t>
            </a:r>
          </a:p>
          <a:p>
            <a:r>
              <a:rPr lang="en-IE" dirty="0"/>
              <a:t>Introduced STM32 Timers</a:t>
            </a:r>
          </a:p>
          <a:p>
            <a:r>
              <a:rPr lang="en-IE" dirty="0"/>
              <a:t>A lot of common features across the product range</a:t>
            </a:r>
          </a:p>
          <a:p>
            <a:r>
              <a:rPr lang="en-IE" dirty="0"/>
              <a:t>Looked at some of the General Purpose Timer Registers – those relevant to generating a clock tick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40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85D-202D-414E-A0EF-DA803C3A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Cortex-M3/4 </a:t>
            </a:r>
            <a:r>
              <a:rPr lang="en-IE" dirty="0" err="1"/>
              <a:t>SysTick</a:t>
            </a:r>
            <a:r>
              <a:rPr lang="en-IE" dirty="0"/>
              <a:t>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DE78-F573-470B-8D94-9A308E33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SysTick</a:t>
            </a:r>
            <a:r>
              <a:rPr lang="en-IE" dirty="0"/>
              <a:t> is available on the </a:t>
            </a:r>
            <a:r>
              <a:rPr lang="en-IE" dirty="0">
                <a:highlight>
                  <a:srgbClr val="FFFF00"/>
                </a:highlight>
              </a:rPr>
              <a:t>Cortex core</a:t>
            </a:r>
          </a:p>
          <a:p>
            <a:pPr lvl="1"/>
            <a:r>
              <a:rPr lang="en-IE" dirty="0"/>
              <a:t>So it’s on any Cortex-based microcontroller</a:t>
            </a:r>
          </a:p>
          <a:p>
            <a:pPr lvl="1"/>
            <a:r>
              <a:rPr lang="en-IE" dirty="0"/>
              <a:t>Intended for use as an Operating System tick</a:t>
            </a:r>
          </a:p>
          <a:p>
            <a:pPr lvl="1"/>
            <a:r>
              <a:rPr lang="en-IE" dirty="0"/>
              <a:t>Having it in the core makes portability easier</a:t>
            </a:r>
          </a:p>
          <a:p>
            <a:pPr lvl="1"/>
            <a:r>
              <a:rPr lang="en-IE" dirty="0"/>
              <a:t>We could use it for our setting time delays – but only if we do not have an Operating System (OS)</a:t>
            </a:r>
          </a:p>
          <a:p>
            <a:r>
              <a:rPr lang="en-IE" dirty="0"/>
              <a:t>The </a:t>
            </a:r>
            <a:r>
              <a:rPr lang="en-IE" dirty="0" err="1"/>
              <a:t>SysTick</a:t>
            </a:r>
            <a:r>
              <a:rPr lang="en-IE" dirty="0"/>
              <a:t> counter has 24-bits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8EA1-403D-4B48-A418-5C4F915E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C92B-5FBC-48D9-A412-5E0A68F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BA9B-FE6D-47FD-B0E8-9797867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1B0D4-4906-4C2B-8045-F64E9323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0828"/>
            <a:ext cx="74961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7980E-1A6D-4499-BC91-B4179784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90818"/>
            <a:ext cx="7248525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346" y="4320446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STM32L476RG </a:t>
            </a:r>
            <a:r>
              <a:rPr lang="en-IE" dirty="0" err="1" smtClean="0"/>
              <a:t>SysTick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59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85D-202D-414E-A0EF-DA803C3A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Arm Cortex-M3/4 </a:t>
            </a:r>
            <a:r>
              <a:rPr lang="en-IE" dirty="0" err="1"/>
              <a:t>SysTick</a:t>
            </a:r>
            <a:r>
              <a:rPr lang="en-IE" dirty="0"/>
              <a:t>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DE78-F573-470B-8D94-9A308E33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SysTick</a:t>
            </a:r>
            <a:r>
              <a:rPr lang="en-IE" dirty="0"/>
              <a:t> is available on the Cortex core</a:t>
            </a:r>
          </a:p>
          <a:p>
            <a:pPr lvl="1"/>
            <a:r>
              <a:rPr lang="en-IE" dirty="0"/>
              <a:t>So it’s on any Cortex-based microcontroller</a:t>
            </a:r>
          </a:p>
          <a:p>
            <a:pPr lvl="1"/>
            <a:r>
              <a:rPr lang="en-IE" dirty="0"/>
              <a:t>Intended for use as an Operating System tick</a:t>
            </a:r>
          </a:p>
          <a:p>
            <a:pPr lvl="1"/>
            <a:r>
              <a:rPr lang="en-IE" dirty="0"/>
              <a:t>Having it in the core makes portability easier</a:t>
            </a:r>
          </a:p>
          <a:p>
            <a:pPr lvl="1"/>
            <a:r>
              <a:rPr lang="en-IE" dirty="0"/>
              <a:t>We could use it for setting time delays – but only if we do not have an Operating System (OS)</a:t>
            </a:r>
          </a:p>
          <a:p>
            <a:r>
              <a:rPr lang="en-IE" dirty="0"/>
              <a:t>The </a:t>
            </a:r>
            <a:r>
              <a:rPr lang="en-IE" dirty="0" err="1"/>
              <a:t>SysTick</a:t>
            </a:r>
            <a:r>
              <a:rPr lang="en-IE" dirty="0"/>
              <a:t> counter has 24-bits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8EA1-403D-4B48-A418-5C4F915E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C92B-5FBC-48D9-A412-5E0A68F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BA9B-FE6D-47FD-B0E8-9797867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1B0D4-4906-4C2B-8045-F64E9323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74738"/>
            <a:ext cx="74961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7980E-1A6D-4499-BC91-B4179784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2" y="5270501"/>
            <a:ext cx="724852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6F814-6CB1-4F14-8B42-73EFDC99C2D9}"/>
              </a:ext>
            </a:extLst>
          </p:cNvPr>
          <p:cNvSpPr txBox="1"/>
          <p:nvPr/>
        </p:nvSpPr>
        <p:spPr>
          <a:xfrm>
            <a:off x="3563888" y="2398001"/>
            <a:ext cx="5473897" cy="16312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FF00"/>
                </a:solidFill>
              </a:rPr>
              <a:t>We have been using </a:t>
            </a:r>
            <a:r>
              <a:rPr lang="en-IE" sz="2000" dirty="0" err="1">
                <a:solidFill>
                  <a:srgbClr val="FFFF00"/>
                </a:solidFill>
              </a:rPr>
              <a:t>SysTick</a:t>
            </a:r>
            <a:r>
              <a:rPr lang="en-IE" sz="2000" dirty="0">
                <a:solidFill>
                  <a:srgbClr val="FFFF00"/>
                </a:solidFill>
              </a:rPr>
              <a:t> already without knowing it</a:t>
            </a:r>
          </a:p>
          <a:p>
            <a:r>
              <a:rPr lang="en-IE" sz="2000" dirty="0">
                <a:solidFill>
                  <a:srgbClr val="FFFF00"/>
                </a:solidFill>
              </a:rPr>
              <a:t>All code generated by </a:t>
            </a:r>
            <a:r>
              <a:rPr lang="en-IE" sz="2000" dirty="0" err="1">
                <a:solidFill>
                  <a:srgbClr val="FFFF00"/>
                </a:solidFill>
              </a:rPr>
              <a:t>CubeMX</a:t>
            </a:r>
            <a:r>
              <a:rPr lang="en-IE" sz="2000" dirty="0">
                <a:solidFill>
                  <a:srgbClr val="FFFF00"/>
                </a:solidFill>
              </a:rPr>
              <a:t> uses </a:t>
            </a:r>
            <a:r>
              <a:rPr lang="en-IE" sz="2000" dirty="0" err="1">
                <a:solidFill>
                  <a:srgbClr val="FFFF00"/>
                </a:solidFill>
              </a:rPr>
              <a:t>SysTick</a:t>
            </a:r>
            <a:r>
              <a:rPr lang="en-IE" sz="2000" dirty="0">
                <a:solidFill>
                  <a:srgbClr val="FFFF00"/>
                </a:solidFill>
              </a:rPr>
              <a:t>, for example </a:t>
            </a:r>
            <a:r>
              <a:rPr lang="en-IE" sz="2000" dirty="0" err="1">
                <a:solidFill>
                  <a:srgbClr val="FFFF00"/>
                </a:solidFill>
              </a:rPr>
              <a:t>HAL_IncTick</a:t>
            </a:r>
            <a:r>
              <a:rPr lang="en-IE" sz="2000" dirty="0">
                <a:solidFill>
                  <a:srgbClr val="FFFF00"/>
                </a:solidFill>
              </a:rPr>
              <a:t>() and  </a:t>
            </a:r>
            <a:r>
              <a:rPr lang="en-IE" sz="2000" dirty="0" err="1">
                <a:solidFill>
                  <a:srgbClr val="FFFF00"/>
                </a:solidFill>
              </a:rPr>
              <a:t>HAL_Delay</a:t>
            </a:r>
            <a:r>
              <a:rPr lang="en-IE" sz="2000" dirty="0">
                <a:solidFill>
                  <a:srgbClr val="FFFF00"/>
                </a:solidFill>
              </a:rPr>
              <a:t>(500);</a:t>
            </a:r>
          </a:p>
        </p:txBody>
      </p:sp>
    </p:spTree>
    <p:extLst>
      <p:ext uri="{BB962C8B-B14F-4D97-AF65-F5344CB8AC3E}">
        <p14:creationId xmlns:p14="http://schemas.microsoft.com/office/powerpoint/2010/main" val="42809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2FD923-62DB-4760-8D7E-411BEF261791}" type="slidenum">
              <a:rPr lang="en-GB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Timer/Counters</a:t>
            </a:r>
            <a:endParaRPr lang="en-US" altLang="en-US" sz="32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Very widely used on-chip peripherals in many MCU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Found in one form or another on most microcontrollers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Typical uses: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Periodic Events, Ticks or Interrupts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Measure Time Periods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Determine Pulse Widths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Measure Speed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Measure Frequency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Generate Output Signals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1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ABF889-BC57-4BA0-8F42-DE33B400EA3A}" type="slidenum">
              <a:rPr lang="en-GB" altLang="en-US" sz="1200">
                <a:latin typeface="Arial" panose="020B0604020202020204" pitchFamily="34" charset="0"/>
              </a:rPr>
              <a:pPr/>
              <a:t>8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Microcontroller Timer/Counters</a:t>
            </a:r>
            <a:endParaRPr lang="en-US" alt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Most of today’s microcontrollers have more than one Timer/Counter</a:t>
            </a:r>
          </a:p>
          <a:p>
            <a:pPr eaLnBrk="1" hangingPunct="1">
              <a:defRPr/>
            </a:pPr>
            <a:r>
              <a:rPr lang="en-IE" altLang="en-US" sz="2800" dirty="0"/>
              <a:t>We will see that the programmer’s view of the Timer/Counter is:</a:t>
            </a:r>
          </a:p>
          <a:p>
            <a:pPr eaLnBrk="1" hangingPunct="1">
              <a:defRPr/>
            </a:pPr>
            <a:r>
              <a:rPr lang="en-IE" altLang="en-US" sz="2800" dirty="0"/>
              <a:t>Control Register(s)</a:t>
            </a:r>
          </a:p>
          <a:p>
            <a:pPr eaLnBrk="1" hangingPunct="1">
              <a:defRPr/>
            </a:pPr>
            <a:r>
              <a:rPr lang="en-IE" altLang="en-US" sz="2800" dirty="0"/>
              <a:t>Status Register(s)</a:t>
            </a:r>
          </a:p>
          <a:p>
            <a:pPr eaLnBrk="1" hangingPunct="1">
              <a:defRPr/>
            </a:pPr>
            <a:r>
              <a:rPr lang="en-IE" altLang="en-US" sz="2800" dirty="0"/>
              <a:t>Data Register (The Counter/Timer Count Register)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B7A3A-5951-436B-AB71-E804D094CCAC}"/>
              </a:ext>
            </a:extLst>
          </p:cNvPr>
          <p:cNvSpPr txBox="1"/>
          <p:nvPr/>
        </p:nvSpPr>
        <p:spPr>
          <a:xfrm>
            <a:off x="4932040" y="4437112"/>
            <a:ext cx="3096344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Again, this is the general view of on-chip peripherals in any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49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9C84D6-1A9D-4BD3-AFC3-B1F6F9E532EE}" type="slidenum">
              <a:rPr lang="en-GB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20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3200"/>
              <a:t>Timer/Counters</a:t>
            </a:r>
            <a:endParaRPr lang="en-US" altLang="en-US" sz="32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Essentially Timer/Counters are simply up-counters or down-counters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For timing, the counters are counting time periods at their inputs (e.g. an internal or external clock)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For counting, they count events or pulses or similar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Or count events in a given time, by making these events the input to the counter, and checking the count periodically – e.g. engine driveshaft RPM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Even very simple microcontrollers have at least one timer/counter system</a:t>
            </a:r>
          </a:p>
        </p:txBody>
      </p:sp>
    </p:spTree>
    <p:extLst>
      <p:ext uri="{BB962C8B-B14F-4D97-AF65-F5344CB8AC3E}">
        <p14:creationId xmlns:p14="http://schemas.microsoft.com/office/powerpoint/2010/main" val="19408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15931</TotalTime>
  <Words>2006</Words>
  <Application>Microsoft Office PowerPoint</Application>
  <PresentationFormat>On-screen Show (4:3)</PresentationFormat>
  <Paragraphs>401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STM32L476RG Timer/Counters</vt:lpstr>
      <vt:lpstr>Arm Cortex-M3/4 SysTick Timer</vt:lpstr>
      <vt:lpstr>Arm Cortex-M3/4 SysTick Timer</vt:lpstr>
      <vt:lpstr>Timer/Counters</vt:lpstr>
      <vt:lpstr>Microcontroller Timer/Counters</vt:lpstr>
      <vt:lpstr>Timer/Counters</vt:lpstr>
      <vt:lpstr>Four Bit Up Counter</vt:lpstr>
      <vt:lpstr>Four Bit Down Counter</vt:lpstr>
      <vt:lpstr>Extending the Counter</vt:lpstr>
      <vt:lpstr>Four Bit Up Counter for events</vt:lpstr>
      <vt:lpstr>Four Bit Up Counter timing delays</vt:lpstr>
      <vt:lpstr>Four Bit Down Counter timing delays</vt:lpstr>
      <vt:lpstr>Four Bit Up Counter Input Capture</vt:lpstr>
      <vt:lpstr>Four Bit Up Counter Output Generation</vt:lpstr>
      <vt:lpstr>Typical Uses of Timers/Counters</vt:lpstr>
      <vt:lpstr>Setting a Timer Tick or Delay</vt:lpstr>
      <vt:lpstr>First Step: which bus?</vt:lpstr>
      <vt:lpstr>First Step: which bus?</vt:lpstr>
      <vt:lpstr>RCC_APB1ENHR</vt:lpstr>
      <vt:lpstr>Timer Structure (TIM1 as  example)</vt:lpstr>
      <vt:lpstr>Master-Slave Unit</vt:lpstr>
      <vt:lpstr>Time-Base Unit</vt:lpstr>
      <vt:lpstr>Timer Channels Unit</vt:lpstr>
      <vt:lpstr>TIM2/TIM3/TIM4/TIM5</vt:lpstr>
      <vt:lpstr>TIM2/TIM3/TIM4/TIM5</vt:lpstr>
      <vt:lpstr>TIMx Control Register 1</vt:lpstr>
      <vt:lpstr>TIMx Control Register 1</vt:lpstr>
      <vt:lpstr>TIMx Status Register</vt:lpstr>
      <vt:lpstr>TIMx Event Generation</vt:lpstr>
      <vt:lpstr>TIMx Counter Register</vt:lpstr>
      <vt:lpstr>TIMx Prescale Register</vt:lpstr>
      <vt:lpstr>TIMx Auto-Reload Register</vt:lpstr>
      <vt:lpstr>Time Delay Example (STM32 App Note)</vt:lpstr>
      <vt:lpstr>What Time Delay?</vt:lpstr>
      <vt:lpstr>SYSCLK and TIM2 Clock</vt:lpstr>
      <vt:lpstr>Generating 1 Hz event (1 sec delay)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Ciaran.MacNamee</cp:lastModifiedBy>
  <cp:revision>550</cp:revision>
  <cp:lastPrinted>2019-01-27T15:29:49Z</cp:lastPrinted>
  <dcterms:created xsi:type="dcterms:W3CDTF">2012-09-05T13:54:38Z</dcterms:created>
  <dcterms:modified xsi:type="dcterms:W3CDTF">2019-02-27T17:21:39Z</dcterms:modified>
</cp:coreProperties>
</file>