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handoutMasterIdLst>
    <p:handoutMasterId r:id="rId55"/>
  </p:handoutMasterIdLst>
  <p:sldIdLst>
    <p:sldId id="256" r:id="rId2"/>
    <p:sldId id="450" r:id="rId3"/>
    <p:sldId id="258" r:id="rId4"/>
    <p:sldId id="657" r:id="rId5"/>
    <p:sldId id="574" r:id="rId6"/>
    <p:sldId id="275" r:id="rId7"/>
    <p:sldId id="658" r:id="rId8"/>
    <p:sldId id="659" r:id="rId9"/>
    <p:sldId id="660" r:id="rId10"/>
    <p:sldId id="661" r:id="rId11"/>
    <p:sldId id="662" r:id="rId12"/>
    <p:sldId id="663" r:id="rId13"/>
    <p:sldId id="664" r:id="rId14"/>
    <p:sldId id="665" r:id="rId15"/>
    <p:sldId id="666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2" r:id="rId32"/>
    <p:sldId id="683" r:id="rId33"/>
    <p:sldId id="685" r:id="rId34"/>
    <p:sldId id="684" r:id="rId35"/>
    <p:sldId id="686" r:id="rId36"/>
    <p:sldId id="687" r:id="rId37"/>
    <p:sldId id="688" r:id="rId38"/>
    <p:sldId id="689" r:id="rId39"/>
    <p:sldId id="690" r:id="rId40"/>
    <p:sldId id="691" r:id="rId41"/>
    <p:sldId id="692" r:id="rId42"/>
    <p:sldId id="693" r:id="rId43"/>
    <p:sldId id="694" r:id="rId44"/>
    <p:sldId id="695" r:id="rId45"/>
    <p:sldId id="696" r:id="rId46"/>
    <p:sldId id="697" r:id="rId47"/>
    <p:sldId id="698" r:id="rId48"/>
    <p:sldId id="699" r:id="rId49"/>
    <p:sldId id="700" r:id="rId50"/>
    <p:sldId id="701" r:id="rId51"/>
    <p:sldId id="702" r:id="rId52"/>
    <p:sldId id="412" r:id="rId53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30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24/03/2019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10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10: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Timer Modes,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Input Capture Interrupts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DD99-CF13-4BB9-BCC6-52B1D63586A3}"/>
              </a:ext>
            </a:extLst>
          </p:cNvPr>
          <p:cNvSpPr txBox="1"/>
          <p:nvPr/>
        </p:nvSpPr>
        <p:spPr>
          <a:xfrm>
            <a:off x="0" y="1700808"/>
            <a:ext cx="2562944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C000"/>
                </a:solidFill>
              </a:rPr>
              <a:t>You can clock the Timer’s Counter from an External Signal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0CD12-23C9-4DA1-AD1B-AC0CF30096E4}"/>
              </a:ext>
            </a:extLst>
          </p:cNvPr>
          <p:cNvCxnSpPr/>
          <p:nvPr/>
        </p:nvCxnSpPr>
        <p:spPr>
          <a:xfrm flipV="1">
            <a:off x="457200" y="1556792"/>
            <a:ext cx="442392" cy="14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202ED-0DDA-412D-8D18-B67D1183E111}"/>
              </a:ext>
            </a:extLst>
          </p:cNvPr>
          <p:cNvSpPr txBox="1"/>
          <p:nvPr/>
        </p:nvSpPr>
        <p:spPr>
          <a:xfrm>
            <a:off x="0" y="2828331"/>
            <a:ext cx="2562944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C000"/>
                </a:solidFill>
              </a:rPr>
              <a:t>These are the Timer Inputs (also the Outputs)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A0C4E0-0ABF-4EEF-B7F2-DBE1181B40A1}"/>
              </a:ext>
            </a:extLst>
          </p:cNvPr>
          <p:cNvCxnSpPr>
            <a:cxnSpLocks/>
          </p:cNvCxnSpPr>
          <p:nvPr/>
        </p:nvCxnSpPr>
        <p:spPr>
          <a:xfrm>
            <a:off x="899592" y="3387846"/>
            <a:ext cx="0" cy="83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EB6B1A-2984-4152-9F0A-18805BA42E15}"/>
              </a:ext>
            </a:extLst>
          </p:cNvPr>
          <p:cNvCxnSpPr>
            <a:cxnSpLocks/>
          </p:cNvCxnSpPr>
          <p:nvPr/>
        </p:nvCxnSpPr>
        <p:spPr>
          <a:xfrm>
            <a:off x="1043608" y="3387846"/>
            <a:ext cx="6576392" cy="61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7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0AF8-1697-490C-8EB9-1E3AB0EB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E050-E29F-4106-B9FE-4F326903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can think of three components</a:t>
            </a:r>
          </a:p>
          <a:p>
            <a:r>
              <a:rPr lang="en-IE" dirty="0"/>
              <a:t>Control Block</a:t>
            </a:r>
          </a:p>
          <a:p>
            <a:pPr lvl="1"/>
            <a:r>
              <a:rPr lang="en-IE" dirty="0"/>
              <a:t>Selects clock sources and enables, including triggers in and out</a:t>
            </a:r>
          </a:p>
          <a:p>
            <a:r>
              <a:rPr lang="en-IE" dirty="0"/>
              <a:t>The Timer Time base unit</a:t>
            </a:r>
          </a:p>
          <a:p>
            <a:pPr lvl="1"/>
            <a:r>
              <a:rPr lang="en-IE" dirty="0"/>
              <a:t>Includes the timer counter (CNT) and auto-reload register</a:t>
            </a:r>
          </a:p>
          <a:p>
            <a:r>
              <a:rPr lang="en-IE" dirty="0"/>
              <a:t>Input and output functionality</a:t>
            </a:r>
          </a:p>
          <a:p>
            <a:pPr lvl="1"/>
            <a:r>
              <a:rPr lang="en-IE" dirty="0"/>
              <a:t>Compare/Capture Registers and Channel connections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833A-6965-422E-ABB8-FAF927CE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0C5-7D31-44A9-846E-49695F01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6F6-48EA-4090-B905-8DCE0771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75062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D83791-A2EE-459D-A1CA-1651FF985369}"/>
              </a:ext>
            </a:extLst>
          </p:cNvPr>
          <p:cNvSpPr/>
          <p:nvPr/>
        </p:nvSpPr>
        <p:spPr>
          <a:xfrm>
            <a:off x="755576" y="470970"/>
            <a:ext cx="7959216" cy="2669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67FC0-069D-4393-A7E0-E3B3EEB9AE06}"/>
              </a:ext>
            </a:extLst>
          </p:cNvPr>
          <p:cNvSpPr txBox="1"/>
          <p:nvPr/>
        </p:nvSpPr>
        <p:spPr>
          <a:xfrm>
            <a:off x="1115616" y="206084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Trigger and Clocks</a:t>
            </a:r>
          </a:p>
        </p:txBody>
      </p:sp>
    </p:spTree>
    <p:extLst>
      <p:ext uri="{BB962C8B-B14F-4D97-AF65-F5344CB8AC3E}">
        <p14:creationId xmlns:p14="http://schemas.microsoft.com/office/powerpoint/2010/main" val="224769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13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071BF-B353-4742-9716-C5822D7DACBC}"/>
              </a:ext>
            </a:extLst>
          </p:cNvPr>
          <p:cNvSpPr/>
          <p:nvPr/>
        </p:nvSpPr>
        <p:spPr>
          <a:xfrm>
            <a:off x="2590800" y="2924944"/>
            <a:ext cx="450148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F46C-2EBA-490B-A181-ABA9D8770769}"/>
              </a:ext>
            </a:extLst>
          </p:cNvPr>
          <p:cNvSpPr txBox="1"/>
          <p:nvPr/>
        </p:nvSpPr>
        <p:spPr>
          <a:xfrm>
            <a:off x="611560" y="3068960"/>
            <a:ext cx="175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Time Base Unit</a:t>
            </a:r>
          </a:p>
          <a:p>
            <a:r>
              <a:rPr lang="en-IE" dirty="0"/>
              <a:t>Counter, ARR</a:t>
            </a:r>
          </a:p>
        </p:txBody>
      </p:sp>
    </p:spTree>
    <p:extLst>
      <p:ext uri="{BB962C8B-B14F-4D97-AF65-F5344CB8AC3E}">
        <p14:creationId xmlns:p14="http://schemas.microsoft.com/office/powerpoint/2010/main" val="373752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A93B5D-5E9F-4F54-91B4-B6A290D3CF8E}"/>
              </a:ext>
            </a:extLst>
          </p:cNvPr>
          <p:cNvSpPr/>
          <p:nvPr/>
        </p:nvSpPr>
        <p:spPr>
          <a:xfrm>
            <a:off x="199728" y="4017640"/>
            <a:ext cx="8459080" cy="245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8BF39-C274-4D98-8E98-741BC672F3D8}"/>
              </a:ext>
            </a:extLst>
          </p:cNvPr>
          <p:cNvSpPr txBox="1"/>
          <p:nvPr/>
        </p:nvSpPr>
        <p:spPr>
          <a:xfrm>
            <a:off x="323528" y="2092382"/>
            <a:ext cx="264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Capture Compare Registers</a:t>
            </a:r>
          </a:p>
          <a:p>
            <a:r>
              <a:rPr lang="en-IE" dirty="0"/>
              <a:t>And Channels</a:t>
            </a:r>
          </a:p>
          <a:p>
            <a:r>
              <a:rPr lang="en-IE" dirty="0"/>
              <a:t>Inputs to the left</a:t>
            </a:r>
          </a:p>
          <a:p>
            <a:r>
              <a:rPr lang="en-IE" dirty="0"/>
              <a:t>Outputs to the Right </a:t>
            </a:r>
          </a:p>
          <a:p>
            <a:r>
              <a:rPr lang="en-IE" dirty="0"/>
              <a:t>(Same pins used)</a:t>
            </a:r>
          </a:p>
        </p:txBody>
      </p:sp>
    </p:spTree>
    <p:extLst>
      <p:ext uri="{BB962C8B-B14F-4D97-AF65-F5344CB8AC3E}">
        <p14:creationId xmlns:p14="http://schemas.microsoft.com/office/powerpoint/2010/main" val="41888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6AB6F-A793-4403-B0CE-6854DE7B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E1171-E93E-4F03-89BD-5F5938A6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28E7-CA79-45C3-B0AC-C39BDB5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15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2E38-4504-4962-A786-650827D9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14363"/>
            <a:ext cx="69246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8CA4-A9C6-401C-9EC6-77154BDE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Base Unit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2019F-2775-4F35-8436-1C9CD1A9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A079C-1224-4DB7-8565-FE0C5183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9BCD-3254-4C7C-89FB-F446B0C4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51DE3-03C9-4D51-B9C6-15E8A66D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858700"/>
            <a:ext cx="6924675" cy="608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BF58E-F937-43BD-825C-EE11A8206162}"/>
              </a:ext>
            </a:extLst>
          </p:cNvPr>
          <p:cNvSpPr txBox="1"/>
          <p:nvPr/>
        </p:nvSpPr>
        <p:spPr>
          <a:xfrm>
            <a:off x="457200" y="1674674"/>
            <a:ext cx="213360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C000"/>
                </a:solidFill>
              </a:rPr>
              <a:t>No matter what mode we use for the Timer/Counter, we have to set up options to control the Time Base Unit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14478-4803-4FEF-A0B4-A1CFEEE85E9E}"/>
              </a:ext>
            </a:extLst>
          </p:cNvPr>
          <p:cNvSpPr txBox="1"/>
          <p:nvPr/>
        </p:nvSpPr>
        <p:spPr>
          <a:xfrm>
            <a:off x="468040" y="4197265"/>
            <a:ext cx="2440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options must be setup to enable Input Capture too</a:t>
            </a:r>
          </a:p>
          <a:p>
            <a:r>
              <a:rPr lang="en-IE" dirty="0"/>
              <a:t>Clock and </a:t>
            </a:r>
            <a:r>
              <a:rPr lang="en-IE" dirty="0" err="1"/>
              <a:t>Prescaler</a:t>
            </a:r>
            <a:r>
              <a:rPr lang="en-IE" dirty="0"/>
              <a:t> affect timing resolution</a:t>
            </a:r>
          </a:p>
        </p:txBody>
      </p:sp>
    </p:spTree>
    <p:extLst>
      <p:ext uri="{BB962C8B-B14F-4D97-AF65-F5344CB8AC3E}">
        <p14:creationId xmlns:p14="http://schemas.microsoft.com/office/powerpoint/2010/main" val="412349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83F4-122A-47BC-AEE2-AA63F5BB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8" y="159656"/>
            <a:ext cx="1985392" cy="3413360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r>
              <a:rPr lang="en-IE" sz="2800" dirty="0">
                <a:solidFill>
                  <a:srgbClr val="FFC000"/>
                </a:solidFill>
              </a:rPr>
              <a:t>Auto-Reload Register and Update Events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A4BA1-3359-4C33-B56F-B71622BB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DF28-9307-4BA4-AF50-DB0BD91A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9634-6B58-416F-90EC-037F0AD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01821-95AE-4F40-B4BE-C933054E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-19337"/>
            <a:ext cx="74567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25F7B-72AA-45A5-8438-A4707BFD1E37}"/>
              </a:ext>
            </a:extLst>
          </p:cNvPr>
          <p:cNvSpPr txBox="1"/>
          <p:nvPr/>
        </p:nvSpPr>
        <p:spPr>
          <a:xfrm>
            <a:off x="0" y="4585161"/>
            <a:ext cx="3196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You must set ARR to a value &gt; 0 </a:t>
            </a:r>
          </a:p>
          <a:p>
            <a:r>
              <a:rPr lang="en-IE" sz="1600" dirty="0"/>
              <a:t>or counting will not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CC185-1A7C-4F83-A89D-D010F3D4E948}"/>
              </a:ext>
            </a:extLst>
          </p:cNvPr>
          <p:cNvSpPr txBox="1"/>
          <p:nvPr/>
        </p:nvSpPr>
        <p:spPr>
          <a:xfrm>
            <a:off x="112039" y="5905084"/>
            <a:ext cx="4429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You can also count down or even up and down</a:t>
            </a:r>
          </a:p>
        </p:txBody>
      </p:sp>
    </p:spTree>
    <p:extLst>
      <p:ext uri="{BB962C8B-B14F-4D97-AF65-F5344CB8AC3E}">
        <p14:creationId xmlns:p14="http://schemas.microsoft.com/office/powerpoint/2010/main" val="72285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E9C-636B-418A-B442-2557FC00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3E5D1-69D4-4260-9D40-C47CF38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4C27C-63C9-414A-9979-2939E9BC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9226F-FD5D-4715-AA81-F39236B5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18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9A0CB-7FC0-440F-A150-1EAF2009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210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E1115-C4DA-43C4-8B8E-DA386CD5604E}"/>
              </a:ext>
            </a:extLst>
          </p:cNvPr>
          <p:cNvSpPr txBox="1"/>
          <p:nvPr/>
        </p:nvSpPr>
        <p:spPr>
          <a:xfrm>
            <a:off x="251520" y="3086978"/>
            <a:ext cx="822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Sets Direction, ARR Source, whether an Update Event updates the counter etc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085AC-F176-49FB-A4F7-AB456DF2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9416"/>
            <a:ext cx="9144000" cy="1991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5FD48-F4B5-4657-BDC7-56A92F77BA9B}"/>
              </a:ext>
            </a:extLst>
          </p:cNvPr>
          <p:cNvSpPr txBox="1"/>
          <p:nvPr/>
        </p:nvSpPr>
        <p:spPr>
          <a:xfrm>
            <a:off x="251519" y="569260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CCDS enables DMA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C7AED-872C-41CB-8DC3-3075C2BD72E3}"/>
              </a:ext>
            </a:extLst>
          </p:cNvPr>
          <p:cNvSpPr txBox="1"/>
          <p:nvPr/>
        </p:nvSpPr>
        <p:spPr>
          <a:xfrm>
            <a:off x="4915970" y="37674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will see how these registers map to STM32CubeMX and to HAL </a:t>
            </a:r>
            <a:r>
              <a:rPr lang="en-IE" dirty="0" err="1"/>
              <a:t>TypeDefs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013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FFA-272D-4F9D-B02F-0F4787E6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TIM2 CH1 Input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E026-D63D-4CD6-BA4F-53C45C5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configure TIM2 CH1 for Input Capture</a:t>
            </a:r>
          </a:p>
          <a:p>
            <a:r>
              <a:rPr lang="en-IE" dirty="0"/>
              <a:t>First, what pin does this map onto?</a:t>
            </a:r>
          </a:p>
          <a:p>
            <a:r>
              <a:rPr lang="en-IE" dirty="0"/>
              <a:t>See STM32L476RG Data Sheet, Alternate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7B4E-545C-4340-B208-1BE2BB1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555B-16CE-4B1C-AC8D-54CB1FA9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30CC-9AFD-42D1-AC30-E28553B6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7616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look at the Compare/Capture features of STM32 Timers</a:t>
            </a:r>
          </a:p>
          <a:p>
            <a:r>
              <a:rPr lang="en-IE" dirty="0"/>
              <a:t>We look at how to set up a Timer for Input Capture (IC) using IC interrupts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DBCC9-063D-4AB0-B9DE-A52603B2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58ECB-E33C-4805-8594-DF5239EC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FA464-C6A7-4A63-8428-9342614F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9F3A-0D2B-4219-9A06-15E6D10D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380"/>
            <a:ext cx="9144000" cy="6227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190AF-801B-4377-9717-0F267B82A6AE}"/>
              </a:ext>
            </a:extLst>
          </p:cNvPr>
          <p:cNvSpPr/>
          <p:nvPr/>
        </p:nvSpPr>
        <p:spPr>
          <a:xfrm>
            <a:off x="457200" y="1916832"/>
            <a:ext cx="8579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5EFF8-7B41-4960-AC56-72980233C4E7}"/>
              </a:ext>
            </a:extLst>
          </p:cNvPr>
          <p:cNvSpPr/>
          <p:nvPr/>
        </p:nvSpPr>
        <p:spPr>
          <a:xfrm>
            <a:off x="457200" y="3288755"/>
            <a:ext cx="857929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FE1EF-C9CB-4FD8-80EA-03AAE2232470}"/>
              </a:ext>
            </a:extLst>
          </p:cNvPr>
          <p:cNvSpPr txBox="1"/>
          <p:nvPr/>
        </p:nvSpPr>
        <p:spPr>
          <a:xfrm>
            <a:off x="6296404" y="87110"/>
            <a:ext cx="2790892" cy="73866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C000"/>
                </a:solidFill>
              </a:rPr>
              <a:t>We could use PA0 or PA5</a:t>
            </a:r>
          </a:p>
          <a:p>
            <a:r>
              <a:rPr lang="en-IE" sz="1400" dirty="0">
                <a:solidFill>
                  <a:srgbClr val="FFC000"/>
                </a:solidFill>
              </a:rPr>
              <a:t>Both are on the Arduino Headers</a:t>
            </a:r>
          </a:p>
          <a:p>
            <a:r>
              <a:rPr lang="en-IE" sz="1400" dirty="0">
                <a:solidFill>
                  <a:srgbClr val="FFC000"/>
                </a:solidFill>
              </a:rPr>
              <a:t>Use PA0 this time</a:t>
            </a:r>
          </a:p>
        </p:txBody>
      </p:sp>
    </p:spTree>
    <p:extLst>
      <p:ext uri="{BB962C8B-B14F-4D97-AF65-F5344CB8AC3E}">
        <p14:creationId xmlns:p14="http://schemas.microsoft.com/office/powerpoint/2010/main" val="2223611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BAAA5-D78B-473C-A8EF-A76D0DFC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" y="1140977"/>
            <a:ext cx="423862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537687-BFBA-4A50-B8EC-E793C5A8F44E}"/>
              </a:ext>
            </a:extLst>
          </p:cNvPr>
          <p:cNvSpPr txBox="1"/>
          <p:nvPr/>
        </p:nvSpPr>
        <p:spPr>
          <a:xfrm>
            <a:off x="1043608" y="5088891"/>
            <a:ext cx="450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We used this pin for ADC1_IN5 in the past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2B0FF-DDE7-4E9D-852C-345158AF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95" y="1007626"/>
            <a:ext cx="2981325" cy="3819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4242006" y="686139"/>
            <a:ext cx="33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Next select TIM2 under Timers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4A21BF-979F-4EB2-A55F-1FD1A51F4D98}"/>
              </a:ext>
            </a:extLst>
          </p:cNvPr>
          <p:cNvCxnSpPr>
            <a:stCxn id="10" idx="2"/>
          </p:cNvCxnSpPr>
          <p:nvPr/>
        </p:nvCxnSpPr>
        <p:spPr>
          <a:xfrm>
            <a:off x="5903230" y="1055471"/>
            <a:ext cx="829010" cy="172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5304592" y="853579"/>
            <a:ext cx="3721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Channel 1, Select Input Capture Direct Mode</a:t>
            </a:r>
          </a:p>
          <a:p>
            <a:r>
              <a:rPr lang="en-IE" dirty="0"/>
              <a:t>(We’ll see why shortly)</a:t>
            </a:r>
          </a:p>
          <a:p>
            <a:r>
              <a:rPr lang="en-IE" dirty="0"/>
              <a:t>This opens up the Configuration and Parameter Settings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941E1B-154C-4C97-903F-B0104EA9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445"/>
            <a:ext cx="5305425" cy="52482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9E5924-B04F-4266-BF7B-2575A2DE8740}"/>
              </a:ext>
            </a:extLst>
          </p:cNvPr>
          <p:cNvCxnSpPr>
            <a:stCxn id="10" idx="2"/>
          </p:cNvCxnSpPr>
          <p:nvPr/>
        </p:nvCxnSpPr>
        <p:spPr>
          <a:xfrm flipH="1">
            <a:off x="4860032" y="2330907"/>
            <a:ext cx="2305185" cy="174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1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STM32CubeMX: PA0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5398935" y="836613"/>
            <a:ext cx="37212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Clock Frequency is 80MHz</a:t>
            </a:r>
          </a:p>
          <a:p>
            <a:endParaRPr lang="en-IE" dirty="0"/>
          </a:p>
          <a:p>
            <a:r>
              <a:rPr lang="en-IE" dirty="0"/>
              <a:t>Divide by 0 will give a TIM2 Clock frequency of 1 MHz, Period = 1 us</a:t>
            </a:r>
          </a:p>
          <a:p>
            <a:endParaRPr lang="en-IE" dirty="0"/>
          </a:p>
          <a:p>
            <a:r>
              <a:rPr lang="en-IE" dirty="0"/>
              <a:t>Select 0xffffffff (8 f’s – max count for a 32 bit counter)</a:t>
            </a:r>
          </a:p>
          <a:p>
            <a:endParaRPr lang="en-IE" dirty="0"/>
          </a:p>
          <a:p>
            <a:r>
              <a:rPr lang="en-IE" dirty="0"/>
              <a:t>Up counter </a:t>
            </a:r>
          </a:p>
          <a:p>
            <a:endParaRPr lang="en-IE" dirty="0"/>
          </a:p>
          <a:p>
            <a:r>
              <a:rPr lang="en-IE" dirty="0"/>
              <a:t>No division of the internal clock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79E32-5A52-4878-929C-9BFC42E5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" y="836613"/>
            <a:ext cx="5435677" cy="46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F794-645E-498C-8387-B13C0E76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STM32CubeMX Generated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CBB27-0EB2-428A-8232-26D24A1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676E0-8F66-43EE-9A67-840F8450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0293D-FE19-4329-8670-774D15A8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A6381-4CFE-445B-A6A5-E31B272F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80849"/>
            <a:ext cx="6045274" cy="4353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3149E-F94D-496B-A72C-A3571AF7DABC}"/>
              </a:ext>
            </a:extLst>
          </p:cNvPr>
          <p:cNvSpPr txBox="1"/>
          <p:nvPr/>
        </p:nvSpPr>
        <p:spPr>
          <a:xfrm>
            <a:off x="4965551" y="867617"/>
            <a:ext cx="3721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example refers to TIM1, but TIM2 is similar</a:t>
            </a:r>
          </a:p>
          <a:p>
            <a:endParaRPr lang="en-IE" dirty="0"/>
          </a:p>
          <a:p>
            <a:r>
              <a:rPr lang="en-IE" dirty="0"/>
              <a:t>Calls </a:t>
            </a:r>
            <a:r>
              <a:rPr lang="en-IE" dirty="0" err="1"/>
              <a:t>HAL_TIM_IC_Init</a:t>
            </a:r>
            <a:r>
              <a:rPr lang="en-IE" dirty="0"/>
              <a:t>(&amp;htim1);</a:t>
            </a:r>
          </a:p>
          <a:p>
            <a:r>
              <a:rPr lang="en-IE" dirty="0"/>
              <a:t>IC means Input Capture here</a:t>
            </a:r>
          </a:p>
        </p:txBody>
      </p:sp>
    </p:spTree>
    <p:extLst>
      <p:ext uri="{BB962C8B-B14F-4D97-AF65-F5344CB8AC3E}">
        <p14:creationId xmlns:p14="http://schemas.microsoft.com/office/powerpoint/2010/main" val="403807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621-8FF7-4C43-AF58-906BD16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HAL_TIM_IC_Init</a:t>
            </a:r>
            <a:r>
              <a:rPr lang="en-IE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1F1B-BB05-490B-BE44-34C858A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AFE-2274-43E8-8FB7-C8205DB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924A-F56A-4F47-8DF2-CAD9A3C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7A64A-38E1-4792-A437-DD98B3B0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847"/>
            <a:ext cx="8229599" cy="431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10F00A-DD70-4B53-B4C4-B7D174CCAA59}"/>
              </a:ext>
            </a:extLst>
          </p:cNvPr>
          <p:cNvSpPr txBox="1"/>
          <p:nvPr/>
        </p:nvSpPr>
        <p:spPr>
          <a:xfrm>
            <a:off x="5253191" y="213285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is found in stm32l4xx_hal_tim.c</a:t>
            </a:r>
          </a:p>
        </p:txBody>
      </p:sp>
    </p:spTree>
    <p:extLst>
      <p:ext uri="{BB962C8B-B14F-4D97-AF65-F5344CB8AC3E}">
        <p14:creationId xmlns:p14="http://schemas.microsoft.com/office/powerpoint/2010/main" val="236508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621-8FF7-4C43-AF58-906BD16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HAL_TIM_IC_Init</a:t>
            </a:r>
            <a:r>
              <a:rPr lang="en-IE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1F1B-BB05-490B-BE44-34C858A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AFE-2274-43E8-8FB7-C8205DB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924A-F56A-4F47-8DF2-CAD9A3C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7A64A-38E1-4792-A437-DD98B3B0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16847"/>
            <a:ext cx="8229599" cy="4317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10F00A-DD70-4B53-B4C4-B7D174CCAA59}"/>
              </a:ext>
            </a:extLst>
          </p:cNvPr>
          <p:cNvSpPr txBox="1"/>
          <p:nvPr/>
        </p:nvSpPr>
        <p:spPr>
          <a:xfrm>
            <a:off x="5253191" y="213285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is found in stm32l4xx_hal_tim.c</a:t>
            </a:r>
          </a:p>
        </p:txBody>
      </p:sp>
    </p:spTree>
    <p:extLst>
      <p:ext uri="{BB962C8B-B14F-4D97-AF65-F5344CB8AC3E}">
        <p14:creationId xmlns:p14="http://schemas.microsoft.com/office/powerpoint/2010/main" val="3879319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621-8FF7-4C43-AF58-906BD161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HAL_TIM_IC_Init</a:t>
            </a:r>
            <a:r>
              <a:rPr lang="en-IE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1F1B-BB05-490B-BE44-34C858A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AAFE-2274-43E8-8FB7-C8205DB2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924A-F56A-4F47-8DF2-CAD9A3C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27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0F00A-DD70-4B53-B4C4-B7D174CCAA59}"/>
              </a:ext>
            </a:extLst>
          </p:cNvPr>
          <p:cNvSpPr txBox="1"/>
          <p:nvPr/>
        </p:nvSpPr>
        <p:spPr>
          <a:xfrm>
            <a:off x="755576" y="386104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Here is the typedef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511D7-6543-4FD6-86A7-CC8EACCD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269"/>
            <a:ext cx="8934450" cy="2657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7AAC04-669F-44B1-A8B5-20F8752FC92A}"/>
              </a:ext>
            </a:extLst>
          </p:cNvPr>
          <p:cNvSpPr txBox="1"/>
          <p:nvPr/>
        </p:nvSpPr>
        <p:spPr>
          <a:xfrm>
            <a:off x="899592" y="4725144"/>
            <a:ext cx="624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*Instance is just a pointer to the Timer we’re using, </a:t>
            </a:r>
            <a:r>
              <a:rPr lang="en-IE" dirty="0" err="1"/>
              <a:t>eg</a:t>
            </a:r>
            <a:r>
              <a:rPr lang="en-IE" dirty="0"/>
              <a:t> TIM2</a:t>
            </a:r>
          </a:p>
        </p:txBody>
      </p:sp>
    </p:spTree>
    <p:extLst>
      <p:ext uri="{BB962C8B-B14F-4D97-AF65-F5344CB8AC3E}">
        <p14:creationId xmlns:p14="http://schemas.microsoft.com/office/powerpoint/2010/main" val="246615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D83791-A2EE-459D-A1CA-1651FF985369}"/>
              </a:ext>
            </a:extLst>
          </p:cNvPr>
          <p:cNvSpPr/>
          <p:nvPr/>
        </p:nvSpPr>
        <p:spPr>
          <a:xfrm>
            <a:off x="755576" y="470970"/>
            <a:ext cx="7959216" cy="2669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67FC0-069D-4393-A7E0-E3B3EEB9AE06}"/>
              </a:ext>
            </a:extLst>
          </p:cNvPr>
          <p:cNvSpPr txBox="1"/>
          <p:nvPr/>
        </p:nvSpPr>
        <p:spPr>
          <a:xfrm>
            <a:off x="1115616" y="206084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Trigger and Clocks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15A7-DAB7-4DB5-B7F2-A0DAF98DED50}"/>
              </a:ext>
            </a:extLst>
          </p:cNvPr>
          <p:cNvSpPr txBox="1"/>
          <p:nvPr/>
        </p:nvSpPr>
        <p:spPr>
          <a:xfrm>
            <a:off x="6660522" y="2626270"/>
            <a:ext cx="2393912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Trigger and Master Slave options are also initialised</a:t>
            </a:r>
          </a:p>
          <a:p>
            <a:r>
              <a:rPr lang="en-IE" dirty="0">
                <a:solidFill>
                  <a:srgbClr val="FFFF00"/>
                </a:solidFill>
              </a:rPr>
              <a:t>(Even if not used)</a:t>
            </a:r>
          </a:p>
        </p:txBody>
      </p:sp>
    </p:spTree>
    <p:extLst>
      <p:ext uri="{BB962C8B-B14F-4D97-AF65-F5344CB8AC3E}">
        <p14:creationId xmlns:p14="http://schemas.microsoft.com/office/powerpoint/2010/main" val="4168439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13-80A7-4BF1-98FF-F07C33A8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Triggers, Master/Slave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E9424-67E1-46A6-9FE1-FD223C6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3782-6E12-4928-993C-813F513D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684E-054A-4E6B-841A-5770F00E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51FD6-4000-44CF-B09C-9B9FAA05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492896"/>
            <a:ext cx="8892597" cy="3417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DB6C0-C0ED-42F8-B8A3-0DDEAEAE2D1B}"/>
              </a:ext>
            </a:extLst>
          </p:cNvPr>
          <p:cNvSpPr txBox="1"/>
          <p:nvPr/>
        </p:nvSpPr>
        <p:spPr>
          <a:xfrm>
            <a:off x="408169" y="957237"/>
            <a:ext cx="843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For Input Capture, if you’re not using these options, you could probably leave them at their default conditions (unused or not enabled, but </a:t>
            </a:r>
            <a:r>
              <a:rPr lang="en-IE" dirty="0" err="1"/>
              <a:t>CubeMX</a:t>
            </a:r>
            <a:r>
              <a:rPr lang="en-IE" dirty="0"/>
              <a:t> generated code may include initialisations of these conditions</a:t>
            </a:r>
          </a:p>
          <a:p>
            <a:r>
              <a:rPr lang="en-IE" dirty="0"/>
              <a:t>(Trigger Outputs are sent to slave timers)</a:t>
            </a:r>
          </a:p>
        </p:txBody>
      </p:sp>
    </p:spTree>
    <p:extLst>
      <p:ext uri="{BB962C8B-B14F-4D97-AF65-F5344CB8AC3E}">
        <p14:creationId xmlns:p14="http://schemas.microsoft.com/office/powerpoint/2010/main" val="7855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Explain the use of the Capture/Compare features of the STM32 timers</a:t>
            </a:r>
          </a:p>
          <a:p>
            <a:pPr eaLnBrk="1" hangingPunct="1">
              <a:defRPr/>
            </a:pPr>
            <a:r>
              <a:rPr lang="en-IE" altLang="en-US" dirty="0"/>
              <a:t>Explain how the HAL libraries describe the Timer Registers</a:t>
            </a:r>
          </a:p>
          <a:p>
            <a:pPr eaLnBrk="1" hangingPunct="1">
              <a:defRPr/>
            </a:pPr>
            <a:r>
              <a:rPr lang="en-IE" altLang="en-US" dirty="0"/>
              <a:t>Initialise and use Timer Interrupts starting with ST32CubeMX</a:t>
            </a:r>
          </a:p>
          <a:p>
            <a:pPr eaLnBrk="1" hangingPunct="1">
              <a:defRPr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75F8-D305-409C-8969-4B5C7103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and Input Capture Options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F20D7-C6DE-47AC-BFBD-6A38E3A1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8EFFA-99DB-4080-8E6C-A1174F78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C02C-6947-43F6-A652-F9CC0D2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4FEEA-F316-4CAC-A4CC-28DAED0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023937"/>
            <a:ext cx="4581525" cy="481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101F2-D419-43EE-856F-45A1F4138811}"/>
              </a:ext>
            </a:extLst>
          </p:cNvPr>
          <p:cNvSpPr txBox="1"/>
          <p:nvPr/>
        </p:nvSpPr>
        <p:spPr>
          <a:xfrm>
            <a:off x="5562600" y="270892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correspond to bit settings in the Timer (Capture Compare) Control Register Settings</a:t>
            </a:r>
          </a:p>
        </p:txBody>
      </p:sp>
    </p:spTree>
    <p:extLst>
      <p:ext uri="{BB962C8B-B14F-4D97-AF65-F5344CB8AC3E}">
        <p14:creationId xmlns:p14="http://schemas.microsoft.com/office/powerpoint/2010/main" val="1933759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088ED-BC77-4D27-B0D5-334125844568}"/>
              </a:ext>
            </a:extLst>
          </p:cNvPr>
          <p:cNvSpPr txBox="1"/>
          <p:nvPr/>
        </p:nvSpPr>
        <p:spPr>
          <a:xfrm>
            <a:off x="3376103" y="1153769"/>
            <a:ext cx="5760640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Depending on the setting of these fields, the upper or lower rows determine what’s enabled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866F56-AC7B-4759-922D-B23293A79844}"/>
              </a:ext>
            </a:extLst>
          </p:cNvPr>
          <p:cNvCxnSpPr/>
          <p:nvPr/>
        </p:nvCxnSpPr>
        <p:spPr>
          <a:xfrm flipH="1">
            <a:off x="4355976" y="1772816"/>
            <a:ext cx="1872208" cy="34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251C4B-1EC4-499E-99D2-77029664E3DB}"/>
              </a:ext>
            </a:extLst>
          </p:cNvPr>
          <p:cNvCxnSpPr/>
          <p:nvPr/>
        </p:nvCxnSpPr>
        <p:spPr>
          <a:xfrm>
            <a:off x="6256423" y="1800100"/>
            <a:ext cx="1955102" cy="34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A54D7B-6885-45F1-A4B0-BAD88ABF0EC1}"/>
              </a:ext>
            </a:extLst>
          </p:cNvPr>
          <p:cNvSpPr txBox="1"/>
          <p:nvPr/>
        </p:nvSpPr>
        <p:spPr>
          <a:xfrm>
            <a:off x="5769358" y="244460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This register applies to CH1 &amp; CH2</a:t>
            </a:r>
          </a:p>
          <a:p>
            <a:r>
              <a:rPr lang="en-IE" sz="1600" dirty="0"/>
              <a:t>CCMR2 applies to CH3 &amp; CH4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7DE0C-6102-4EA9-B7F0-AD9F41E840F4}"/>
              </a:ext>
            </a:extLst>
          </p:cNvPr>
          <p:cNvSpPr txBox="1"/>
          <p:nvPr/>
        </p:nvSpPr>
        <p:spPr>
          <a:xfrm>
            <a:off x="0" y="3354056"/>
            <a:ext cx="41472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lower row applies to Input Capture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3B6CE6-6DF0-4FD3-8CA1-B45FE690BF76}"/>
              </a:ext>
            </a:extLst>
          </p:cNvPr>
          <p:cNvCxnSpPr/>
          <p:nvPr/>
        </p:nvCxnSpPr>
        <p:spPr>
          <a:xfrm>
            <a:off x="2073644" y="3538722"/>
            <a:ext cx="0" cy="197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58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33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109"/>
            <a:ext cx="9144000" cy="51995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32414-27C2-49A4-8076-06903B0DFDD1}"/>
              </a:ext>
            </a:extLst>
          </p:cNvPr>
          <p:cNvCxnSpPr>
            <a:cxnSpLocks/>
          </p:cNvCxnSpPr>
          <p:nvPr/>
        </p:nvCxnSpPr>
        <p:spPr>
          <a:xfrm>
            <a:off x="4905375" y="3084151"/>
            <a:ext cx="3131343" cy="227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C15681C-5E1F-4F0C-A7B8-1FCEAEBE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20703"/>
            <a:ext cx="9144000" cy="1456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4C9E2-3E4D-4243-90A7-F1E6159780EA}"/>
              </a:ext>
            </a:extLst>
          </p:cNvPr>
          <p:cNvSpPr txBox="1"/>
          <p:nvPr/>
        </p:nvSpPr>
        <p:spPr>
          <a:xfrm>
            <a:off x="1194103" y="1946609"/>
            <a:ext cx="3711272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what is being selected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413DA-3528-4DB7-B9D6-1D3A6C6B8D7D}"/>
              </a:ext>
            </a:extLst>
          </p:cNvPr>
          <p:cNvSpPr txBox="1"/>
          <p:nvPr/>
        </p:nvSpPr>
        <p:spPr>
          <a:xfrm>
            <a:off x="6099577" y="1440809"/>
            <a:ext cx="3044423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This is Direct Input Capture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2B96C0-D1C1-49E5-A4A7-EF8F114E459E}"/>
              </a:ext>
            </a:extLst>
          </p:cNvPr>
          <p:cNvCxnSpPr/>
          <p:nvPr/>
        </p:nvCxnSpPr>
        <p:spPr>
          <a:xfrm flipH="1">
            <a:off x="3779912" y="1885331"/>
            <a:ext cx="3840088" cy="63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2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1C29-3EC8-4C7D-A309-89E25CE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TIMx_CCMRy</a:t>
            </a:r>
            <a:r>
              <a:rPr lang="en-IE" dirty="0"/>
              <a:t>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8EBC6-F33A-4B50-8675-72542FE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3E1D-679A-43C4-BEE6-A53FB06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E3-46E0-4E7C-B33B-D1754DDF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1544E-F6CA-4C09-8CA5-63B08842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35"/>
            <a:ext cx="9144000" cy="519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70749-0F99-4ACD-AA55-61B5973F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312501"/>
            <a:ext cx="7562850" cy="1771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632414-27C2-49A4-8076-06903B0DFDD1}"/>
              </a:ext>
            </a:extLst>
          </p:cNvPr>
          <p:cNvCxnSpPr>
            <a:stCxn id="7" idx="2"/>
          </p:cNvCxnSpPr>
          <p:nvPr/>
        </p:nvCxnSpPr>
        <p:spPr>
          <a:xfrm>
            <a:off x="4905375" y="3084151"/>
            <a:ext cx="3131343" cy="227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00CF92-7209-4188-8CBF-6C49B65E34A5}"/>
              </a:ext>
            </a:extLst>
          </p:cNvPr>
          <p:cNvSpPr txBox="1"/>
          <p:nvPr/>
        </p:nvSpPr>
        <p:spPr>
          <a:xfrm>
            <a:off x="465358" y="3097504"/>
            <a:ext cx="3384375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FF00"/>
                </a:solidFill>
              </a:rPr>
              <a:t>The other bits select input filter </a:t>
            </a:r>
            <a:r>
              <a:rPr lang="en-IE" dirty="0" err="1">
                <a:solidFill>
                  <a:srgbClr val="FFFF00"/>
                </a:solidFill>
              </a:rPr>
              <a:t>prescaler</a:t>
            </a:r>
            <a:r>
              <a:rPr lang="en-IE" dirty="0">
                <a:solidFill>
                  <a:srgbClr val="FFFF00"/>
                </a:solidFill>
              </a:rPr>
              <a:t> and other options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2018C-DC7A-40AD-B8C5-46A6F03F5DF6}"/>
              </a:ext>
            </a:extLst>
          </p:cNvPr>
          <p:cNvCxnSpPr>
            <a:stCxn id="10" idx="2"/>
          </p:cNvCxnSpPr>
          <p:nvPr/>
        </p:nvCxnSpPr>
        <p:spPr>
          <a:xfrm>
            <a:off x="2157546" y="3743835"/>
            <a:ext cx="3638590" cy="177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E59CF1-038F-41D8-95C9-61243EB1B2C9}"/>
              </a:ext>
            </a:extLst>
          </p:cNvPr>
          <p:cNvCxnSpPr/>
          <p:nvPr/>
        </p:nvCxnSpPr>
        <p:spPr>
          <a:xfrm>
            <a:off x="2123728" y="3773850"/>
            <a:ext cx="5184576" cy="188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34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FE2-E86E-40D6-AA75-A484E1DE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CCMRx</a:t>
            </a:r>
            <a:r>
              <a:rPr lang="en-IE" dirty="0"/>
              <a:t> Registers: </a:t>
            </a:r>
            <a:r>
              <a:rPr lang="en-IE" dirty="0" err="1"/>
              <a:t>CubeMX</a:t>
            </a:r>
            <a:r>
              <a:rPr lang="en-IE" dirty="0"/>
              <a:t>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203F4-7112-4921-B7C0-5FB16749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2A2A-247E-43E7-8A0F-07A44820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5C39-863C-406C-9AC5-C3D4B8F0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35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DB3E4-7D7D-4744-B9BC-1927685E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1" y="1222078"/>
            <a:ext cx="7566590" cy="2206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67CAE-3B12-4661-A17A-EDD968EBBE60}"/>
              </a:ext>
            </a:extLst>
          </p:cNvPr>
          <p:cNvSpPr txBox="1"/>
          <p:nvPr/>
        </p:nvSpPr>
        <p:spPr>
          <a:xfrm>
            <a:off x="683568" y="4005064"/>
            <a:ext cx="670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screen capture was for TIM1 CH2, but the idea is the same</a:t>
            </a:r>
          </a:p>
        </p:txBody>
      </p:sp>
    </p:spTree>
    <p:extLst>
      <p:ext uri="{BB962C8B-B14F-4D97-AF65-F5344CB8AC3E}">
        <p14:creationId xmlns:p14="http://schemas.microsoft.com/office/powerpoint/2010/main" val="1074093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CH1 NVIC Settings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69CB7-0F72-4717-97F0-4B85F7A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7981922" cy="2088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1619672" y="3120889"/>
            <a:ext cx="511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Enable TIM2 Interrupt and set priorities (if using)</a:t>
            </a:r>
          </a:p>
        </p:txBody>
      </p:sp>
    </p:spTree>
    <p:extLst>
      <p:ext uri="{BB962C8B-B14F-4D97-AF65-F5344CB8AC3E}">
        <p14:creationId xmlns:p14="http://schemas.microsoft.com/office/powerpoint/2010/main" val="2949167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CH1 </a:t>
            </a:r>
            <a:r>
              <a:rPr lang="en-IE"/>
              <a:t>NVIC Settings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37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838762" y="5501561"/>
            <a:ext cx="5733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Enable TIM2 Interrupt and set priorities (if using)</a:t>
            </a:r>
          </a:p>
          <a:p>
            <a:r>
              <a:rPr lang="en-IE" dirty="0"/>
              <a:t>Appears here because we set it in the TIM2 NVIC field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9C76-D8AF-4E52-BE35-B4C54B18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17411"/>
            <a:ext cx="8162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79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00C-1B95-4285-AC88-539BFD87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TIM2 CH1 </a:t>
            </a:r>
            <a:r>
              <a:rPr lang="en-IE"/>
              <a:t>NVIC Settings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C6E7C-46CB-46FC-8EB2-B10391A2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3B960-29A9-4027-A2D0-CFFFCD51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A715-4806-443E-9444-48860E3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38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264-6531-420C-8691-EEFF1CC97C06}"/>
              </a:ext>
            </a:extLst>
          </p:cNvPr>
          <p:cNvSpPr txBox="1"/>
          <p:nvPr/>
        </p:nvSpPr>
        <p:spPr>
          <a:xfrm>
            <a:off x="438313" y="5015002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Make sure that Interrupt handler code is generated and that initialisation code is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E30A1-AA2C-47EC-9267-A7F1ACCF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991915"/>
            <a:ext cx="6854819" cy="3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33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FF35-B498-4F1A-99DA-1378148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Capture Interrupt Init and start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05938-DB5F-4FDB-B346-0467D4E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0228-1A6D-46E9-97E9-8E84A18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45DB4-5D2A-4F8A-95CA-0A3FE6A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39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2167E-61A1-4A94-BCAC-379CC5FB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0" y="1053109"/>
            <a:ext cx="8543380" cy="2590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342D8F-B49E-466A-9380-5491AAB4B825}"/>
              </a:ext>
            </a:extLst>
          </p:cNvPr>
          <p:cNvSpPr txBox="1"/>
          <p:nvPr/>
        </p:nvSpPr>
        <p:spPr>
          <a:xfrm>
            <a:off x="611560" y="4149080"/>
            <a:ext cx="6789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This example is for TIM1 CH2, but TIM2 CH1 would be similar</a:t>
            </a:r>
          </a:p>
          <a:p>
            <a:r>
              <a:rPr lang="en-IE" dirty="0"/>
              <a:t>Note that I included this in the USER CODE BEGIN – END block</a:t>
            </a:r>
          </a:p>
          <a:p>
            <a:r>
              <a:rPr lang="en-IE" dirty="0"/>
              <a:t>This is needed to start input capture</a:t>
            </a:r>
          </a:p>
          <a:p>
            <a:r>
              <a:rPr lang="en-IE" dirty="0"/>
              <a:t>IT means do this with Interrupt enabled</a:t>
            </a:r>
          </a:p>
        </p:txBody>
      </p:sp>
    </p:spTree>
    <p:extLst>
      <p:ext uri="{BB962C8B-B14F-4D97-AF65-F5344CB8AC3E}">
        <p14:creationId xmlns:p14="http://schemas.microsoft.com/office/powerpoint/2010/main" val="123567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6F7-0F69-4E69-9678-9BCCBD2D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Capture using MCU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1AC-522A-4908-9431-46246BC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Given a free running counter, an event (usually a rising or falling edge of an input signal) causes the current counter value to be captured into a register, providing a timestamp of the event</a:t>
            </a:r>
          </a:p>
          <a:p>
            <a:r>
              <a:rPr lang="en-IE" dirty="0"/>
              <a:t>If you save the timestamp, and allow the next event to capture a subsequent counter value, then the difference between the timestamps is the number of clocks between events</a:t>
            </a:r>
          </a:p>
          <a:p>
            <a:r>
              <a:rPr lang="en-IE" dirty="0"/>
              <a:t>If you know the clock period, you can calculate the time difference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4FB5-1044-4291-A8F9-40D8733C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70C3-DCB9-4073-BF42-661579B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B888-E6C3-492A-8094-EBDBF396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94519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880A-B7EE-4567-9184-5BB0101D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Capture Interrupt Handler (ISR)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FF2-3B73-4C94-AD62-B1407761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TIM1 &amp; TIM2 are slightly different</a:t>
            </a:r>
          </a:p>
          <a:p>
            <a:r>
              <a:rPr lang="en-IE" dirty="0"/>
              <a:t>TIM1 has a dedicated capture interrupt</a:t>
            </a:r>
          </a:p>
          <a:p>
            <a:r>
              <a:rPr lang="en-IE" dirty="0"/>
              <a:t>TIM2 has a general interrupt for all its IRQs</a:t>
            </a:r>
          </a:p>
          <a:p>
            <a:r>
              <a:rPr lang="en-IE" dirty="0"/>
              <a:t>But its (</a:t>
            </a:r>
            <a:r>
              <a:rPr lang="en-IE" dirty="0" err="1"/>
              <a:t>CubeMX</a:t>
            </a:r>
            <a:r>
              <a:rPr lang="en-IE" dirty="0"/>
              <a:t>/HAL) handler will check for the interrupt source and call the Capture Handler – Capture </a:t>
            </a:r>
            <a:r>
              <a:rPr lang="en-IE" dirty="0" err="1"/>
              <a:t>Callback</a:t>
            </a:r>
            <a:endParaRPr lang="en-IE" dirty="0"/>
          </a:p>
          <a:p>
            <a:r>
              <a:rPr lang="en-IE" dirty="0"/>
              <a:t>We can find the __weak version in the Timer HAL, stm32l4xx_hal_tim.c</a:t>
            </a:r>
          </a:p>
          <a:p>
            <a:r>
              <a:rPr lang="en-IE" dirty="0"/>
              <a:t>Next slide shows where to find it (and similar code)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956C0-B2E8-43EC-8C12-50C1A76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5110-359F-413C-90A1-AF371AF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79BB-FA47-4CCE-AD72-EFCE6BF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97969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B925-7DF6-498B-8171-729D7906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DE4EA-6342-4FA3-B2FB-8D94EB22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75E7-A329-4B62-8E44-550F97E8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41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B07D8-FEC6-4476-BB11-56E606E5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063"/>
            <a:ext cx="9144000" cy="411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EDB71-68F1-43F7-AE68-93D7D4FEB703}"/>
              </a:ext>
            </a:extLst>
          </p:cNvPr>
          <p:cNvSpPr txBox="1"/>
          <p:nvPr/>
        </p:nvSpPr>
        <p:spPr>
          <a:xfrm>
            <a:off x="1259632" y="840774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Drivers/STM32l4xx_HALDrivers/</a:t>
            </a:r>
            <a:r>
              <a:rPr lang="en-IE" dirty="0" err="1"/>
              <a:t>Src</a:t>
            </a:r>
            <a:r>
              <a:rPr lang="en-IE" dirty="0"/>
              <a:t>/stm32l4xx_hal_tim.c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402C8-7744-4244-962C-5476FD862469}"/>
              </a:ext>
            </a:extLst>
          </p:cNvPr>
          <p:cNvSpPr txBox="1"/>
          <p:nvPr/>
        </p:nvSpPr>
        <p:spPr>
          <a:xfrm>
            <a:off x="2843808" y="5487936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Now browse through function list in the RHS pane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6A05DE-48B1-4F33-9B53-9D3B334DADB2}"/>
              </a:ext>
            </a:extLst>
          </p:cNvPr>
          <p:cNvCxnSpPr/>
          <p:nvPr/>
        </p:nvCxnSpPr>
        <p:spPr>
          <a:xfrm flipV="1">
            <a:off x="5580112" y="4005064"/>
            <a:ext cx="1686293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4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3BCF-91C7-4BAD-B07C-1DE6A6D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Capture </a:t>
            </a:r>
            <a:r>
              <a:rPr lang="en-IE" dirty="0" err="1"/>
              <a:t>Callback</a:t>
            </a:r>
            <a:r>
              <a:rPr lang="en-IE" dirty="0"/>
              <a:t> Handler shell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DBA57-DE3A-4737-BCE0-AAFB9278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BB633-09C3-4DFD-8A68-D4FFAFEA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0D335-F195-4581-BDBD-358090E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58EDA-CA32-4BB6-AC12-99CA0617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69968"/>
            <a:ext cx="9144000" cy="2368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7398E-C657-4932-AA66-CE3D339F3CA0}"/>
              </a:ext>
            </a:extLst>
          </p:cNvPr>
          <p:cNvSpPr txBox="1"/>
          <p:nvPr/>
        </p:nvSpPr>
        <p:spPr>
          <a:xfrm>
            <a:off x="90521" y="3223177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Now we can copy this (without the __weak attribute) to our code to build our handler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0AECD-5FB4-4A6D-97A9-6E413B4C3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19838"/>
            <a:ext cx="7776974" cy="22734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76156A-CDCE-4C2E-AED0-1BEAC11E4CA2}"/>
              </a:ext>
            </a:extLst>
          </p:cNvPr>
          <p:cNvCxnSpPr>
            <a:stCxn id="7" idx="2"/>
          </p:cNvCxnSpPr>
          <p:nvPr/>
        </p:nvCxnSpPr>
        <p:spPr>
          <a:xfrm flipH="1">
            <a:off x="4211960" y="3592509"/>
            <a:ext cx="222058" cy="34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FB9E25-3E8E-4DE7-A0FA-40351C3A083D}"/>
              </a:ext>
            </a:extLst>
          </p:cNvPr>
          <p:cNvSpPr txBox="1"/>
          <p:nvPr/>
        </p:nvSpPr>
        <p:spPr>
          <a:xfrm>
            <a:off x="6650034" y="4023729"/>
            <a:ext cx="24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Delete the body and add our own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478D65-292E-44BA-817F-A2FFF6ABF143}"/>
              </a:ext>
            </a:extLst>
          </p:cNvPr>
          <p:cNvCxnSpPr>
            <a:stCxn id="11" idx="1"/>
          </p:cNvCxnSpPr>
          <p:nvPr/>
        </p:nvCxnSpPr>
        <p:spPr>
          <a:xfrm flipH="1">
            <a:off x="6019800" y="4346895"/>
            <a:ext cx="63023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76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66146-15BC-4A8A-9125-C9E06D5A830C}" type="slidenum">
              <a:rPr lang="en-IE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43</a:t>
            </a:fld>
            <a:endParaRPr lang="en-IE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600" dirty="0">
                <a:solidFill>
                  <a:schemeClr val="bg2"/>
                </a:solidFill>
              </a:rPr>
              <a:t>Example using Input Capture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50825" y="119697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>
                <a:solidFill>
                  <a:schemeClr val="bg1"/>
                </a:solidFill>
              </a:rPr>
              <a:t>Input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3C1D-E805-4711-9779-1975ABC19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938212"/>
            <a:ext cx="8020050" cy="498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CF25B-0EBE-41A8-874B-288A36E5C1D3}"/>
              </a:ext>
            </a:extLst>
          </p:cNvPr>
          <p:cNvSpPr txBox="1"/>
          <p:nvPr/>
        </p:nvSpPr>
        <p:spPr>
          <a:xfrm>
            <a:off x="2771800" y="2636912"/>
            <a:ext cx="3024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need two variables for the captured data</a:t>
            </a:r>
          </a:p>
          <a:p>
            <a:r>
              <a:rPr lang="en-IE" dirty="0"/>
              <a:t>We can ping-pong them for following edges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2A4D60-B6A7-4985-A487-1D44FE38FD51}"/>
              </a:ext>
            </a:extLst>
          </p:cNvPr>
          <p:cNvCxnSpPr/>
          <p:nvPr/>
        </p:nvCxnSpPr>
        <p:spPr>
          <a:xfrm flipH="1">
            <a:off x="2843808" y="3933056"/>
            <a:ext cx="144016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13BBD0-617E-4236-AEFE-77D066774D72}"/>
              </a:ext>
            </a:extLst>
          </p:cNvPr>
          <p:cNvCxnSpPr/>
          <p:nvPr/>
        </p:nvCxnSpPr>
        <p:spPr>
          <a:xfrm>
            <a:off x="4283968" y="3933056"/>
            <a:ext cx="1512169" cy="65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6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66146-15BC-4A8A-9125-C9E06D5A830C}" type="slidenum">
              <a:rPr lang="en-IE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44</a:t>
            </a:fld>
            <a:endParaRPr lang="en-IE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6868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600" dirty="0">
                <a:solidFill>
                  <a:schemeClr val="bg2"/>
                </a:solidFill>
              </a:rPr>
              <a:t>Example using Input Capture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50825" y="119697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>
                <a:solidFill>
                  <a:schemeClr val="bg1"/>
                </a:solidFill>
              </a:rPr>
              <a:t>Input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3C1D-E805-4711-9779-1975ABC19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938212"/>
            <a:ext cx="8020050" cy="498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CF25B-0EBE-41A8-874B-288A36E5C1D3}"/>
              </a:ext>
            </a:extLst>
          </p:cNvPr>
          <p:cNvSpPr txBox="1"/>
          <p:nvPr/>
        </p:nvSpPr>
        <p:spPr>
          <a:xfrm>
            <a:off x="2627464" y="1442324"/>
            <a:ext cx="30243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But our timer is free running – so it could overflow between captures</a:t>
            </a:r>
          </a:p>
          <a:p>
            <a:endParaRPr lang="en-IE" dirty="0"/>
          </a:p>
          <a:p>
            <a:r>
              <a:rPr lang="en-IE" dirty="0"/>
              <a:t>Our calculation has to account for this</a:t>
            </a:r>
          </a:p>
          <a:p>
            <a:endParaRPr lang="en-IE" dirty="0"/>
          </a:p>
          <a:p>
            <a:r>
              <a:rPr lang="en-IE" dirty="0"/>
              <a:t>(This is less likely with the 32-bit counter. </a:t>
            </a:r>
          </a:p>
          <a:p>
            <a:r>
              <a:rPr lang="en-IE" dirty="0"/>
              <a:t>In this case I also assume that the relative counter clock and input signals only cause one overflow)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Project 2: only one rollover is possible</a:t>
            </a:r>
          </a:p>
        </p:txBody>
      </p:sp>
    </p:spTree>
    <p:extLst>
      <p:ext uri="{BB962C8B-B14F-4D97-AF65-F5344CB8AC3E}">
        <p14:creationId xmlns:p14="http://schemas.microsoft.com/office/powerpoint/2010/main" val="3471693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D80D-2FA2-4CF4-BD94-1FB8F67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Capture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7DAE1-2628-4ADC-9B58-9C8E5C84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2C3FD-5ABF-4A26-B95D-BC26302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1CEB5-39CA-4C23-8F30-584CDDA9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70132-6D8F-4F7F-AAB4-7999B3D5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1100"/>
            <a:ext cx="8786692" cy="3600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FFCFB-75D9-4612-AFD3-E0FE3860DF68}"/>
              </a:ext>
            </a:extLst>
          </p:cNvPr>
          <p:cNvSpPr txBox="1"/>
          <p:nvPr/>
        </p:nvSpPr>
        <p:spPr>
          <a:xfrm>
            <a:off x="165830" y="4681192"/>
            <a:ext cx="8786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Use two variable (here in an array) for capture values and a counter to keep track</a:t>
            </a:r>
          </a:p>
          <a:p>
            <a:endParaRPr lang="en-IE" dirty="0"/>
          </a:p>
          <a:p>
            <a:r>
              <a:rPr lang="en-IE" dirty="0"/>
              <a:t>Use </a:t>
            </a:r>
            <a:r>
              <a:rPr lang="en-IE" dirty="0" err="1"/>
              <a:t>HAL_TIM_ReadCapturedValue</a:t>
            </a:r>
            <a:r>
              <a:rPr lang="en-IE" dirty="0"/>
              <a:t>() to get the captured register (you could also read TIM2 CCR1 register if not using the HAL)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5C2F42-3E38-4332-BEC6-5F7FD595C116}"/>
              </a:ext>
            </a:extLst>
          </p:cNvPr>
          <p:cNvCxnSpPr/>
          <p:nvPr/>
        </p:nvCxnSpPr>
        <p:spPr>
          <a:xfrm flipH="1" flipV="1">
            <a:off x="1524000" y="1772816"/>
            <a:ext cx="383704" cy="290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D3F63-3780-4A8B-8812-C37286D236BD}"/>
              </a:ext>
            </a:extLst>
          </p:cNvPr>
          <p:cNvCxnSpPr/>
          <p:nvPr/>
        </p:nvCxnSpPr>
        <p:spPr>
          <a:xfrm flipH="1" flipV="1">
            <a:off x="2123728" y="1916832"/>
            <a:ext cx="4429472" cy="27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BFE7B8-84FC-4FB6-9245-EA9F62F24118}"/>
              </a:ext>
            </a:extLst>
          </p:cNvPr>
          <p:cNvCxnSpPr/>
          <p:nvPr/>
        </p:nvCxnSpPr>
        <p:spPr>
          <a:xfrm flipV="1">
            <a:off x="3419872" y="4581127"/>
            <a:ext cx="432048" cy="70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12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0AD-D38E-42C5-987C-A2CE7EC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Capture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D029-6E2F-4CE6-A9DC-69BE864C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C8C5B-9A25-47DD-BF7B-9D66C84C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A770E-01C8-4B24-9491-7FF05FA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FCB29-D57C-4137-A7F2-1E5AD5E8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8130"/>
            <a:ext cx="6951014" cy="3913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23FE8C-2B32-402C-A67A-133F8B81E5A8}"/>
              </a:ext>
            </a:extLst>
          </p:cNvPr>
          <p:cNvSpPr txBox="1"/>
          <p:nvPr/>
        </p:nvSpPr>
        <p:spPr>
          <a:xfrm>
            <a:off x="1907704" y="4077072"/>
            <a:ext cx="5500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store successive captures</a:t>
            </a:r>
          </a:p>
          <a:p>
            <a:r>
              <a:rPr lang="en-IE" dirty="0"/>
              <a:t>I am going to do the difference calculation here, so I use static local variables, but in your project, these may need to be global because they will be used in the main while(1) loop</a:t>
            </a:r>
          </a:p>
          <a:p>
            <a:r>
              <a:rPr lang="en-IE" dirty="0"/>
              <a:t>I also introduce a completed flag</a:t>
            </a:r>
          </a:p>
        </p:txBody>
      </p:sp>
    </p:spTree>
    <p:extLst>
      <p:ext uri="{BB962C8B-B14F-4D97-AF65-F5344CB8AC3E}">
        <p14:creationId xmlns:p14="http://schemas.microsoft.com/office/powerpoint/2010/main" val="1581215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31C-1010-4B5C-97A8-B37F23D2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Capture </a:t>
            </a:r>
            <a:r>
              <a:rPr lang="en-IE" dirty="0" err="1"/>
              <a:t>Callback</a:t>
            </a:r>
            <a:r>
              <a:rPr lang="en-IE" dirty="0"/>
              <a:t> – Clock Difference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A4F28-869D-4CE2-8D4E-A74618A1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27549-41FB-4E21-B317-07E75CA3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344DC-89F1-4D8E-9552-6CAA3F40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47</a:t>
            </a:fld>
            <a:endParaRPr lang="en-IE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82CA1-6F22-4E04-8F10-5794BF5006DE}"/>
              </a:ext>
            </a:extLst>
          </p:cNvPr>
          <p:cNvSpPr txBox="1"/>
          <p:nvPr/>
        </p:nvSpPr>
        <p:spPr>
          <a:xfrm>
            <a:off x="457200" y="5261535"/>
            <a:ext cx="823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To keep everything relatively simple, I did everything in the ISR. In your case, you want to calculate frequency and report to the user, so the calculations would probably be in main- while(1)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29188-9728-47D7-A6FF-2FAA2F11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7" y="801437"/>
            <a:ext cx="6589979" cy="44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61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If captures[1] &gt; captures[0], the count difference is obvious, but if captures[0] &gt; captures[1], then there has been a rollover</a:t>
            </a:r>
          </a:p>
          <a:p>
            <a:r>
              <a:rPr lang="en-IE" dirty="0"/>
              <a:t>If there was a rollover, then the counter counted to it maximum value and started again</a:t>
            </a:r>
          </a:p>
          <a:p>
            <a:pPr marL="841375" lvl="1" indent="-514350"/>
            <a:r>
              <a:rPr lang="en-IE" dirty="0"/>
              <a:t>Count difference = time to rollover + time to captures[1], time to rollover = max count – captures[0]</a:t>
            </a:r>
          </a:p>
          <a:p>
            <a:r>
              <a:rPr lang="en-IE" dirty="0"/>
              <a:t>Strictly max count is the ARR register, for this 32-bit case I knew I had set it to 0xffffffff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552862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get the Time Difference (and hence the frequency) you should multiply the number of clock cycles by the time per clock</a:t>
            </a:r>
          </a:p>
          <a:p>
            <a:r>
              <a:rPr lang="en-IE" dirty="0"/>
              <a:t>In this example, I knew that the PCLK source to TIM2 was 80 MHz, and the </a:t>
            </a:r>
            <a:r>
              <a:rPr lang="en-IE" dirty="0" err="1"/>
              <a:t>prescaler</a:t>
            </a:r>
            <a:r>
              <a:rPr lang="en-IE" dirty="0"/>
              <a:t> was set to divide by 80, so each clock was 1us</a:t>
            </a:r>
          </a:p>
          <a:p>
            <a:pPr lvl="1"/>
            <a:r>
              <a:rPr lang="en-IE" dirty="0"/>
              <a:t>1 us is a good choice for the frequencies we’re using</a:t>
            </a:r>
          </a:p>
          <a:p>
            <a:r>
              <a:rPr lang="en-IE" dirty="0"/>
              <a:t>Strictly, you should use a HAL library to get the ABP1 PCLK1 frequency and then scale this value with the </a:t>
            </a:r>
            <a:r>
              <a:rPr lang="en-IE" dirty="0" err="1"/>
              <a:t>prescaler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99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9061-0008-4CA1-B556-D60787B7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Four Bit Up Counter Input Capture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ECB5-32A8-4FDB-AB08-854E9EB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7FCF-1A5D-4A5E-9B16-1C690955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DCF3-06DA-403C-876D-EDD09A62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1810-E559-4EFC-A1B1-E9FF395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1052736"/>
            <a:ext cx="4499375" cy="22322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23B43-5B98-489B-8065-D829A9182091}"/>
              </a:ext>
            </a:extLst>
          </p:cNvPr>
          <p:cNvSpPr txBox="1"/>
          <p:nvPr/>
        </p:nvSpPr>
        <p:spPr>
          <a:xfrm>
            <a:off x="5436096" y="1345991"/>
            <a:ext cx="3528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Connect the Clock Input to a clock input of known frequency </a:t>
            </a:r>
          </a:p>
          <a:p>
            <a:endParaRPr lang="en-IE" dirty="0"/>
          </a:p>
          <a:p>
            <a:r>
              <a:rPr lang="en-IE" dirty="0"/>
              <a:t>Capture the Counter Value when an event occurs</a:t>
            </a:r>
          </a:p>
          <a:p>
            <a:endParaRPr lang="en-IE" dirty="0"/>
          </a:p>
          <a:p>
            <a:r>
              <a:rPr lang="en-IE" dirty="0"/>
              <a:t>Save the Counter Value</a:t>
            </a:r>
          </a:p>
          <a:p>
            <a:endParaRPr lang="en-IE" dirty="0"/>
          </a:p>
          <a:p>
            <a:r>
              <a:rPr lang="en-IE" dirty="0"/>
              <a:t>Capture the Counter Value again when the next event occurs</a:t>
            </a:r>
          </a:p>
          <a:p>
            <a:endParaRPr lang="en-IE" dirty="0"/>
          </a:p>
          <a:p>
            <a:r>
              <a:rPr lang="en-IE" dirty="0"/>
              <a:t>The difference between the counts tells you the time between the occurrences of the 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7318-E656-4BA5-BEB1-C195EB436B33}"/>
              </a:ext>
            </a:extLst>
          </p:cNvPr>
          <p:cNvSpPr txBox="1"/>
          <p:nvPr/>
        </p:nvSpPr>
        <p:spPr>
          <a:xfrm>
            <a:off x="302186" y="291565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Clock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1288C-72D5-4B3C-A7F8-4A858F6ECF93}"/>
              </a:ext>
            </a:extLst>
          </p:cNvPr>
          <p:cNvSpPr/>
          <p:nvPr/>
        </p:nvSpPr>
        <p:spPr>
          <a:xfrm>
            <a:off x="2654424" y="3284984"/>
            <a:ext cx="2277616" cy="5150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Capture Register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6ADCF8-943D-4B79-BFDE-01CBE1EC4B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27583" y="3537927"/>
            <a:ext cx="1826841" cy="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42E0B-E7B2-4A6C-9066-39A1C27B67D5}"/>
              </a:ext>
            </a:extLst>
          </p:cNvPr>
          <p:cNvSpPr txBox="1"/>
          <p:nvPr/>
        </p:nvSpPr>
        <p:spPr>
          <a:xfrm>
            <a:off x="600077" y="364587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Capture Event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882CE9-54D6-4E8A-92FD-71709D5F1AD2}"/>
              </a:ext>
            </a:extLst>
          </p:cNvPr>
          <p:cNvCxnSpPr/>
          <p:nvPr/>
        </p:nvCxnSpPr>
        <p:spPr>
          <a:xfrm>
            <a:off x="4572000" y="3830539"/>
            <a:ext cx="0" cy="53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84C837-2C94-4CED-A9D7-99AE401C5D9C}"/>
              </a:ext>
            </a:extLst>
          </p:cNvPr>
          <p:cNvSpPr txBox="1"/>
          <p:nvPr/>
        </p:nvSpPr>
        <p:spPr>
          <a:xfrm>
            <a:off x="3077270" y="4336424"/>
            <a:ext cx="223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Save to memory before the occurrence of the next event</a:t>
            </a:r>
          </a:p>
        </p:txBody>
      </p:sp>
    </p:spTree>
    <p:extLst>
      <p:ext uri="{BB962C8B-B14F-4D97-AF65-F5344CB8AC3E}">
        <p14:creationId xmlns:p14="http://schemas.microsoft.com/office/powerpoint/2010/main" val="3278270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your application, you should return the data to the while loop and do the calculations (especially reporting data to the user) after exiting the interrupt handler</a:t>
            </a:r>
          </a:p>
          <a:p>
            <a:r>
              <a:rPr lang="en-IE" dirty="0"/>
              <a:t>This code just uses the Green LED on the </a:t>
            </a:r>
            <a:r>
              <a:rPr lang="en-IE" dirty="0" err="1"/>
              <a:t>Nucleo</a:t>
            </a:r>
            <a:r>
              <a:rPr lang="en-IE" dirty="0"/>
              <a:t> board as a status indicator (greater or less than 5kHz (200us period))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50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070713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8C7-0DBC-44AD-9CBF-ADF057A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Difference calculation -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3A92-11F9-4F13-B38A-757E1777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code is running on TIM2</a:t>
            </a:r>
          </a:p>
          <a:p>
            <a:r>
              <a:rPr lang="en-IE" dirty="0"/>
              <a:t>TIM1 code is similar but note that the maximum count is 0xffff not 0xffffffff because it’s a 16-bit timer</a:t>
            </a:r>
          </a:p>
          <a:p>
            <a:r>
              <a:rPr lang="en-IE" dirty="0"/>
              <a:t>(In fact, in all cases it is set by the ARR setting – I initialised ARR to 0xffff for TIM1 and 0xffffffff for TIM2)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599-37BF-460D-BA1C-19CFA8CD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9AC4-DCD3-45A2-9220-9ED080D0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6920-48D7-43AB-9DA8-17D6D41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51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8336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Worked example using </a:t>
            </a:r>
            <a:r>
              <a:rPr lang="en-IE" dirty="0" err="1"/>
              <a:t>CubeMX</a:t>
            </a:r>
            <a:r>
              <a:rPr lang="en-IE" dirty="0"/>
              <a:t> and the HAL libraries to implement a measurement of a periodic signal using the STM32 bit counter in input capture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52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66146-15BC-4A8A-9125-C9E06D5A830C}" type="slidenum">
              <a:rPr lang="en-IE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/>
              <a:t>6</a:t>
            </a:fld>
            <a:endParaRPr lang="en-IE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sz="3600" dirty="0">
                <a:solidFill>
                  <a:schemeClr val="bg2"/>
                </a:solidFill>
              </a:rPr>
              <a:t>Example using Input Capture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sp>
        <p:nvSpPr>
          <p:cNvPr id="19463" name="TextBox 2"/>
          <p:cNvSpPr txBox="1">
            <a:spLocks noChangeArrowheads="1"/>
          </p:cNvSpPr>
          <p:nvPr/>
        </p:nvSpPr>
        <p:spPr bwMode="auto">
          <a:xfrm>
            <a:off x="250825" y="1196975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800">
                <a:solidFill>
                  <a:schemeClr val="bg1"/>
                </a:solidFill>
              </a:rPr>
              <a:t>Input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3C1D-E805-4711-9779-1975ABC19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938212"/>
            <a:ext cx="80200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F75B-D953-4A01-8D70-10A66592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F1D-94A9-4169-A355-826B0009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STM32 has four types of Timer:</a:t>
            </a:r>
          </a:p>
          <a:p>
            <a:r>
              <a:rPr lang="en-IE" dirty="0"/>
              <a:t>Advanced-Control Timers (TIM1/TIM8)</a:t>
            </a:r>
          </a:p>
          <a:p>
            <a:pPr lvl="1"/>
            <a:r>
              <a:rPr lang="en-IE" dirty="0"/>
              <a:t>16-bit timers with master-slave and break features</a:t>
            </a:r>
          </a:p>
          <a:p>
            <a:r>
              <a:rPr lang="en-IE" dirty="0"/>
              <a:t>General-Purpose Timers (TIM2/TIM3/TIM4/TIM5)</a:t>
            </a:r>
          </a:p>
          <a:p>
            <a:pPr lvl="1"/>
            <a:r>
              <a:rPr lang="en-IE" dirty="0"/>
              <a:t>TIM2 and TIM5 are 32-bit timers</a:t>
            </a:r>
          </a:p>
          <a:p>
            <a:pPr lvl="1"/>
            <a:r>
              <a:rPr lang="en-IE" dirty="0"/>
              <a:t>TIM3 and TIM4 are 16-bit timers</a:t>
            </a:r>
          </a:p>
          <a:p>
            <a:r>
              <a:rPr lang="en-IE" dirty="0"/>
              <a:t>Basic Timers (TIM6/TIM7)</a:t>
            </a:r>
          </a:p>
          <a:p>
            <a:pPr lvl="1"/>
            <a:r>
              <a:rPr lang="en-IE" dirty="0"/>
              <a:t>No connection to IO pins (Channels)</a:t>
            </a:r>
          </a:p>
          <a:p>
            <a:r>
              <a:rPr lang="en-IE" dirty="0"/>
              <a:t>Low Power Timer (LPTIM)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25A8-76FE-4CE7-A073-8CEE3D40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82F6-B3E2-444B-ACFA-B5E2441B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C748-CE37-4834-87B1-4DB8E60E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7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2722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9DD-F2B2-413E-B093-CE3DD246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Purpose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A442-27CC-46CE-83AB-8588CAD6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These timers may be used for time delays or for output (compare) signal generation or for input capture</a:t>
            </a:r>
          </a:p>
          <a:p>
            <a:r>
              <a:rPr lang="en-IE" dirty="0"/>
              <a:t>Output Compare (including PWM) changes the state of an output pin (Channel in STM32)</a:t>
            </a:r>
          </a:p>
          <a:p>
            <a:r>
              <a:rPr lang="en-IE" dirty="0"/>
              <a:t>Input Capture detects an edge on an </a:t>
            </a:r>
            <a:r>
              <a:rPr lang="en-IE" dirty="0" err="1"/>
              <a:t>inout</a:t>
            </a:r>
            <a:r>
              <a:rPr lang="en-IE" dirty="0"/>
              <a:t> pin (or channel)</a:t>
            </a:r>
          </a:p>
          <a:p>
            <a:r>
              <a:rPr lang="en-IE" dirty="0"/>
              <a:t>These timers support 4 channels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7EBE-CF27-447D-8E0B-AB1813EA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D801-19D5-4C65-9947-57C68738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5C9-D576-4DC5-9DD3-B8BFE2F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232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219C-BB97-41ED-8119-ED82C6D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0DE37-4F80-4332-9182-5B20253D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8154-AF31-4057-BA1B-617771FC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8AD9-E164-47E9-A133-BC0A8A9B8613}" type="slidenum">
              <a:rPr lang="en-IE" altLang="en-US" smtClean="0"/>
              <a:pPr/>
              <a:t>9</a:t>
            </a:fld>
            <a:endParaRPr lang="en-IE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2A35D-4F01-4BF6-81FA-60087FE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3770"/>
            <a:ext cx="820160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A1549-17E1-4A2E-BA80-4FF0DEA3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18954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41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17631</TotalTime>
  <Words>2049</Words>
  <Application>Microsoft Office PowerPoint</Application>
  <PresentationFormat>On-screen Show (4:3)</PresentationFormat>
  <Paragraphs>360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Wingdings</vt:lpstr>
      <vt:lpstr>Edge</vt:lpstr>
      <vt:lpstr>ED5502 Embedded Software</vt:lpstr>
      <vt:lpstr>What we will cover today</vt:lpstr>
      <vt:lpstr>After these lectures you should be able to: </vt:lpstr>
      <vt:lpstr>Input Capture using MCU Timers</vt:lpstr>
      <vt:lpstr>Four Bit Up Counter Input Capture</vt:lpstr>
      <vt:lpstr>Example using Input Capture</vt:lpstr>
      <vt:lpstr>STM32 Timers</vt:lpstr>
      <vt:lpstr>General Purpose Timers</vt:lpstr>
      <vt:lpstr>PowerPoint Presentation</vt:lpstr>
      <vt:lpstr>PowerPoint Presentation</vt:lpstr>
      <vt:lpstr>Timer Components</vt:lpstr>
      <vt:lpstr>PowerPoint Presentation</vt:lpstr>
      <vt:lpstr>PowerPoint Presentation</vt:lpstr>
      <vt:lpstr>PowerPoint Presentation</vt:lpstr>
      <vt:lpstr>PowerPoint Presentation</vt:lpstr>
      <vt:lpstr>Time Base Unit</vt:lpstr>
      <vt:lpstr>Auto-Reload Register and Update Events</vt:lpstr>
      <vt:lpstr>Control Registers</vt:lpstr>
      <vt:lpstr>Example: TIM2 CH1 Input Capture</vt:lpstr>
      <vt:lpstr>PowerPoint Presentation</vt:lpstr>
      <vt:lpstr>STM32CubeMX: PA0</vt:lpstr>
      <vt:lpstr>STM32CubeMX: PA0</vt:lpstr>
      <vt:lpstr>STM32CubeMX: PA0</vt:lpstr>
      <vt:lpstr>STM32CubeMX Generated Code</vt:lpstr>
      <vt:lpstr>HAL_TIM_IC_Init()</vt:lpstr>
      <vt:lpstr>HAL_TIM_IC_Init()</vt:lpstr>
      <vt:lpstr>HAL_TIM_IC_Init()</vt:lpstr>
      <vt:lpstr>PowerPoint Presentation</vt:lpstr>
      <vt:lpstr>Triggers, Master/Slave Options</vt:lpstr>
      <vt:lpstr>CubeMX and Input Capture Options</vt:lpstr>
      <vt:lpstr>TIMx_CCMRy Registers</vt:lpstr>
      <vt:lpstr>TIMx_CCMRy Registers</vt:lpstr>
      <vt:lpstr>TIMx_CCMRy Registers</vt:lpstr>
      <vt:lpstr>TIMx_CCMRy Registers</vt:lpstr>
      <vt:lpstr>CCMRx Registers: CubeMX code</vt:lpstr>
      <vt:lpstr>CubeMX TIM2 CH1 NVIC Settings</vt:lpstr>
      <vt:lpstr>CubeMX TIM2 CH1 NVIC Settings</vt:lpstr>
      <vt:lpstr>CubeMX TIM2 CH1 NVIC Settings</vt:lpstr>
      <vt:lpstr>Input Capture Interrupt Init and start</vt:lpstr>
      <vt:lpstr>Input Capture Interrupt Handler (ISR)</vt:lpstr>
      <vt:lpstr>PowerPoint Presentation</vt:lpstr>
      <vt:lpstr>Capture Callback Handler shell</vt:lpstr>
      <vt:lpstr>Example using Input Capture</vt:lpstr>
      <vt:lpstr>Example using Input Capture</vt:lpstr>
      <vt:lpstr>Capture Callback</vt:lpstr>
      <vt:lpstr>More Capture Callback</vt:lpstr>
      <vt:lpstr>Capture Callback – Clock Difference</vt:lpstr>
      <vt:lpstr>Difference calculation - Notes</vt:lpstr>
      <vt:lpstr>Difference calculation - Notes</vt:lpstr>
      <vt:lpstr>Difference calculation - Notes</vt:lpstr>
      <vt:lpstr>Difference calculation - Notes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659</cp:revision>
  <cp:lastPrinted>2019-01-27T15:29:49Z</cp:lastPrinted>
  <dcterms:created xsi:type="dcterms:W3CDTF">2012-09-05T13:54:38Z</dcterms:created>
  <dcterms:modified xsi:type="dcterms:W3CDTF">2019-03-24T15:30:25Z</dcterms:modified>
</cp:coreProperties>
</file>