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56" r:id="rId2"/>
    <p:sldId id="450" r:id="rId3"/>
    <p:sldId id="258" r:id="rId4"/>
    <p:sldId id="657" r:id="rId5"/>
    <p:sldId id="705" r:id="rId6"/>
    <p:sldId id="707" r:id="rId7"/>
    <p:sldId id="708" r:id="rId8"/>
    <p:sldId id="706" r:id="rId9"/>
    <p:sldId id="709" r:id="rId10"/>
    <p:sldId id="710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412" r:id="rId30"/>
  </p:sldIdLst>
  <p:sldSz cx="9144000" cy="6858000" type="screen4x3"/>
  <p:notesSz cx="6858000" cy="9945688"/>
  <p:defaultTextStyle>
    <a:defPPr>
      <a:defRPr lang="en-I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00FFFF"/>
    <a:srgbClr val="B3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022" autoAdjust="0"/>
  </p:normalViewPr>
  <p:slideViewPr>
    <p:cSldViewPr>
      <p:cViewPr varScale="1">
        <p:scale>
          <a:sx n="66" d="100"/>
          <a:sy n="66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040"/>
    </p:cViewPr>
  </p:sorterViewPr>
  <p:notesViewPr>
    <p:cSldViewPr>
      <p:cViewPr varScale="1">
        <p:scale>
          <a:sx n="51" d="100"/>
          <a:sy n="51" d="100"/>
        </p:scale>
        <p:origin x="29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8789A-6880-4222-B427-EE97DDDE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CB9B-BF94-4D24-9204-6A5750529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120" y="0"/>
            <a:ext cx="2971336" cy="497536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5CD64C-0B54-441C-97C5-7C071B8A6CA0}" type="datetimeFigureOut">
              <a:rPr lang="en-IE"/>
              <a:pPr>
                <a:defRPr/>
              </a:pPr>
              <a:t>07/04/2019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906E-0917-40FB-B176-F28752B60D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6470"/>
            <a:ext cx="2971337" cy="497536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4F16C-54D3-4AE0-90F5-EBF279BFCC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120" y="9446470"/>
            <a:ext cx="2971336" cy="497536"/>
          </a:xfrm>
          <a:prstGeom prst="rect">
            <a:avLst/>
          </a:prstGeom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E9BB88-4594-452D-97CF-DBF539BC167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5434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8C2741-2BDD-48D5-86A8-EC87CA770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0C64AE7-5771-4C10-A0C5-8D17B98165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5120" y="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3638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CE66508-9FA6-46C8-9854-34103033F9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337" y="4724917"/>
            <a:ext cx="5487326" cy="44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80F41B3-29AB-420A-BD01-FA1262759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470"/>
            <a:ext cx="2971337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2454F4F7-A6DF-4F56-806B-AB9A342F5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120" y="9446470"/>
            <a:ext cx="2971336" cy="49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973" tIns="46986" rIns="93973" bIns="469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2D78038-9F06-419B-A634-E48307815C35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484128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78038-9F06-419B-A634-E48307815C35}" type="slidenum">
              <a:rPr lang="en-IE" altLang="en-US" smtClean="0"/>
              <a:pPr/>
              <a:t>1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488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FA60AA1-72FF-4575-BEF9-8E82DBF542BD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3400"/>
            </a:lvl1pPr>
          </a:lstStyle>
          <a:p>
            <a:pPr lvl="0"/>
            <a:r>
              <a:rPr lang="en-IE" alt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IE" alt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E628FB-ACFE-48A4-B69E-F28FD7759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FEC5AF-4338-43D6-B111-46449E451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2578602-52F6-407A-94C1-934E6D89C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B795E-2992-41FB-9AFE-FDD23EF301EC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3122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2425E-98D4-4FBF-AF67-8C9D6C7FC7FE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772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942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942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0B3FF-503E-44DE-B03C-217DF22481CF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2078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22287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60EC2-F83B-4EA5-89D7-D13ADD964D29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1125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DFABE9-A1F0-4D25-A546-B48E1EC44F84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68682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173D2-418A-47DD-A23C-C5D14B0AAB3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150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22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74E5F-DAEC-4CA2-8834-37FB243B2B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03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8BCF-E64A-438B-BFF1-976839A23CF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0606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8CAD8-78B5-4715-9523-5EB050334FBB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17725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28AD9-E164-47E9-A133-BC0A8A9B8613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319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5495F-ABC7-4D7D-AACD-1388F0121A21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7963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A50F8-407A-4F90-8D31-B36F606E59DD}" type="slidenum">
              <a:rPr lang="en-IE" altLang="en-US"/>
              <a:pPr/>
              <a:t>‹#›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1556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text styles</a:t>
            </a:r>
          </a:p>
          <a:p>
            <a:pPr lvl="1"/>
            <a:r>
              <a:rPr lang="en-IE" altLang="en-US"/>
              <a:t>Second level</a:t>
            </a:r>
          </a:p>
          <a:p>
            <a:pPr lvl="2"/>
            <a:r>
              <a:rPr lang="en-IE" altLang="en-US"/>
              <a:t>Third level</a:t>
            </a:r>
          </a:p>
          <a:p>
            <a:pPr lvl="3"/>
            <a:r>
              <a:rPr lang="en-IE" altLang="en-US"/>
              <a:t>Fourth level</a:t>
            </a:r>
          </a:p>
          <a:p>
            <a:pPr lvl="4"/>
            <a:r>
              <a:rPr lang="en-IE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ABAB8EE-DC4E-4EFA-B182-E26333643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6F91DBD-C2D1-4DAE-9444-724D6372EE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9A8368F0-C529-4086-BAD7-26E374DFDF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3B3636E-62EF-4D06-B875-1EED8D9631B0}" type="slidenum">
              <a:rPr lang="en-IE" altLang="en-US"/>
              <a:pPr/>
              <a:t>‹#›</a:t>
            </a:fld>
            <a:endParaRPr lang="en-IE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Spring 2019</a:t>
            </a:r>
            <a:endParaRPr lang="en-IE" altLang="en-US" sz="100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IE" altLang="en-US" sz="1000"/>
              <a:t>Lecture 12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4A196-E8AA-441C-B267-4C29E5FE499F}" type="slidenum">
              <a:rPr lang="en-IE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IE" altLang="en-US" sz="10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24000"/>
            <a:ext cx="8424862" cy="1752600"/>
          </a:xfrm>
        </p:spPr>
        <p:txBody>
          <a:bodyPr/>
          <a:lstStyle/>
          <a:p>
            <a:pPr eaLnBrk="1" hangingPunct="1"/>
            <a:r>
              <a:rPr lang="en-IE" altLang="en-US" dirty="0"/>
              <a:t>ED5502</a:t>
            </a:r>
            <a:br>
              <a:rPr lang="en-IE" altLang="en-US" dirty="0"/>
            </a:br>
            <a:r>
              <a:rPr lang="en-IE" altLang="en-US" dirty="0"/>
              <a:t>Embedded Software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Lecture 12: 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STM32 DMA</a:t>
            </a:r>
          </a:p>
          <a:p>
            <a:pPr eaLnBrk="1" hangingPunct="1">
              <a:lnSpc>
                <a:spcPct val="90000"/>
              </a:lnSpc>
            </a:pPr>
            <a:r>
              <a:rPr lang="en-IE" altLang="en-US" sz="2400" dirty="0"/>
              <a:t>Ciaran MacNamee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59E9-DA85-46CD-BBB3-66EF877A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2"/>
            <a:ext cx="2895600" cy="2087959"/>
          </a:xfrm>
        </p:spPr>
        <p:txBody>
          <a:bodyPr/>
          <a:lstStyle/>
          <a:p>
            <a:r>
              <a:rPr lang="en-IE" dirty="0"/>
              <a:t>How DMA1 Requests are mapped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663D9-7800-4330-B43E-87E4BE5B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111CA-F441-4023-B427-B3AD6618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A3B3-70BF-4B82-AA6E-3598B011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10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40888-496B-42BE-A962-8C09DDB7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-20300"/>
            <a:ext cx="5986463" cy="6878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40FEFE-DB8A-49D2-BA47-F7C343E51AFD}"/>
              </a:ext>
            </a:extLst>
          </p:cNvPr>
          <p:cNvSpPr txBox="1"/>
          <p:nvPr/>
        </p:nvSpPr>
        <p:spPr>
          <a:xfrm>
            <a:off x="457200" y="227687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Similar arrangement for DMA2</a:t>
            </a:r>
          </a:p>
        </p:txBody>
      </p:sp>
    </p:spTree>
    <p:extLst>
      <p:ext uri="{BB962C8B-B14F-4D97-AF65-F5344CB8AC3E}">
        <p14:creationId xmlns:p14="http://schemas.microsoft.com/office/powerpoint/2010/main" val="201633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5908-C972-4704-9279-FF3A5152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DMA1 Mapping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24E8C-88DE-425F-87D5-15FD854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5A70-3A48-40B4-87C7-F03AC64B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263A-9328-44D2-A176-3DB10B04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11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C28A5-C9B7-47C0-A706-CDF997C7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94532"/>
            <a:ext cx="8391525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43DB5-A83D-4685-82DF-D8E686CD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0" y="2679445"/>
            <a:ext cx="8390392" cy="3177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BD72B-1CF7-48EB-915F-4D86E254E115}"/>
              </a:ext>
            </a:extLst>
          </p:cNvPr>
          <p:cNvSpPr txBox="1"/>
          <p:nvPr/>
        </p:nvSpPr>
        <p:spPr>
          <a:xfrm>
            <a:off x="26910" y="5747969"/>
            <a:ext cx="4304208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FF00"/>
                </a:solidFill>
              </a:rPr>
              <a:t>If you’re using </a:t>
            </a:r>
            <a:r>
              <a:rPr lang="en-IE" sz="1600" dirty="0" err="1">
                <a:solidFill>
                  <a:srgbClr val="FFFF00"/>
                </a:solidFill>
              </a:rPr>
              <a:t>Mazidi’s</a:t>
            </a:r>
            <a:r>
              <a:rPr lang="en-IE" sz="1600" dirty="0">
                <a:solidFill>
                  <a:srgbClr val="FFFF00"/>
                </a:solidFill>
              </a:rPr>
              <a:t> book, note that the terminology is different here because of differences between STM32F4 and STM32L4</a:t>
            </a:r>
          </a:p>
        </p:txBody>
      </p:sp>
    </p:spTree>
    <p:extLst>
      <p:ext uri="{BB962C8B-B14F-4D97-AF65-F5344CB8AC3E}">
        <p14:creationId xmlns:p14="http://schemas.microsoft.com/office/powerpoint/2010/main" val="290884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3020-804F-4BFF-8814-872D69AD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6" y="188912"/>
            <a:ext cx="2133599" cy="2303983"/>
          </a:xfrm>
        </p:spPr>
        <p:txBody>
          <a:bodyPr/>
          <a:lstStyle/>
          <a:p>
            <a:r>
              <a:rPr lang="en-IE" dirty="0"/>
              <a:t>DMA Block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E56D-AE54-4147-8B06-881E7CEE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DC9A3-D9F7-4C1B-A6C7-114BEB11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C6E27-996B-4EA8-8D47-DE50F914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A2EB2-41E4-486D-BFB9-7B059D07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5" y="118678"/>
            <a:ext cx="6876256" cy="6739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27AB1-1095-4248-889F-BA2B3888136B}"/>
              </a:ext>
            </a:extLst>
          </p:cNvPr>
          <p:cNvSpPr txBox="1"/>
          <p:nvPr/>
        </p:nvSpPr>
        <p:spPr>
          <a:xfrm>
            <a:off x="134145" y="2492895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Single or block data transfer are supported</a:t>
            </a:r>
          </a:p>
        </p:txBody>
      </p:sp>
    </p:spTree>
    <p:extLst>
      <p:ext uri="{BB962C8B-B14F-4D97-AF65-F5344CB8AC3E}">
        <p14:creationId xmlns:p14="http://schemas.microsoft.com/office/powerpoint/2010/main" val="424756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DC4C-1A58-4DBF-A054-8EECDEAC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DMA: What you have to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D187-5668-4568-8552-141A5529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channel is used</a:t>
            </a:r>
          </a:p>
          <a:p>
            <a:r>
              <a:rPr lang="en-IE" dirty="0"/>
              <a:t>Type of transfer: memory to/from peripheral, peripheral to peripheral, memory to memory</a:t>
            </a:r>
          </a:p>
          <a:p>
            <a:r>
              <a:rPr lang="en-IE" dirty="0"/>
              <a:t>Normal or circular buffer</a:t>
            </a:r>
          </a:p>
          <a:p>
            <a:r>
              <a:rPr lang="en-IE" dirty="0"/>
              <a:t>Data Alignment (size of data)</a:t>
            </a:r>
          </a:p>
          <a:p>
            <a:r>
              <a:rPr lang="en-IE" dirty="0"/>
              <a:t>Increment addresses? Memory addresses should increment, peripherals probably not</a:t>
            </a:r>
          </a:p>
          <a:p>
            <a:r>
              <a:rPr lang="en-IE" dirty="0"/>
              <a:t>Amount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75F7-FEE7-43C4-A545-C9FC5D13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89A8-F0A6-4CC2-BD7F-640E5704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B217-5A2C-4782-A6EC-CA3CA976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13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402132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1530-9C32-420B-87D3-70FACEFA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DMA Example: USART2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7870-E3AE-42E9-9D3E-B5ECCEF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2520950"/>
          </a:xfrm>
        </p:spPr>
        <p:txBody>
          <a:bodyPr/>
          <a:lstStyle/>
          <a:p>
            <a:r>
              <a:rPr lang="en-IE" dirty="0"/>
              <a:t>We will transfer data from memory to the USART TDR register using DMA</a:t>
            </a:r>
          </a:p>
          <a:p>
            <a:r>
              <a:rPr lang="en-IE" dirty="0"/>
              <a:t>Use an interrupt (from the DMA) to indicate when the transfer has been completed</a:t>
            </a:r>
          </a:p>
          <a:p>
            <a:pPr lvl="1"/>
            <a:r>
              <a:rPr lang="en-IE" dirty="0"/>
              <a:t>We could poll, but it misses the whole point!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C6B4-C0D4-4F85-9343-62C3DE05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CAD2-323F-4B05-95DE-9D3EF2AA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5BA0-D4C4-4463-80DE-B13DD0F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14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E4491-5142-434B-BDCB-65FE0BA7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" y="3429992"/>
            <a:ext cx="9144000" cy="341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3498-CD0D-41C8-9973-450A09C0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Relevant DMA Registers: ISR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38C85-E6C9-42BC-9315-81830C63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5DBE-6534-472A-AA02-91983CBB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1D4F7-6FCC-4C1D-A116-020F5C0B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B262B-5564-4537-A4F3-9E67EBC1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256"/>
            <a:ext cx="9144000" cy="3531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3E07C-BBA3-4EF9-A328-4B025E91A94B}"/>
              </a:ext>
            </a:extLst>
          </p:cNvPr>
          <p:cNvSpPr txBox="1"/>
          <p:nvPr/>
        </p:nvSpPr>
        <p:spPr>
          <a:xfrm>
            <a:off x="457200" y="4869160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Previous slide explained the meanings of each bit – 4 bits per channel</a:t>
            </a:r>
          </a:p>
        </p:txBody>
      </p:sp>
    </p:spTree>
    <p:extLst>
      <p:ext uri="{BB962C8B-B14F-4D97-AF65-F5344CB8AC3E}">
        <p14:creationId xmlns:p14="http://schemas.microsoft.com/office/powerpoint/2010/main" val="314243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3498-CD0D-41C8-9973-450A09C0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556"/>
            <a:ext cx="8383960" cy="647700"/>
          </a:xfrm>
        </p:spPr>
        <p:txBody>
          <a:bodyPr/>
          <a:lstStyle/>
          <a:p>
            <a:r>
              <a:rPr lang="en-IE" dirty="0"/>
              <a:t>Relevant DMA Registers: Channel CFG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38C85-E6C9-42BC-9315-81830C63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5DBE-6534-472A-AA02-91983CBB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1D4F7-6FCC-4C1D-A116-020F5C0B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16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19D6-3A88-41A5-8976-A8973A84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12" y="0"/>
            <a:ext cx="822039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3E07C-BBA3-4EF9-A328-4B025E91A94B}"/>
              </a:ext>
            </a:extLst>
          </p:cNvPr>
          <p:cNvSpPr txBox="1"/>
          <p:nvPr/>
        </p:nvSpPr>
        <p:spPr>
          <a:xfrm>
            <a:off x="4597624" y="605323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Refer to Reference Manual for other 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635C1-C342-4B16-90E3-D710B3B7842A}"/>
              </a:ext>
            </a:extLst>
          </p:cNvPr>
          <p:cNvSpPr txBox="1"/>
          <p:nvPr/>
        </p:nvSpPr>
        <p:spPr>
          <a:xfrm>
            <a:off x="5434236" y="4365104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Inc Mem or Peripheral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5A471-550D-4FC3-B280-054F42F8AC7D}"/>
              </a:ext>
            </a:extLst>
          </p:cNvPr>
          <p:cNvCxnSpPr/>
          <p:nvPr/>
        </p:nvCxnSpPr>
        <p:spPr>
          <a:xfrm flipH="1" flipV="1">
            <a:off x="5292080" y="3645024"/>
            <a:ext cx="126112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C3AB8-5B72-4A37-ABA0-CFC7C4A26B70}"/>
              </a:ext>
            </a:extLst>
          </p:cNvPr>
          <p:cNvCxnSpPr/>
          <p:nvPr/>
        </p:nvCxnSpPr>
        <p:spPr>
          <a:xfrm flipH="1" flipV="1">
            <a:off x="5724128" y="3487862"/>
            <a:ext cx="1024084" cy="76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F06597-A418-4773-A2B5-6FF6FD015CA7}"/>
              </a:ext>
            </a:extLst>
          </p:cNvPr>
          <p:cNvSpPr txBox="1"/>
          <p:nvPr/>
        </p:nvSpPr>
        <p:spPr>
          <a:xfrm>
            <a:off x="251520" y="45497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8-, 16-, 32-bits?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AFF08-A5F2-448D-A48D-9BABD8C670E6}"/>
              </a:ext>
            </a:extLst>
          </p:cNvPr>
          <p:cNvCxnSpPr/>
          <p:nvPr/>
        </p:nvCxnSpPr>
        <p:spPr>
          <a:xfrm flipV="1">
            <a:off x="1151766" y="3212976"/>
            <a:ext cx="176405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18C100-90BC-4A9E-9561-2C1FDDBA00C1}"/>
              </a:ext>
            </a:extLst>
          </p:cNvPr>
          <p:cNvSpPr txBox="1"/>
          <p:nvPr/>
        </p:nvSpPr>
        <p:spPr>
          <a:xfrm>
            <a:off x="6926320" y="3681898"/>
            <a:ext cx="226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Read from Mem (1) or Peripheral (0)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646348-A0A5-428D-88FC-65BA1EAE7859}"/>
              </a:ext>
            </a:extLst>
          </p:cNvPr>
          <p:cNvCxnSpPr/>
          <p:nvPr/>
        </p:nvCxnSpPr>
        <p:spPr>
          <a:xfrm flipH="1" flipV="1">
            <a:off x="6748212" y="3356992"/>
            <a:ext cx="48808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9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B6F1-A534-4A10-A2CE-1E547357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Number of Data Elements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8FC18-7CD1-4988-90DE-C7766AC5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00DF4-B987-47C3-B04B-98A36734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D55BC-159C-4C6C-94D9-316D6D4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17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238F9-28B2-4BEB-9319-481E64DB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814387"/>
            <a:ext cx="84677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8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F5AC-E70A-4316-B680-8290780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Registers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53034-421A-4F41-A20D-70694330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D5025-4930-45B8-A838-50671FDC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3BF63-5F23-49C1-B7BB-C7B4ACCD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18</a:t>
            </a:fld>
            <a:endParaRPr lang="en-IE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9CFF0-C2E7-47AC-A227-851CEFCAB05F}"/>
              </a:ext>
            </a:extLst>
          </p:cNvPr>
          <p:cNvSpPr txBox="1"/>
          <p:nvPr/>
        </p:nvSpPr>
        <p:spPr>
          <a:xfrm>
            <a:off x="457200" y="896501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err="1"/>
              <a:t>DMA_CPARx</a:t>
            </a:r>
            <a:r>
              <a:rPr lang="en-IE" sz="2400" dirty="0"/>
              <a:t> and </a:t>
            </a:r>
            <a:r>
              <a:rPr lang="en-IE" sz="2400" dirty="0" err="1"/>
              <a:t>DMA_CMARx</a:t>
            </a:r>
            <a:r>
              <a:rPr lang="en-IE" sz="2400" dirty="0"/>
              <a:t> specify the Start addresses of the Peripheral or Memory in the transfer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2F9B6-64B6-405D-8A9B-FA216BE0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273"/>
            <a:ext cx="9144000" cy="4593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E1D64-1876-47D3-8FF5-17805DD6602D}"/>
              </a:ext>
            </a:extLst>
          </p:cNvPr>
          <p:cNvSpPr txBox="1"/>
          <p:nvPr/>
        </p:nvSpPr>
        <p:spPr>
          <a:xfrm>
            <a:off x="107504" y="1827719"/>
            <a:ext cx="892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Channel Selection: These bits refer to the table we saw earlier, </a:t>
            </a:r>
            <a:r>
              <a:rPr lang="en-IE" dirty="0" err="1"/>
              <a:t>ie</a:t>
            </a:r>
            <a:r>
              <a:rPr lang="en-IE" dirty="0"/>
              <a:t> USART or Timer etc</a:t>
            </a:r>
          </a:p>
        </p:txBody>
      </p:sp>
    </p:spTree>
    <p:extLst>
      <p:ext uri="{BB962C8B-B14F-4D97-AF65-F5344CB8AC3E}">
        <p14:creationId xmlns:p14="http://schemas.microsoft.com/office/powerpoint/2010/main" val="301594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1530-9C32-420B-87D3-70FACEFA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DMA Example: USART2 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7870-E3AE-42E9-9D3E-B5ECCEF0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1"/>
            <a:ext cx="8229600" cy="3097014"/>
          </a:xfrm>
        </p:spPr>
        <p:txBody>
          <a:bodyPr/>
          <a:lstStyle/>
          <a:p>
            <a:r>
              <a:rPr lang="en-IE" dirty="0"/>
              <a:t>We will transfer data from memory to the USART TDR register using DMA</a:t>
            </a:r>
          </a:p>
          <a:p>
            <a:r>
              <a:rPr lang="en-IE" dirty="0"/>
              <a:t>Use an interrupt (from the DMA) to indicate when the transfer has been completed</a:t>
            </a:r>
          </a:p>
          <a:p>
            <a:r>
              <a:rPr lang="en-IE" dirty="0"/>
              <a:t>We’ll use the HAL here</a:t>
            </a:r>
          </a:p>
          <a:p>
            <a:r>
              <a:rPr lang="en-IE" dirty="0"/>
              <a:t>First what Channels?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C6B4-C0D4-4F85-9343-62C3DE05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CAD2-323F-4B05-95DE-9D3EF2AA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5BA0-D4C4-4463-80DE-B13DD0F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19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BA744-B4E6-4081-9466-311A35F0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8" y="4183758"/>
            <a:ext cx="8543925" cy="18764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773584-BC87-4232-BB49-CA0AA4A7110B}"/>
              </a:ext>
            </a:extLst>
          </p:cNvPr>
          <p:cNvCxnSpPr>
            <a:cxnSpLocks/>
          </p:cNvCxnSpPr>
          <p:nvPr/>
        </p:nvCxnSpPr>
        <p:spPr>
          <a:xfrm>
            <a:off x="4394260" y="4005065"/>
            <a:ext cx="2158940" cy="169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8235FB-1F24-4765-B1E9-547347547940}"/>
              </a:ext>
            </a:extLst>
          </p:cNvPr>
          <p:cNvCxnSpPr>
            <a:cxnSpLocks/>
          </p:cNvCxnSpPr>
          <p:nvPr/>
        </p:nvCxnSpPr>
        <p:spPr>
          <a:xfrm>
            <a:off x="4572000" y="3816848"/>
            <a:ext cx="3048000" cy="1879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6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32D-36FD-4DB3-8238-4413E0EB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 will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5-2B76-44BA-B058-0356570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look at the DMA capability of the STM32 family and at its implementation in the STM32L476RG</a:t>
            </a:r>
          </a:p>
          <a:p>
            <a:r>
              <a:rPr lang="en-IE" dirty="0"/>
              <a:t>DMA organisation varies with different STM32 families and Cores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0352-10D3-41B9-8242-834969F9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AFE75-00C3-4018-A063-930FB9CA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EE94-48D4-4720-A349-BB7372C3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2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2411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7537-B49C-47F2-AB6D-4A63432B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HAL Structs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B84AC-BF82-4BD5-A63A-0D3D2B40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A39C2-1F12-406B-AC08-43B84AE7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C38E9-808A-4940-810B-73757832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20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8C30C-D35F-4B59-A5E9-DB4186DD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5" y="828675"/>
            <a:ext cx="7934325" cy="2600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198AC9-D82A-41AC-8AFE-C0C31CC4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50" y="3700512"/>
            <a:ext cx="3476625" cy="220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418DF-14DE-4BFD-A94F-D1B16F66895C}"/>
              </a:ext>
            </a:extLst>
          </p:cNvPr>
          <p:cNvCxnSpPr/>
          <p:nvPr/>
        </p:nvCxnSpPr>
        <p:spPr>
          <a:xfrm>
            <a:off x="1979712" y="1484784"/>
            <a:ext cx="1512168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6CA484-F161-4972-AA1B-9418ABFBB3EB}"/>
              </a:ext>
            </a:extLst>
          </p:cNvPr>
          <p:cNvSpPr txBox="1"/>
          <p:nvPr/>
        </p:nvSpPr>
        <p:spPr>
          <a:xfrm>
            <a:off x="6273952" y="4911325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Normal or Circular</a:t>
            </a:r>
          </a:p>
          <a:p>
            <a:r>
              <a:rPr lang="en-IE" sz="1600" dirty="0"/>
              <a:t>(Memory Buffer)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D381D-3585-4F7B-AFB6-7B615A2448B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95936" y="5203713"/>
            <a:ext cx="2278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B8C631-F425-4061-B9E7-0B29AAE8D3FA}"/>
              </a:ext>
            </a:extLst>
          </p:cNvPr>
          <p:cNvSpPr txBox="1"/>
          <p:nvPr/>
        </p:nvSpPr>
        <p:spPr>
          <a:xfrm>
            <a:off x="182014" y="4724088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These bits map to the DMA_CCR registers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07C606-2C83-4A28-AF0C-4008CC2F03C5}"/>
              </a:ext>
            </a:extLst>
          </p:cNvPr>
          <p:cNvSpPr txBox="1"/>
          <p:nvPr/>
        </p:nvSpPr>
        <p:spPr>
          <a:xfrm>
            <a:off x="5132300" y="3082224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/>
              <a:t>XferCpltCallback</a:t>
            </a:r>
            <a:r>
              <a:rPr lang="en-IE" sz="1600" dirty="0"/>
              <a:t>, </a:t>
            </a:r>
            <a:r>
              <a:rPr lang="en-IE" sz="1600" dirty="0" err="1"/>
              <a:t>XferHalfCpltCallback</a:t>
            </a:r>
            <a:r>
              <a:rPr lang="en-IE" sz="1600" dirty="0"/>
              <a:t>, </a:t>
            </a:r>
            <a:r>
              <a:rPr lang="en-IE" sz="1600" dirty="0" err="1"/>
              <a:t>XferErrorCallback</a:t>
            </a:r>
            <a:r>
              <a:rPr lang="en-IE" sz="1600" dirty="0"/>
              <a:t>: pointers to </a:t>
            </a:r>
            <a:r>
              <a:rPr lang="en-IE" sz="1600" dirty="0" err="1"/>
              <a:t>callback</a:t>
            </a:r>
            <a:r>
              <a:rPr lang="en-IE" sz="1600" dirty="0"/>
              <a:t> functions, automatically called by the HAL on a DMA interrupt by the function </a:t>
            </a:r>
            <a:r>
              <a:rPr lang="en-IE" sz="1600" dirty="0" err="1"/>
              <a:t>HAL_DMA_IRQHandler</a:t>
            </a:r>
            <a:r>
              <a:rPr lang="en-IE" sz="1600" dirty="0"/>
              <a:t>()</a:t>
            </a:r>
          </a:p>
          <a:p>
            <a:r>
              <a:rPr lang="en-IE" sz="1600" dirty="0"/>
              <a:t>Pointers to functions we write</a:t>
            </a:r>
          </a:p>
        </p:txBody>
      </p:sp>
    </p:spTree>
    <p:extLst>
      <p:ext uri="{BB962C8B-B14F-4D97-AF65-F5344CB8AC3E}">
        <p14:creationId xmlns:p14="http://schemas.microsoft.com/office/powerpoint/2010/main" val="364949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0FAC-8FB5-483F-B215-45F1AD5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CubeMX</a:t>
            </a:r>
            <a:r>
              <a:rPr lang="en-IE" dirty="0"/>
              <a:t> to set up DMA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BB4C9-29B1-46CA-A1B6-13B04360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E55E8-4B56-46EE-B928-41A392C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EEA0F-FA80-4961-BDF8-3EFC579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21</a:t>
            </a:fld>
            <a:endParaRPr lang="en-IE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F621C-0AF9-4A21-B6EB-6898AC2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40" y="836613"/>
            <a:ext cx="7343775" cy="454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1ECA2B-0A91-4A0D-A07F-9575FB437F6E}"/>
              </a:ext>
            </a:extLst>
          </p:cNvPr>
          <p:cNvSpPr txBox="1"/>
          <p:nvPr/>
        </p:nvSpPr>
        <p:spPr>
          <a:xfrm>
            <a:off x="230971" y="5440125"/>
            <a:ext cx="578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Begin by Selecting the DMA option under System Core</a:t>
            </a:r>
          </a:p>
        </p:txBody>
      </p:sp>
    </p:spTree>
    <p:extLst>
      <p:ext uri="{BB962C8B-B14F-4D97-AF65-F5344CB8AC3E}">
        <p14:creationId xmlns:p14="http://schemas.microsoft.com/office/powerpoint/2010/main" val="1051127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0FAC-8FB5-483F-B215-45F1AD5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CubeMX</a:t>
            </a:r>
            <a:r>
              <a:rPr lang="en-IE" dirty="0"/>
              <a:t> to set up DMA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BB4C9-29B1-46CA-A1B6-13B04360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E55E8-4B56-46EE-B928-41A392C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EEA0F-FA80-4961-BDF8-3EFC579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22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CED53-77C5-448E-829B-991E7EBA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" y="933450"/>
            <a:ext cx="3648075" cy="2495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9CC15-FC97-4F36-8EC7-615C1A88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969796"/>
            <a:ext cx="2847975" cy="2647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505286-5558-4FD3-85E6-427938D4D85C}"/>
              </a:ext>
            </a:extLst>
          </p:cNvPr>
          <p:cNvCxnSpPr/>
          <p:nvPr/>
        </p:nvCxnSpPr>
        <p:spPr>
          <a:xfrm>
            <a:off x="2915816" y="2564904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1ECA2B-0A91-4A0D-A07F-9575FB437F6E}"/>
              </a:ext>
            </a:extLst>
          </p:cNvPr>
          <p:cNvSpPr txBox="1"/>
          <p:nvPr/>
        </p:nvSpPr>
        <p:spPr>
          <a:xfrm>
            <a:off x="33671" y="3752115"/>
            <a:ext cx="466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Select ’Add’ to enable the Select Pull Down </a:t>
            </a:r>
          </a:p>
        </p:txBody>
      </p:sp>
    </p:spTree>
    <p:extLst>
      <p:ext uri="{BB962C8B-B14F-4D97-AF65-F5344CB8AC3E}">
        <p14:creationId xmlns:p14="http://schemas.microsoft.com/office/powerpoint/2010/main" val="634572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2CB30F-F0A7-42F1-9B2A-6D5293ED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613"/>
            <a:ext cx="7326396" cy="51126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A0FAC-8FB5-483F-B215-45F1AD5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CubeMX</a:t>
            </a:r>
            <a:r>
              <a:rPr lang="en-IE" dirty="0"/>
              <a:t> to set up DMA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BB4C9-29B1-46CA-A1B6-13B04360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E55E8-4B56-46EE-B928-41A392C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EEA0F-FA80-4961-BDF8-3EFC579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23</a:t>
            </a:fld>
            <a:endParaRPr lang="en-IE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505286-5558-4FD3-85E6-427938D4D85C}"/>
              </a:ext>
            </a:extLst>
          </p:cNvPr>
          <p:cNvCxnSpPr>
            <a:cxnSpLocks/>
          </p:cNvCxnSpPr>
          <p:nvPr/>
        </p:nvCxnSpPr>
        <p:spPr>
          <a:xfrm>
            <a:off x="5148064" y="2779187"/>
            <a:ext cx="1728192" cy="172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1ECA2B-0A91-4A0D-A07F-9575FB437F6E}"/>
              </a:ext>
            </a:extLst>
          </p:cNvPr>
          <p:cNvSpPr txBox="1"/>
          <p:nvPr/>
        </p:nvSpPr>
        <p:spPr>
          <a:xfrm>
            <a:off x="977486" y="2132856"/>
            <a:ext cx="7092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The default options make sense</a:t>
            </a:r>
          </a:p>
          <a:p>
            <a:r>
              <a:rPr lang="en-IE" dirty="0"/>
              <a:t>Memory to peripheral and from a memory buffer to the USART TDR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C2B3B-5EB7-4F22-944D-065B63CE8F1A}"/>
              </a:ext>
            </a:extLst>
          </p:cNvPr>
          <p:cNvSpPr txBox="1"/>
          <p:nvPr/>
        </p:nvSpPr>
        <p:spPr>
          <a:xfrm>
            <a:off x="5996813" y="2785276"/>
            <a:ext cx="3147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Memory increments</a:t>
            </a:r>
          </a:p>
          <a:p>
            <a:r>
              <a:rPr lang="en-IE" dirty="0"/>
              <a:t>Peripheral does not</a:t>
            </a:r>
          </a:p>
          <a:p>
            <a:r>
              <a:rPr lang="en-IE" dirty="0"/>
              <a:t>Byte transfers because we are using char variable</a:t>
            </a:r>
          </a:p>
        </p:txBody>
      </p:sp>
    </p:spTree>
    <p:extLst>
      <p:ext uri="{BB962C8B-B14F-4D97-AF65-F5344CB8AC3E}">
        <p14:creationId xmlns:p14="http://schemas.microsoft.com/office/powerpoint/2010/main" val="283799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E2E3-6AAE-422F-BD8F-59BCB084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 DMA with </a:t>
            </a:r>
            <a:r>
              <a:rPr lang="en-IE" dirty="0" err="1"/>
              <a:t>CubeMX</a:t>
            </a:r>
            <a:r>
              <a:rPr lang="en-IE" dirty="0"/>
              <a:t>: NVIC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CD34-5767-4AD9-9B14-4FB25B4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75A-CE18-4BC1-9977-232DED25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F02DC-C717-4D8E-A235-C13A14D5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24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C63B6-6389-4786-837B-EC83A441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80728"/>
            <a:ext cx="8848725" cy="450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92F018-DE9F-4136-9C65-7446BF973695}"/>
              </a:ext>
            </a:extLst>
          </p:cNvPr>
          <p:cNvSpPr txBox="1"/>
          <p:nvPr/>
        </p:nvSpPr>
        <p:spPr>
          <a:xfrm>
            <a:off x="457200" y="5733256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Next make sure that the Interrupt Request for DMA1 Channel 7 is enabled</a:t>
            </a:r>
          </a:p>
        </p:txBody>
      </p:sp>
    </p:spTree>
    <p:extLst>
      <p:ext uri="{BB962C8B-B14F-4D97-AF65-F5344CB8AC3E}">
        <p14:creationId xmlns:p14="http://schemas.microsoft.com/office/powerpoint/2010/main" val="946551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E2E3-6AAE-422F-BD8F-59BCB084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USART DMA with </a:t>
            </a:r>
            <a:r>
              <a:rPr lang="en-IE" dirty="0" err="1"/>
              <a:t>CubeMX</a:t>
            </a:r>
            <a:r>
              <a:rPr lang="en-IE" dirty="0"/>
              <a:t>: NVIC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CD34-5767-4AD9-9B14-4FB25B47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75A-CE18-4BC1-9977-232DED25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F02DC-C717-4D8E-A235-C13A14D5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25</a:t>
            </a:fld>
            <a:endParaRPr lang="en-IE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2F018-DE9F-4136-9C65-7446BF973695}"/>
              </a:ext>
            </a:extLst>
          </p:cNvPr>
          <p:cNvSpPr txBox="1"/>
          <p:nvPr/>
        </p:nvSpPr>
        <p:spPr>
          <a:xfrm>
            <a:off x="454811" y="507336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Select Code generation to ensure that initialisation, IRQ handling and Call Back will be included in the generated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B640D-3BD9-4FEF-8FA7-E452A8D7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32" y="1241545"/>
            <a:ext cx="6886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7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7C12-8C54-4144-82C0-0CE9DC9A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generated from </a:t>
            </a:r>
            <a:r>
              <a:rPr lang="en-IE" dirty="0" err="1"/>
              <a:t>CubeMX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C26F1-57A2-46A3-92D1-375F883F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72F1B-54BD-4B2B-BC8D-FAF5A005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2D2D5-4684-4576-8A34-65E89C70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23F20-C622-4FC3-8C2C-D0CD7DEC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6613"/>
            <a:ext cx="366712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EFE680-2A1B-449B-8E5E-02B4964471A4}"/>
              </a:ext>
            </a:extLst>
          </p:cNvPr>
          <p:cNvSpPr/>
          <p:nvPr/>
        </p:nvSpPr>
        <p:spPr>
          <a:xfrm>
            <a:off x="755576" y="2132856"/>
            <a:ext cx="336874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5B1AE6-04FB-45F7-8CAF-315B9CE3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57" y="1309687"/>
            <a:ext cx="4676775" cy="423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35877-655D-4BAC-A406-E60AF48C4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7" y="3544434"/>
            <a:ext cx="33337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72F5-F852-4AB2-B0EC-49DB007B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CubeMX</a:t>
            </a:r>
            <a:r>
              <a:rPr lang="en-IE" dirty="0"/>
              <a:t> Code: stm32l4xx_hal_msp.c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14CBD-46B5-4A0A-BB74-7223C170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301208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14D91-57B9-4B3B-8C0E-965E590A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61C35-4A4F-4421-BE56-2C3E7BEC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27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B8EFA-DE83-4898-942A-57CAD920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613"/>
            <a:ext cx="9096375" cy="5534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05F429-4CDC-4EE8-8A4B-C6B7287C80BB}"/>
              </a:ext>
            </a:extLst>
          </p:cNvPr>
          <p:cNvSpPr txBox="1"/>
          <p:nvPr/>
        </p:nvSpPr>
        <p:spPr>
          <a:xfrm>
            <a:off x="3347864" y="4077072"/>
            <a:ext cx="462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The DMA relevant initialisation is done here</a:t>
            </a:r>
          </a:p>
        </p:txBody>
      </p:sp>
    </p:spTree>
    <p:extLst>
      <p:ext uri="{BB962C8B-B14F-4D97-AF65-F5344CB8AC3E}">
        <p14:creationId xmlns:p14="http://schemas.microsoft.com/office/powerpoint/2010/main" val="1935883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6E8C-C1B5-4A16-B2A8-519A96DC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Code in </a:t>
            </a:r>
            <a:r>
              <a:rPr lang="en-IE" dirty="0" err="1"/>
              <a:t>main.c</a:t>
            </a:r>
            <a:endParaRPr lang="en-I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4708E-FF53-49E7-9779-4F8EC536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2496-25A4-40A7-9C9F-47BDDC60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0091E-D410-46CA-A362-88043B98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28</a:t>
            </a:fld>
            <a:endParaRPr lang="en-IE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1F97-1A5C-4941-B409-57A58D57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3" y="1457116"/>
            <a:ext cx="9058587" cy="4636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65E4F-1FA8-4A5F-BC83-7FCBC031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304" y="923682"/>
            <a:ext cx="5490062" cy="1144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91601-8395-4294-8BB8-AD17BA9867D9}"/>
              </a:ext>
            </a:extLst>
          </p:cNvPr>
          <p:cNvSpPr txBox="1"/>
          <p:nvPr/>
        </p:nvSpPr>
        <p:spPr>
          <a:xfrm>
            <a:off x="2590800" y="5733256"/>
            <a:ext cx="510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Note the similarity to </a:t>
            </a:r>
            <a:r>
              <a:rPr lang="en-IE" dirty="0" err="1"/>
              <a:t>HAL_UART_Transmit_IT</a:t>
            </a:r>
            <a:r>
              <a:rPr lang="en-I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1068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Worked example using </a:t>
            </a:r>
            <a:r>
              <a:rPr lang="en-IE" dirty="0" err="1"/>
              <a:t>CubeMX</a:t>
            </a:r>
            <a:r>
              <a:rPr lang="en-IE" dirty="0"/>
              <a:t> and the HAL libraries to send a </a:t>
            </a:r>
            <a:r>
              <a:rPr lang="en-IE"/>
              <a:t>string using USART2 and DMA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IE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229EC-B66C-4632-8195-EA20139B8410}" type="slidenum">
              <a:rPr lang="en-IE" altLang="en-US" smtClean="0"/>
              <a:pPr>
                <a:defRPr/>
              </a:pPr>
              <a:t>29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139092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9CE1E4-B8E5-47C5-814D-3EB5EBE21554}" type="slidenum">
              <a:rPr lang="en-GB" altLang="en-US" sz="1200">
                <a:latin typeface="Arial" panose="020B0604020202020204" pitchFamily="34" charset="0"/>
              </a:rPr>
              <a:pPr/>
              <a:t>3</a:t>
            </a:fld>
            <a:endParaRPr lang="en-GB" altLang="en-US" sz="1200"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85225" cy="630237"/>
          </a:xfrm>
        </p:spPr>
        <p:txBody>
          <a:bodyPr/>
          <a:lstStyle/>
          <a:p>
            <a:pPr eaLnBrk="1" hangingPunct="1">
              <a:defRPr/>
            </a:pPr>
            <a:r>
              <a:rPr lang="en-IE" altLang="en-US" dirty="0"/>
              <a:t>After these lectures you should be able to: </a:t>
            </a:r>
            <a:endParaRPr lang="en-GB" altLang="en-US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altLang="en-US" dirty="0"/>
              <a:t>Initialise and use DMA transfers using the STM32 HAL  </a:t>
            </a:r>
          </a:p>
          <a:p>
            <a:pPr eaLnBrk="1" hangingPunct="1">
              <a:defRPr/>
            </a:pPr>
            <a:r>
              <a:rPr lang="en-IE" altLang="en-US" dirty="0"/>
              <a:t>Initialise and use DMA transfers starting with ST32CubeMX</a:t>
            </a:r>
          </a:p>
          <a:p>
            <a:pPr eaLnBrk="1" hangingPunct="1">
              <a:defRPr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101108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6F7-0F69-4E69-9678-9BCCBD2D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 Memory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91AC-522A-4908-9431-46246BC7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is often called an advanced feature of the STM32 family</a:t>
            </a:r>
          </a:p>
          <a:p>
            <a:r>
              <a:rPr lang="en-IE" dirty="0"/>
              <a:t>It supports direct data transfer from an on-chip peripheral device to memory and vice versa</a:t>
            </a:r>
          </a:p>
          <a:p>
            <a:r>
              <a:rPr lang="en-IE" dirty="0"/>
              <a:t>Also supports peripheral-device to peripheral device and memory to memory transfers</a:t>
            </a:r>
          </a:p>
          <a:p>
            <a:r>
              <a:rPr lang="en-IE" dirty="0"/>
              <a:t>All without direct CPU intervention</a:t>
            </a:r>
          </a:p>
          <a:p>
            <a:r>
              <a:rPr lang="en-IE" dirty="0"/>
              <a:t>Apart from initialisation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4FB5-1044-4291-A8F9-40D8733C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70C3-DCB9-4073-BF42-661579B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B888-E6C3-492A-8094-EBDBF396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4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9945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C805-3BA9-4D52-BD55-8DA66EB7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913"/>
            <a:ext cx="2277616" cy="1079848"/>
          </a:xfrm>
        </p:spPr>
        <p:txBody>
          <a:bodyPr/>
          <a:lstStyle/>
          <a:p>
            <a:r>
              <a:rPr lang="en-IE" sz="2800" dirty="0"/>
              <a:t>STM32L476 Interconnect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4EEE5-31F5-4053-8A21-9F07EC20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F795-1637-4E88-BB78-CB86E36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6594-3374-4CDD-BC46-08386A49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5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142F8-BA27-4FD5-A0DD-A11E0F24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61912"/>
            <a:ext cx="6829425" cy="673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771F7F-DF6A-45C6-A59D-A3086E3BB3C2}"/>
              </a:ext>
            </a:extLst>
          </p:cNvPr>
          <p:cNvSpPr txBox="1"/>
          <p:nvPr/>
        </p:nvSpPr>
        <p:spPr>
          <a:xfrm>
            <a:off x="107504" y="105273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Source: Reference Manual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FBF9A-E452-434D-923A-B7FAFAD27C30}"/>
              </a:ext>
            </a:extLst>
          </p:cNvPr>
          <p:cNvSpPr txBox="1"/>
          <p:nvPr/>
        </p:nvSpPr>
        <p:spPr>
          <a:xfrm>
            <a:off x="107504" y="1883733"/>
            <a:ext cx="2135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Diagram shows how the ARM CPU interfaces with memory and peripherals</a:t>
            </a:r>
          </a:p>
          <a:p>
            <a:endParaRPr lang="en-IE" dirty="0"/>
          </a:p>
          <a:p>
            <a:r>
              <a:rPr lang="en-IE" dirty="0"/>
              <a:t>The two DMA controllers have similar interfaces</a:t>
            </a:r>
          </a:p>
          <a:p>
            <a:endParaRPr lang="en-IE" dirty="0"/>
          </a:p>
          <a:p>
            <a:r>
              <a:rPr lang="en-IE" dirty="0"/>
              <a:t>Similar but not identical interconnect exists in other STM32 devices</a:t>
            </a:r>
          </a:p>
        </p:txBody>
      </p:sp>
    </p:spTree>
    <p:extLst>
      <p:ext uri="{BB962C8B-B14F-4D97-AF65-F5344CB8AC3E}">
        <p14:creationId xmlns:p14="http://schemas.microsoft.com/office/powerpoint/2010/main" val="1062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C805-3BA9-4D52-BD55-8DA66EB7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913"/>
            <a:ext cx="2277616" cy="1079848"/>
          </a:xfrm>
        </p:spPr>
        <p:txBody>
          <a:bodyPr/>
          <a:lstStyle/>
          <a:p>
            <a:r>
              <a:rPr lang="en-IE" sz="2800" dirty="0"/>
              <a:t>STM32L476 Interconnect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4EEE5-31F5-4053-8A21-9F07EC20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F795-1637-4E88-BB78-CB86E36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6594-3374-4CDD-BC46-08386A49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6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142F8-BA27-4FD5-A0DD-A11E0F24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61912"/>
            <a:ext cx="6829425" cy="673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1FBF9A-E452-434D-923A-B7FAFAD27C30}"/>
              </a:ext>
            </a:extLst>
          </p:cNvPr>
          <p:cNvSpPr txBox="1"/>
          <p:nvPr/>
        </p:nvSpPr>
        <p:spPr>
          <a:xfrm>
            <a:off x="107504" y="1883733"/>
            <a:ext cx="2135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 our examples, the ARM CPU reads a peripheral device and stores its data to SRAM memory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9757F99-3BDC-4C02-9078-B96413961385}"/>
              </a:ext>
            </a:extLst>
          </p:cNvPr>
          <p:cNvSpPr/>
          <p:nvPr/>
        </p:nvSpPr>
        <p:spPr>
          <a:xfrm rot="10800000">
            <a:off x="2938304" y="4221088"/>
            <a:ext cx="498836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AA1D9D-E6C6-48B2-A8C0-AF921F2467BE}"/>
              </a:ext>
            </a:extLst>
          </p:cNvPr>
          <p:cNvSpPr/>
          <p:nvPr/>
        </p:nvSpPr>
        <p:spPr>
          <a:xfrm rot="10800000">
            <a:off x="2695988" y="1261120"/>
            <a:ext cx="484632" cy="332000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2FBD1C-2456-44DA-AD5C-75054F85C99A}"/>
              </a:ext>
            </a:extLst>
          </p:cNvPr>
          <p:cNvSpPr/>
          <p:nvPr/>
        </p:nvSpPr>
        <p:spPr>
          <a:xfrm>
            <a:off x="3562032" y="1385714"/>
            <a:ext cx="484632" cy="189927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605FF88-486F-44F1-9C02-D06CAE422936}"/>
              </a:ext>
            </a:extLst>
          </p:cNvPr>
          <p:cNvSpPr/>
          <p:nvPr/>
        </p:nvSpPr>
        <p:spPr>
          <a:xfrm>
            <a:off x="3875522" y="2965117"/>
            <a:ext cx="4051149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37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C805-3BA9-4D52-BD55-8DA66EB7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88913"/>
            <a:ext cx="2277616" cy="1079848"/>
          </a:xfrm>
        </p:spPr>
        <p:txBody>
          <a:bodyPr/>
          <a:lstStyle/>
          <a:p>
            <a:r>
              <a:rPr lang="en-IE" sz="2800" dirty="0"/>
              <a:t>STM32L476 Interconnect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4EEE5-31F5-4053-8A21-9F07EC20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F795-1637-4E88-BB78-CB86E365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86594-3374-4CDD-BC46-08386A49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8CAD8-78B5-4715-9523-5EB050334FBB}" type="slidenum">
              <a:rPr lang="en-IE" altLang="en-US" smtClean="0"/>
              <a:pPr/>
              <a:t>7</a:t>
            </a:fld>
            <a:endParaRPr lang="en-IE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142F8-BA27-4FD5-A0DD-A11E0F24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61912"/>
            <a:ext cx="6829425" cy="6734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1FBF9A-E452-434D-923A-B7FAFAD27C30}"/>
              </a:ext>
            </a:extLst>
          </p:cNvPr>
          <p:cNvSpPr txBox="1"/>
          <p:nvPr/>
        </p:nvSpPr>
        <p:spPr>
          <a:xfrm>
            <a:off x="59678" y="1268761"/>
            <a:ext cx="22776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Using DMA, the DMA Controller allows data transfer from the peripheral to memory</a:t>
            </a:r>
          </a:p>
          <a:p>
            <a:endParaRPr lang="en-IE" dirty="0"/>
          </a:p>
          <a:p>
            <a:r>
              <a:rPr lang="en-IE" dirty="0"/>
              <a:t>The DMA Controller needs the source and destination addresses, number of data elements to transfer, transfer mode etc</a:t>
            </a:r>
          </a:p>
          <a:p>
            <a:endParaRPr lang="en-IE" dirty="0"/>
          </a:p>
          <a:p>
            <a:r>
              <a:rPr lang="en-IE" dirty="0"/>
              <a:t>These have to be initialised before the DMA can be used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605FF88-486F-44F1-9C02-D06CAE422936}"/>
              </a:ext>
            </a:extLst>
          </p:cNvPr>
          <p:cNvSpPr/>
          <p:nvPr/>
        </p:nvSpPr>
        <p:spPr>
          <a:xfrm>
            <a:off x="5220072" y="2965117"/>
            <a:ext cx="2706599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0F9930C-A230-4690-BFEF-F1E8240442EB}"/>
              </a:ext>
            </a:extLst>
          </p:cNvPr>
          <p:cNvSpPr/>
          <p:nvPr/>
        </p:nvSpPr>
        <p:spPr>
          <a:xfrm rot="5400000">
            <a:off x="6331056" y="3110104"/>
            <a:ext cx="484632" cy="2706599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05F3A44-E5A6-4459-9597-358F1CB1E76A}"/>
              </a:ext>
            </a:extLst>
          </p:cNvPr>
          <p:cNvSpPr/>
          <p:nvPr/>
        </p:nvSpPr>
        <p:spPr>
          <a:xfrm rot="10800000">
            <a:off x="4977756" y="3212976"/>
            <a:ext cx="484632" cy="132042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06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BFE3-709D-4624-AF6D-38C6EE69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DMA and MCUs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8C3E-BE44-42ED-8956-1085314D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6883"/>
            <a:ext cx="8229600" cy="5426755"/>
          </a:xfrm>
        </p:spPr>
        <p:txBody>
          <a:bodyPr/>
          <a:lstStyle/>
          <a:p>
            <a:r>
              <a:rPr lang="en-IE" dirty="0"/>
              <a:t>In hardware, complex bus arbitration schemes are needed to decide which devices can use the common buses (which device becomes bus master)</a:t>
            </a:r>
          </a:p>
          <a:p>
            <a:pPr lvl="1"/>
            <a:r>
              <a:rPr lang="en-IE" dirty="0"/>
              <a:t>A typical use case is transfer to and from disk</a:t>
            </a:r>
          </a:p>
          <a:p>
            <a:r>
              <a:rPr lang="en-IE" dirty="0"/>
              <a:t>Advanced MCUs can use DMA to reduce computational load on the CPU</a:t>
            </a:r>
          </a:p>
          <a:p>
            <a:r>
              <a:rPr lang="en-IE" dirty="0"/>
              <a:t>In general, a DMA transfer needs to know the number of data elements to transfer and where in memory to find or store data</a:t>
            </a:r>
          </a:p>
          <a:p>
            <a:r>
              <a:rPr lang="en-IE" dirty="0"/>
              <a:t>Requires Global Storage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0783-8A09-4306-9BE2-2A277280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CEDF-8966-4DAF-A17D-54A99916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8A84-251F-4C53-8657-68D25B00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8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285647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95D4-6CB8-4326-BB55-52DF229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STM32L476: Two DMA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71B6-2BAB-4472-AB8D-C93F7A5D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Each has 7 channels</a:t>
            </a:r>
          </a:p>
          <a:p>
            <a:r>
              <a:rPr lang="en-IE" dirty="0"/>
              <a:t>Each DMA channel is independently configurable</a:t>
            </a:r>
          </a:p>
          <a:p>
            <a:r>
              <a:rPr lang="en-IE" dirty="0"/>
              <a:t>DMA request signal can come from a peripheral or a software trigger</a:t>
            </a:r>
          </a:p>
          <a:p>
            <a:r>
              <a:rPr lang="en-IE" dirty="0"/>
              <a:t>Programmable priority between the requests (4 levels per channel)</a:t>
            </a:r>
          </a:p>
          <a:p>
            <a:r>
              <a:rPr lang="en-IE" dirty="0"/>
              <a:t>Programmable number of data to be transferred: 0 to 2</a:t>
            </a:r>
            <a:r>
              <a:rPr lang="en-IE" baseline="30000" dirty="0"/>
              <a:t>16</a:t>
            </a:r>
            <a:r>
              <a:rPr lang="en-IE" dirty="0"/>
              <a:t> - 1</a:t>
            </a:r>
          </a:p>
          <a:p>
            <a:r>
              <a:rPr lang="en-IE" dirty="0"/>
              <a:t>Channels can cause an interrupt request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781F-6E01-483B-AE58-5F1D0D43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Spring 2019</a:t>
            </a:r>
            <a:endParaRPr lang="en-IE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A2AD-73C5-4CBD-84B7-70282CE2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 altLang="en-US"/>
              <a:t>Lecture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FE54-CF4F-4EC9-BE7B-2A7A69CA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FABE9-A1F0-4D25-A546-B48E1EC44F84}" type="slidenum">
              <a:rPr lang="en-IE" altLang="en-US" smtClean="0"/>
              <a:pPr/>
              <a:t>9</a:t>
            </a:fld>
            <a:endParaRPr lang="en-IE" altLang="en-US"/>
          </a:p>
        </p:txBody>
      </p:sp>
    </p:spTree>
    <p:extLst>
      <p:ext uri="{BB962C8B-B14F-4D97-AF65-F5344CB8AC3E}">
        <p14:creationId xmlns:p14="http://schemas.microsoft.com/office/powerpoint/2010/main" val="342514481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18538</TotalTime>
  <Words>994</Words>
  <Application>Microsoft Office PowerPoint</Application>
  <PresentationFormat>On-screen Show (4:3)</PresentationFormat>
  <Paragraphs>193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Wingdings</vt:lpstr>
      <vt:lpstr>Edge</vt:lpstr>
      <vt:lpstr>ED5502 Embedded Software</vt:lpstr>
      <vt:lpstr>What we will cover today</vt:lpstr>
      <vt:lpstr>After these lectures you should be able to: </vt:lpstr>
      <vt:lpstr>Direct Memory Access</vt:lpstr>
      <vt:lpstr>STM32L476 Interconnect</vt:lpstr>
      <vt:lpstr>STM32L476 Interconnect</vt:lpstr>
      <vt:lpstr>STM32L476 Interconnect</vt:lpstr>
      <vt:lpstr>DMA and MCUs</vt:lpstr>
      <vt:lpstr>STM32L476: Two DMA Controllers</vt:lpstr>
      <vt:lpstr>How DMA1 Requests are mapped </vt:lpstr>
      <vt:lpstr>DMA1 Mapping</vt:lpstr>
      <vt:lpstr>DMA Block Diagram</vt:lpstr>
      <vt:lpstr>DMA: What you have to set up</vt:lpstr>
      <vt:lpstr>DMA Example: USART2 TX</vt:lpstr>
      <vt:lpstr>Relevant DMA Registers: ISR</vt:lpstr>
      <vt:lpstr>Relevant DMA Registers: Channel CFG</vt:lpstr>
      <vt:lpstr>Number of Data Elements</vt:lpstr>
      <vt:lpstr>Other Registers</vt:lpstr>
      <vt:lpstr>DMA Example: USART2 TX</vt:lpstr>
      <vt:lpstr>HAL Structs</vt:lpstr>
      <vt:lpstr>Using CubeMX to set up DMA</vt:lpstr>
      <vt:lpstr>Using CubeMX to set up DMA</vt:lpstr>
      <vt:lpstr>Using CubeMX to set up DMA</vt:lpstr>
      <vt:lpstr>USART DMA with CubeMX: NVIC</vt:lpstr>
      <vt:lpstr>USART DMA with CubeMX: NVIC</vt:lpstr>
      <vt:lpstr>Code generated from CubeMX</vt:lpstr>
      <vt:lpstr>CubeMX Code: stm32l4xx_hal_msp.c</vt:lpstr>
      <vt:lpstr>User Code in main.c</vt:lpstr>
      <vt:lpstr>Summary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Systems Organisation</dc:title>
  <dc:creator>CiaranMacNamee Dept ECE</dc:creator>
  <cp:lastModifiedBy>Ciaran MacNamee</cp:lastModifiedBy>
  <cp:revision>698</cp:revision>
  <cp:lastPrinted>2019-01-27T15:29:49Z</cp:lastPrinted>
  <dcterms:created xsi:type="dcterms:W3CDTF">2012-09-05T13:54:38Z</dcterms:created>
  <dcterms:modified xsi:type="dcterms:W3CDTF">2019-04-07T22:27:57Z</dcterms:modified>
</cp:coreProperties>
</file>