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56" r:id="rId2"/>
    <p:sldId id="707" r:id="rId3"/>
    <p:sldId id="708" r:id="rId4"/>
    <p:sldId id="758" r:id="rId5"/>
    <p:sldId id="759" r:id="rId6"/>
    <p:sldId id="760" r:id="rId7"/>
    <p:sldId id="761" r:id="rId8"/>
    <p:sldId id="762" r:id="rId9"/>
    <p:sldId id="763" r:id="rId10"/>
    <p:sldId id="764" r:id="rId11"/>
    <p:sldId id="765" r:id="rId12"/>
    <p:sldId id="766" r:id="rId13"/>
    <p:sldId id="754" r:id="rId14"/>
    <p:sldId id="748" r:id="rId15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00"/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22" autoAdjust="0"/>
  </p:normalViewPr>
  <p:slideViewPr>
    <p:cSldViewPr>
      <p:cViewPr varScale="1">
        <p:scale>
          <a:sx n="84" d="100"/>
          <a:sy n="84" d="100"/>
        </p:scale>
        <p:origin x="12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02"/>
    </p:cViewPr>
  </p:sorterViewPr>
  <p:notesViewPr>
    <p:cSldViewPr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09/04/2019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freertos.or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 smtClean="0"/>
              <a:t>Lecture 14</a:t>
            </a:r>
            <a:endParaRPr lang="en-IE" altLang="en-US" sz="1000"/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</a:t>
            </a:r>
            <a:r>
              <a:rPr lang="en-IE" altLang="en-US" sz="2400" dirty="0" smtClean="0"/>
              <a:t>14: </a:t>
            </a:r>
            <a:endParaRPr lang="en-IE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STM32: </a:t>
            </a:r>
            <a:r>
              <a:rPr lang="en-IE" altLang="en-US" sz="2400" dirty="0" err="1" smtClean="0"/>
              <a:t>FreeRTOS</a:t>
            </a:r>
            <a:r>
              <a:rPr lang="en-IE" altLang="en-US" sz="2400" dirty="0" smtClean="0"/>
              <a:t> Example</a:t>
            </a:r>
            <a:endParaRPr lang="en-IE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228184" y="5309905"/>
            <a:ext cx="3097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See </a:t>
            </a:r>
            <a:r>
              <a:rPr lang="en-US" altLang="en-US" sz="1800" dirty="0">
                <a:hlinkClick r:id="rId6"/>
              </a:rPr>
              <a:t>www.freertos.org</a:t>
            </a:r>
            <a:r>
              <a:rPr lang="en-US" altLang="en-US" sz="1800" dirty="0"/>
              <a:t> for </a:t>
            </a:r>
            <a:r>
              <a:rPr lang="en-US" altLang="en-US" sz="1800" dirty="0" err="1"/>
              <a:t>FreeRTOS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Tasks in </a:t>
            </a:r>
            <a:r>
              <a:rPr lang="en-IE" dirty="0" err="1" smtClean="0"/>
              <a:t>FreeRTOS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10</a:t>
            </a:fld>
            <a:endParaRPr lang="en-IE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4779" y="1052736"/>
            <a:ext cx="887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We will add two tasks to the </a:t>
            </a:r>
            <a:r>
              <a:rPr lang="en-IE" dirty="0" err="1" smtClean="0"/>
              <a:t>FreeRTOS</a:t>
            </a:r>
            <a:r>
              <a:rPr lang="en-IE" dirty="0" smtClean="0"/>
              <a:t> code, to toggle LEDs at different frequencies </a:t>
            </a:r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0" y="3933055"/>
            <a:ext cx="6477000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8598"/>
            <a:ext cx="8124825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9254" y="1654215"/>
            <a:ext cx="343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/>
              <a:t>FreeRTOS</a:t>
            </a:r>
            <a:r>
              <a:rPr lang="en-IE" dirty="0" smtClean="0"/>
              <a:t> documentation gives this API to show how to create a Task</a:t>
            </a:r>
            <a:endParaRPr lang="en-IE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6084168" y="2577545"/>
            <a:ext cx="1280602" cy="231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53926" y="4647001"/>
            <a:ext cx="2937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 smtClean="0"/>
              <a:t>Prototypes to create two tasks</a:t>
            </a:r>
            <a:endParaRPr lang="en-I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6348" y="3347571"/>
            <a:ext cx="283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 smtClean="0"/>
              <a:t>Task Code (</a:t>
            </a:r>
            <a:r>
              <a:rPr lang="en-IE" sz="1600" dirty="0" err="1" smtClean="0"/>
              <a:t>ie</a:t>
            </a:r>
            <a:r>
              <a:rPr lang="en-IE" sz="1600" dirty="0" smtClean="0"/>
              <a:t> Task Function</a:t>
            </a:r>
            <a:r>
              <a:rPr lang="en-IE" dirty="0" smtClean="0"/>
              <a:t>)</a:t>
            </a:r>
            <a:endParaRPr lang="en-IE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1842986" y="3716903"/>
            <a:ext cx="568774" cy="15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5896955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 smtClean="0"/>
              <a:t>Name For documentation only</a:t>
            </a:r>
            <a:endParaRPr lang="en-IE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79712" y="5598532"/>
            <a:ext cx="2304256" cy="24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9435" y="5813648"/>
            <a:ext cx="2409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 smtClean="0"/>
              <a:t>Each task needs a stack</a:t>
            </a:r>
            <a:endParaRPr lang="en-IE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84252" y="5598532"/>
            <a:ext cx="235820" cy="2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9069" y="5905084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 smtClean="0"/>
              <a:t>Passed in parameters</a:t>
            </a:r>
            <a:endParaRPr lang="en-IE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579091" y="5541029"/>
            <a:ext cx="310262" cy="4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96977" y="3647591"/>
            <a:ext cx="1989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Priority (High numbers – higher priority)!</a:t>
            </a:r>
            <a:endParaRPr lang="en-IE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804248" y="4465220"/>
            <a:ext cx="450687" cy="73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54935" y="4367283"/>
            <a:ext cx="1959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Task Handle (could be used to change priority)</a:t>
            </a:r>
            <a:endParaRPr lang="en-IE" sz="1600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7113768" y="5198280"/>
            <a:ext cx="1121046" cy="24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FreeRTOS</a:t>
            </a:r>
            <a:r>
              <a:rPr lang="en-IE" dirty="0" smtClean="0"/>
              <a:t> Delay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11</a:t>
            </a:fld>
            <a:endParaRPr lang="en-I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6" y="836613"/>
            <a:ext cx="8067675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637" y="2093913"/>
            <a:ext cx="5327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This delay is different from the ones we have used</a:t>
            </a:r>
          </a:p>
          <a:p>
            <a:r>
              <a:rPr lang="en-IE" dirty="0" smtClean="0"/>
              <a:t>It places the task in the Blocked mode for a fixed number of , so that other tasks can run Tick Interrupts - the </a:t>
            </a:r>
            <a:r>
              <a:rPr lang="en-IE" dirty="0"/>
              <a:t>task does not use any processing time while it is in the Blocked state </a:t>
            </a:r>
            <a:endParaRPr lang="en-I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529" y="2066479"/>
            <a:ext cx="3765272" cy="47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FreeRTOS</a:t>
            </a:r>
            <a:r>
              <a:rPr lang="en-IE" dirty="0" smtClean="0"/>
              <a:t> LED Toggle Tasks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12</a:t>
            </a:fld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0728"/>
            <a:ext cx="5338936" cy="4922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8104" y="1340768"/>
            <a:ext cx="360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Slight differences in the two tasks</a:t>
            </a:r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572000" y="1556792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508104" y="1710100"/>
            <a:ext cx="288032" cy="4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>
            <a:off x="3995936" y="1525434"/>
            <a:ext cx="1512168" cy="226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148064" y="1710100"/>
            <a:ext cx="648072" cy="265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22880" y="2719909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Then just Build and Go as usual</a:t>
            </a:r>
          </a:p>
          <a:p>
            <a:r>
              <a:rPr lang="en-IE" dirty="0" smtClean="0"/>
              <a:t>(First compile may be slow)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593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C1C5-2A91-46D9-BE14-84BEA61D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FreeRTOS</a:t>
            </a:r>
            <a:r>
              <a:rPr lang="en-IE" dirty="0"/>
              <a:t> Task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BBFB4-7264-44B1-B41A-2945DFF2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9401C-7A79-471D-9EE8-464974C2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7CF3A-6C2B-422B-B67F-D0933A39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13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11D11-6F99-4774-9F0A-705B24020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613"/>
            <a:ext cx="9144000" cy="6308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9929" y="6287572"/>
            <a:ext cx="691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We omitted this – if our code exits the infinite it should delete itself</a:t>
            </a:r>
            <a:endParaRPr lang="en-IE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590800" y="6165304"/>
            <a:ext cx="3035685" cy="12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 14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BB14B7-EA93-49EB-877F-8532E273B64F}" type="slidenum">
              <a:rPr lang="en-GB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en-US" sz="1200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3200"/>
              <a:t>Summary</a:t>
            </a:r>
            <a:endParaRPr lang="en-US" sz="320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 smtClean="0"/>
              <a:t>Getting started with </a:t>
            </a:r>
            <a:r>
              <a:rPr lang="en-IE" altLang="en-US" dirty="0" err="1" smtClean="0"/>
              <a:t>FreeRTOS</a:t>
            </a:r>
            <a:r>
              <a:rPr lang="en-IE" altLang="en-US" dirty="0" smtClean="0"/>
              <a:t> in STM32 with </a:t>
            </a:r>
            <a:r>
              <a:rPr lang="en-IE" altLang="en-US" dirty="0" err="1" smtClean="0"/>
              <a:t>CubeMX</a:t>
            </a:r>
            <a:r>
              <a:rPr lang="en-IE" altLang="en-US" dirty="0" smtClean="0"/>
              <a:t> is </a:t>
            </a:r>
            <a:r>
              <a:rPr lang="en-IE" altLang="en-US" smtClean="0"/>
              <a:t>fairly straightforward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29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 14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63EDF0-EB27-45FE-9EC4-46BDEB5E95B4}" type="slidenum">
              <a:rPr lang="en-GB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GB" altLang="en-US" sz="1200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2800"/>
              <a:t>At the end of this lecture you should be able to:</a:t>
            </a:r>
            <a:endParaRPr lang="en-US" sz="280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2800" dirty="0"/>
              <a:t>Distinguish between hard real-time and soft real-time systems</a:t>
            </a:r>
          </a:p>
          <a:p>
            <a:pPr eaLnBrk="1" hangingPunct="1">
              <a:defRPr/>
            </a:pPr>
            <a:r>
              <a:rPr lang="en-IE" sz="2800" dirty="0"/>
              <a:t>Explain the limitations of foreground / background systems operation</a:t>
            </a:r>
          </a:p>
          <a:p>
            <a:pPr eaLnBrk="1" hangingPunct="1">
              <a:defRPr/>
            </a:pPr>
            <a:r>
              <a:rPr lang="en-IE" sz="2800" dirty="0"/>
              <a:t>Describe how a real-time kernel organises and schedules tasks</a:t>
            </a:r>
          </a:p>
          <a:p>
            <a:pPr eaLnBrk="1" hangingPunct="1">
              <a:defRPr/>
            </a:pPr>
            <a:r>
              <a:rPr lang="en-IE" sz="2800" dirty="0"/>
              <a:t>Explain the states that a task can be in </a:t>
            </a:r>
          </a:p>
          <a:p>
            <a:pPr eaLnBrk="1" hangingPunct="1">
              <a:defRPr/>
            </a:pPr>
            <a:r>
              <a:rPr lang="en-IE" sz="2800" dirty="0"/>
              <a:t>Write the outline of a task to run in a real time operating system or kernel</a:t>
            </a:r>
          </a:p>
        </p:txBody>
      </p:sp>
    </p:spTree>
    <p:extLst>
      <p:ext uri="{BB962C8B-B14F-4D97-AF65-F5344CB8AC3E}">
        <p14:creationId xmlns:p14="http://schemas.microsoft.com/office/powerpoint/2010/main" val="9605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 14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F22BEE-AF9C-4D26-9E23-03903BD641D7}" type="slidenum">
              <a:rPr lang="en-GB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en-US" sz="1200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3200" dirty="0"/>
              <a:t>Real Time Systems: Hard and Soft RT</a:t>
            </a:r>
            <a:endParaRPr lang="en-US" sz="3200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sz="2800" dirty="0"/>
              <a:t>Think of real-time systems as being systems where events must occur within a fixed time period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sz="2400" dirty="0"/>
              <a:t>The timing behaviour of a system is as important as its logical correctness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800" dirty="0"/>
              <a:t>Real-time systems can be soft real-time or hard real-time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800" dirty="0"/>
              <a:t>Soft real-time: tasks are performed as fast as possible, but don’t have to finish by specific times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800" dirty="0"/>
              <a:t>Hard real-time: tasks have to be performed correctly but also on time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sz="2400" dirty="0"/>
              <a:t>Most hard real-time systems are embedded</a:t>
            </a:r>
          </a:p>
        </p:txBody>
      </p:sp>
    </p:spTree>
    <p:extLst>
      <p:ext uri="{BB962C8B-B14F-4D97-AF65-F5344CB8AC3E}">
        <p14:creationId xmlns:p14="http://schemas.microsoft.com/office/powerpoint/2010/main" val="25302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Begin with </a:t>
            </a:r>
            <a:r>
              <a:rPr lang="en-IE" dirty="0" err="1" smtClean="0"/>
              <a:t>CubeMX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</a:t>
            </a:fld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6" y="971908"/>
            <a:ext cx="5572125" cy="5076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6056" y="841217"/>
            <a:ext cx="3848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We use the Nucleo-64 with Defaults</a:t>
            </a:r>
          </a:p>
          <a:p>
            <a:r>
              <a:rPr lang="en-IE" dirty="0" smtClean="0"/>
              <a:t>Then enable some GPIO Outputs</a:t>
            </a:r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52120" y="1628800"/>
            <a:ext cx="792088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24128" y="1687215"/>
            <a:ext cx="829072" cy="160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63888" y="1164382"/>
            <a:ext cx="1368152" cy="10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03648" y="1412776"/>
            <a:ext cx="4218407" cy="18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89501" y="1772816"/>
            <a:ext cx="2307715" cy="367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404664"/>
            <a:ext cx="3168352" cy="647700"/>
          </a:xfrm>
        </p:spPr>
        <p:txBody>
          <a:bodyPr/>
          <a:lstStyle/>
          <a:p>
            <a:r>
              <a:rPr lang="en-IE" dirty="0" err="1" smtClean="0"/>
              <a:t>MiddleWare</a:t>
            </a:r>
            <a:r>
              <a:rPr lang="en-IE" dirty="0" smtClean="0"/>
              <a:t> -&gt; </a:t>
            </a:r>
            <a:r>
              <a:rPr lang="en-IE" dirty="0" err="1" smtClean="0"/>
              <a:t>FreeRTOS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5</a:t>
            </a:fld>
            <a:endParaRPr lang="en-I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7401"/>
            <a:ext cx="7610475" cy="6581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5936" y="1189941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Only one possible entry in the drop down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1987774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These are the types of services you expect in the RTOS</a:t>
            </a:r>
          </a:p>
          <a:p>
            <a:r>
              <a:rPr lang="en-IE" dirty="0" smtClean="0"/>
              <a:t>Accept the defaults for now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82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 Tick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6</a:t>
            </a:fld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913"/>
            <a:ext cx="7591425" cy="6124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4200" y="4293096"/>
            <a:ext cx="4328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We have to change the SYS </a:t>
            </a:r>
            <a:r>
              <a:rPr lang="en-IE" dirty="0" err="1" smtClean="0"/>
              <a:t>Timebase</a:t>
            </a:r>
            <a:r>
              <a:rPr lang="en-IE" dirty="0" smtClean="0"/>
              <a:t> source from </a:t>
            </a:r>
            <a:r>
              <a:rPr lang="en-IE" dirty="0" err="1" smtClean="0"/>
              <a:t>SysTick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We change it to the Basic Timer TIM6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87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Define our Project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7</a:t>
            </a:fld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2736"/>
            <a:ext cx="6048375" cy="478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2240" y="1268760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Generate Code and open our project as usual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61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in </a:t>
            </a:r>
            <a:r>
              <a:rPr lang="en-IE" dirty="0" err="1" smtClean="0"/>
              <a:t>TrueStudio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8</a:t>
            </a:fld>
            <a:endParaRPr lang="en-I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017459"/>
            <a:ext cx="89249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in </a:t>
            </a:r>
            <a:r>
              <a:rPr lang="en-IE" dirty="0" err="1" smtClean="0"/>
              <a:t>TrueStudio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Spring 2019</a:t>
            </a:r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 smtClean="0"/>
              <a:t>Lecture 14</a:t>
            </a:r>
            <a:endParaRPr lang="en-I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9</a:t>
            </a:fld>
            <a:endParaRPr lang="en-I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017459"/>
            <a:ext cx="8924925" cy="5667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1640" y="1772816"/>
            <a:ext cx="1512168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FFFF00"/>
                </a:solidFill>
              </a:rPr>
              <a:t>These files are new</a:t>
            </a:r>
            <a:endParaRPr lang="en-IE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63688" y="2492896"/>
            <a:ext cx="360040" cy="81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56176" y="3824848"/>
            <a:ext cx="268535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rgbClr val="FFFF00"/>
                </a:solidFill>
              </a:rPr>
              <a:t>Note include </a:t>
            </a:r>
            <a:r>
              <a:rPr lang="en-IE" dirty="0" err="1" smtClean="0">
                <a:solidFill>
                  <a:srgbClr val="FFFF00"/>
                </a:solidFill>
              </a:rPr>
              <a:t>cmsis_os.h</a:t>
            </a:r>
            <a:endParaRPr lang="en-IE" dirty="0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48064" y="3851146"/>
            <a:ext cx="1008112" cy="44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18943</TotalTime>
  <Words>494</Words>
  <Application>Microsoft Office PowerPoint</Application>
  <PresentationFormat>On-screen Show (4:3)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Edge</vt:lpstr>
      <vt:lpstr>ED5502 Embedded Software</vt:lpstr>
      <vt:lpstr>At the end of this lecture you should be able to:</vt:lpstr>
      <vt:lpstr>Real Time Systems: Hard and Soft RT</vt:lpstr>
      <vt:lpstr>Begin with CubeMX</vt:lpstr>
      <vt:lpstr>MiddleWare -&gt; FreeRTOS</vt:lpstr>
      <vt:lpstr>System Tick</vt:lpstr>
      <vt:lpstr>Next Define our Project</vt:lpstr>
      <vt:lpstr>Project in TrueStudio</vt:lpstr>
      <vt:lpstr>Project in TrueStudio</vt:lpstr>
      <vt:lpstr>Adding Tasks in FreeRTOS</vt:lpstr>
      <vt:lpstr>FreeRTOS Delay</vt:lpstr>
      <vt:lpstr>FreeRTOS LED Toggle Tasks</vt:lpstr>
      <vt:lpstr>FreeRTOS Task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Ciaran.MacNamee</cp:lastModifiedBy>
  <cp:revision>725</cp:revision>
  <cp:lastPrinted>2019-01-27T15:29:49Z</cp:lastPrinted>
  <dcterms:created xsi:type="dcterms:W3CDTF">2012-09-05T13:54:38Z</dcterms:created>
  <dcterms:modified xsi:type="dcterms:W3CDTF">2019-04-09T16:49:23Z</dcterms:modified>
</cp:coreProperties>
</file>